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7"/>
  </p:sldMasterIdLst>
  <p:notesMasterIdLst>
    <p:notesMasterId r:id="rId51"/>
  </p:notesMasterIdLst>
  <p:sldIdLst>
    <p:sldId id="283" r:id="rId8"/>
    <p:sldId id="449" r:id="rId9"/>
    <p:sldId id="4567" r:id="rId10"/>
    <p:sldId id="4408" r:id="rId11"/>
    <p:sldId id="4347" r:id="rId12"/>
    <p:sldId id="1922" r:id="rId13"/>
    <p:sldId id="4556" r:id="rId14"/>
    <p:sldId id="4404" r:id="rId15"/>
    <p:sldId id="2598" r:id="rId16"/>
    <p:sldId id="4342" r:id="rId17"/>
    <p:sldId id="4406" r:id="rId18"/>
    <p:sldId id="4385" r:id="rId19"/>
    <p:sldId id="4571" r:id="rId20"/>
    <p:sldId id="4543" r:id="rId21"/>
    <p:sldId id="4522" r:id="rId22"/>
    <p:sldId id="4309" r:id="rId23"/>
    <p:sldId id="4544" r:id="rId24"/>
    <p:sldId id="1625" r:id="rId25"/>
    <p:sldId id="4572" r:id="rId26"/>
    <p:sldId id="2649" r:id="rId27"/>
    <p:sldId id="4413" r:id="rId28"/>
    <p:sldId id="1881" r:id="rId29"/>
    <p:sldId id="4378" r:id="rId30"/>
    <p:sldId id="4354" r:id="rId31"/>
    <p:sldId id="4254" r:id="rId32"/>
    <p:sldId id="4415" r:id="rId33"/>
    <p:sldId id="4573" r:id="rId34"/>
    <p:sldId id="4555" r:id="rId35"/>
    <p:sldId id="4535" r:id="rId36"/>
    <p:sldId id="1576" r:id="rId37"/>
    <p:sldId id="269" r:id="rId38"/>
    <p:sldId id="4574" r:id="rId39"/>
    <p:sldId id="4548" r:id="rId40"/>
    <p:sldId id="4546" r:id="rId41"/>
    <p:sldId id="4547" r:id="rId42"/>
    <p:sldId id="2207" r:id="rId43"/>
    <p:sldId id="4549" r:id="rId44"/>
    <p:sldId id="4552" r:id="rId45"/>
    <p:sldId id="8425" r:id="rId46"/>
    <p:sldId id="8426" r:id="rId47"/>
    <p:sldId id="4165" r:id="rId48"/>
    <p:sldId id="573" r:id="rId49"/>
    <p:sldId id="1117" r:id="rId50"/>
  </p:sldIdLst>
  <p:sldSz cx="12436475" cy="6994525"/>
  <p:notesSz cx="6858000" cy="1143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563A7F1-188F-413E-8A95-428FE84B20E7}">
          <p14:sldIdLst>
            <p14:sldId id="283"/>
          </p14:sldIdLst>
        </p14:section>
        <p14:section name="Intro" id="{BC04E2F2-78D9-4A24-8501-D8809CA30B27}">
          <p14:sldIdLst>
            <p14:sldId id="449"/>
            <p14:sldId id="4567"/>
            <p14:sldId id="4408"/>
            <p14:sldId id="4347"/>
            <p14:sldId id="1922"/>
          </p14:sldIdLst>
        </p14:section>
        <p14:section name="Why Azure AD" id="{82EE40DC-5C8C-4C89-96D3-19909CF3FBE4}">
          <p14:sldIdLst>
            <p14:sldId id="4556"/>
            <p14:sldId id="4404"/>
            <p14:sldId id="2598"/>
            <p14:sldId id="4342"/>
            <p14:sldId id="4406"/>
            <p14:sldId id="4385"/>
          </p14:sldIdLst>
        </p14:section>
        <p14:section name="Closing" id="{79CB6859-2718-4725-BFFC-CD9F4D53E0F1}">
          <p14:sldIdLst/>
        </p14:section>
        <p14:section name="Modernize Access" id="{A3CCEFC5-AB14-406F-9C7B-BC69EA79AC4A}">
          <p14:sldIdLst>
            <p14:sldId id="4571"/>
            <p14:sldId id="4543"/>
            <p14:sldId id="4522"/>
            <p14:sldId id="4309"/>
            <p14:sldId id="4544"/>
            <p14:sldId id="1625"/>
          </p14:sldIdLst>
        </p14:section>
        <p14:section name="Protect &amp; Govern" id="{1CB4D0CA-6371-4F96-AE6C-BB91284BD006}">
          <p14:sldIdLst>
            <p14:sldId id="4572"/>
            <p14:sldId id="2649"/>
            <p14:sldId id="4413"/>
            <p14:sldId id="1881"/>
            <p14:sldId id="4378"/>
            <p14:sldId id="4354"/>
            <p14:sldId id="4254"/>
            <p14:sldId id="4415"/>
          </p14:sldIdLst>
        </p14:section>
        <p14:section name="Connect &amp; Collaborate" id="{87626C98-5BC0-4175-9951-668AF4F52DE9}">
          <p14:sldIdLst>
            <p14:sldId id="4573"/>
            <p14:sldId id="4555"/>
            <p14:sldId id="4535"/>
            <p14:sldId id="1576"/>
            <p14:sldId id="269"/>
          </p14:sldIdLst>
        </p14:section>
        <p14:section name="Develop &amp; Integrate" id="{22002A6D-AD93-44CC-A2E7-17378C436B6B}">
          <p14:sldIdLst>
            <p14:sldId id="4574"/>
            <p14:sldId id="4548"/>
            <p14:sldId id="4546"/>
            <p14:sldId id="4547"/>
            <p14:sldId id="2207"/>
            <p14:sldId id="4549"/>
            <p14:sldId id="4552"/>
            <p14:sldId id="8425"/>
            <p14:sldId id="8426"/>
          </p14:sldIdLst>
        </p14:section>
        <p14:section name="Appendix" id="{FC34DA00-2F0F-49FE-952C-DFA37BE1FFBD}">
          <p14:sldIdLst>
            <p14:sldId id="4165"/>
            <p14:sldId id="573"/>
            <p14:sldId id="11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Powell" initials="AP" lastIdx="33" clrIdx="0">
    <p:extLst>
      <p:ext uri="{19B8F6BF-5375-455C-9EA6-DF929625EA0E}">
        <p15:presenceInfo xmlns:p15="http://schemas.microsoft.com/office/powerpoint/2012/main" userId="S-1-5-21-1216309865-3539344747-2434043972-1001" providerId="AD"/>
      </p:ext>
    </p:extLst>
  </p:cmAuthor>
  <p:cmAuthor id="2" name="Author" initials="A" lastIdx="65" clrIdx="1"/>
  <p:cmAuthor id="3" name="Melanie Maynes" initials="MM" lastIdx="80" clrIdx="2">
    <p:extLst>
      <p:ext uri="{19B8F6BF-5375-455C-9EA6-DF929625EA0E}">
        <p15:presenceInfo xmlns:p15="http://schemas.microsoft.com/office/powerpoint/2012/main" userId="S::melmay@microsoft.com::e6a993b2-bf7e-44a4-94fd-0b403000bc9a" providerId="AD"/>
      </p:ext>
    </p:extLst>
  </p:cmAuthor>
  <p:cmAuthor id="4" name="Caitlyn Ryan" initials="CR" lastIdx="17" clrIdx="3">
    <p:extLst>
      <p:ext uri="{19B8F6BF-5375-455C-9EA6-DF929625EA0E}">
        <p15:presenceInfo xmlns:p15="http://schemas.microsoft.com/office/powerpoint/2012/main" userId="S::caitlynr@silverfoxprod.com::e0e442c6-852d-445b-8a04-5983e13180c6" providerId="AD"/>
      </p:ext>
    </p:extLst>
  </p:cmAuthor>
  <p:cmAuthor id="5" name="Sumi Venkitaraman" initials="SV" lastIdx="4" clrIdx="4">
    <p:extLst>
      <p:ext uri="{19B8F6BF-5375-455C-9EA6-DF929625EA0E}">
        <p15:presenceInfo xmlns:p15="http://schemas.microsoft.com/office/powerpoint/2012/main" userId="S::suvenkit@microsoft.com::1789476d-e9c0-4c70-8d10-17d0bbe163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C1C1"/>
    <a:srgbClr val="282828"/>
    <a:srgbClr val="3C3C41"/>
    <a:srgbClr val="0278D4"/>
    <a:srgbClr val="000000"/>
    <a:srgbClr val="0278D7"/>
    <a:srgbClr val="0078D7"/>
    <a:srgbClr val="409AE1"/>
    <a:srgbClr val="FFFFFF"/>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14" autoAdjust="0"/>
  </p:normalViewPr>
  <p:slideViewPr>
    <p:cSldViewPr snapToGrid="0">
      <p:cViewPr varScale="1">
        <p:scale>
          <a:sx n="69" d="100"/>
          <a:sy n="69" d="100"/>
        </p:scale>
        <p:origin x="648" y="2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customXml" Target="../customXml/item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01054134615407"/>
          <c:y val="3.0925557764523968E-2"/>
          <c:w val="0.60186949222548469"/>
          <c:h val="0.90280538988292469"/>
        </c:manualLayout>
      </c:layout>
      <c:doughnutChart>
        <c:varyColors val="1"/>
        <c:ser>
          <c:idx val="0"/>
          <c:order val="0"/>
          <c:tx>
            <c:v>Sales</c:v>
          </c:tx>
          <c:dPt>
            <c:idx val="0"/>
            <c:bubble3D val="0"/>
            <c:spPr>
              <a:solidFill>
                <a:srgbClr val="0078D7"/>
              </a:solidFill>
              <a:ln>
                <a:noFill/>
              </a:ln>
            </c:spPr>
            <c:extLst>
              <c:ext xmlns:c16="http://schemas.microsoft.com/office/drawing/2014/chart" uri="{C3380CC4-5D6E-409C-BE32-E72D297353CC}">
                <c16:uniqueId val="{00000001-F224-4171-8880-463774A62702}"/>
              </c:ext>
            </c:extLst>
          </c:dPt>
          <c:dPt>
            <c:idx val="1"/>
            <c:bubble3D val="0"/>
            <c:spPr>
              <a:solidFill>
                <a:schemeClr val="bg2"/>
              </a:solidFill>
              <a:ln>
                <a:noFill/>
              </a:ln>
            </c:spPr>
            <c:extLst>
              <c:ext xmlns:c16="http://schemas.microsoft.com/office/drawing/2014/chart" uri="{C3380CC4-5D6E-409C-BE32-E72D297353CC}">
                <c16:uniqueId val="{00000003-F224-4171-8880-463774A62702}"/>
              </c:ext>
            </c:extLst>
          </c:dPt>
          <c:cat>
            <c:strLit>
              <c:ptCount val="2"/>
              <c:pt idx="0">
                <c:v>1st Qtr</c:v>
              </c:pt>
              <c:pt idx="1">
                <c:v>2nd Qtr</c:v>
              </c:pt>
            </c:strLit>
          </c:cat>
          <c:val>
            <c:numLit>
              <c:formatCode>General</c:formatCode>
              <c:ptCount val="2"/>
              <c:pt idx="0">
                <c:v>0.73</c:v>
              </c:pt>
              <c:pt idx="1">
                <c:v>0.27</c:v>
              </c:pt>
            </c:numLit>
          </c:val>
          <c:extLst>
            <c:ext xmlns:c16="http://schemas.microsoft.com/office/drawing/2014/chart" uri="{C3380CC4-5D6E-409C-BE32-E72D297353CC}">
              <c16:uniqueId val="{00000004-F224-4171-8880-463774A62702}"/>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v>Sales</c:v>
          </c:tx>
          <c:dPt>
            <c:idx val="0"/>
            <c:bubble3D val="0"/>
            <c:spPr>
              <a:solidFill>
                <a:srgbClr val="0078D7"/>
              </a:solidFill>
              <a:ln>
                <a:noFill/>
              </a:ln>
            </c:spPr>
            <c:extLst>
              <c:ext xmlns:c16="http://schemas.microsoft.com/office/drawing/2014/chart" uri="{C3380CC4-5D6E-409C-BE32-E72D297353CC}">
                <c16:uniqueId val="{00000001-9396-412C-A7C6-B9BB70ECB781}"/>
              </c:ext>
            </c:extLst>
          </c:dPt>
          <c:dPt>
            <c:idx val="1"/>
            <c:bubble3D val="0"/>
            <c:spPr>
              <a:solidFill>
                <a:schemeClr val="bg2"/>
              </a:solidFill>
              <a:ln>
                <a:noFill/>
              </a:ln>
            </c:spPr>
            <c:extLst>
              <c:ext xmlns:c16="http://schemas.microsoft.com/office/drawing/2014/chart" uri="{C3380CC4-5D6E-409C-BE32-E72D297353CC}">
                <c16:uniqueId val="{00000003-9396-412C-A7C6-B9BB70ECB781}"/>
              </c:ext>
            </c:extLst>
          </c:dPt>
          <c:cat>
            <c:strLit>
              <c:ptCount val="2"/>
              <c:pt idx="0">
                <c:v>1st Qtr</c:v>
              </c:pt>
              <c:pt idx="1">
                <c:v>2nd Qtr</c:v>
              </c:pt>
            </c:strLit>
          </c:cat>
          <c:val>
            <c:numLit>
              <c:formatCode>General</c:formatCode>
              <c:ptCount val="2"/>
              <c:pt idx="0">
                <c:v>0.73</c:v>
              </c:pt>
              <c:pt idx="1">
                <c:v>0.27</c:v>
              </c:pt>
            </c:numLit>
          </c:val>
          <c:extLst>
            <c:ext xmlns:c16="http://schemas.microsoft.com/office/drawing/2014/chart" uri="{C3380CC4-5D6E-409C-BE32-E72D297353CC}">
              <c16:uniqueId val="{00000004-9396-412C-A7C6-B9BB70ECB781}"/>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v>Sales</c:v>
          </c:tx>
          <c:dPt>
            <c:idx val="0"/>
            <c:bubble3D val="0"/>
            <c:spPr>
              <a:solidFill>
                <a:srgbClr val="0078D7"/>
              </a:solidFill>
              <a:ln>
                <a:noFill/>
              </a:ln>
            </c:spPr>
            <c:extLst>
              <c:ext xmlns:c16="http://schemas.microsoft.com/office/drawing/2014/chart" uri="{C3380CC4-5D6E-409C-BE32-E72D297353CC}">
                <c16:uniqueId val="{00000001-509D-4B90-8495-A308ED545537}"/>
              </c:ext>
            </c:extLst>
          </c:dPt>
          <c:dPt>
            <c:idx val="1"/>
            <c:bubble3D val="0"/>
            <c:spPr>
              <a:solidFill>
                <a:schemeClr val="bg2"/>
              </a:solidFill>
              <a:ln>
                <a:noFill/>
              </a:ln>
            </c:spPr>
            <c:extLst>
              <c:ext xmlns:c16="http://schemas.microsoft.com/office/drawing/2014/chart" uri="{C3380CC4-5D6E-409C-BE32-E72D297353CC}">
                <c16:uniqueId val="{00000003-509D-4B90-8495-A308ED545537}"/>
              </c:ext>
            </c:extLst>
          </c:dPt>
          <c:cat>
            <c:strLit>
              <c:ptCount val="2"/>
              <c:pt idx="0">
                <c:v>1st Qtr</c:v>
              </c:pt>
              <c:pt idx="1">
                <c:v>2nd Qtr</c:v>
              </c:pt>
            </c:strLit>
          </c:cat>
          <c:val>
            <c:numLit>
              <c:formatCode>General</c:formatCode>
              <c:ptCount val="2"/>
              <c:pt idx="0">
                <c:v>0.73</c:v>
              </c:pt>
              <c:pt idx="1">
                <c:v>0.27</c:v>
              </c:pt>
            </c:numLit>
          </c:val>
          <c:extLst>
            <c:ext xmlns:c16="http://schemas.microsoft.com/office/drawing/2014/chart" uri="{C3380CC4-5D6E-409C-BE32-E72D297353CC}">
              <c16:uniqueId val="{00000004-509D-4B90-8495-A308ED545537}"/>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5" dt="2019-02-20T13:37:54.807" idx="2">
    <p:pos x="7059" y="476"/>
    <p:text>Azure AD Identity Protection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3" Type="http://schemas.openxmlformats.org/officeDocument/2006/relationships/hyperlink" Target="https://customers.microsoft.com/Pages/CustomerStory.aspx?recid=27625" TargetMode="External"/><Relationship Id="rId18" Type="http://schemas.openxmlformats.org/officeDocument/2006/relationships/hyperlink" Target="https://customers.microsoft.com/Pages/CustomerStory.aspx?recid=23164" TargetMode="External"/><Relationship Id="rId26" Type="http://schemas.openxmlformats.org/officeDocument/2006/relationships/hyperlink" Target="https://customers.microsoft.com/Pages/CustomerStory.aspx?recid=10894" TargetMode="External"/><Relationship Id="rId39" Type="http://schemas.openxmlformats.org/officeDocument/2006/relationships/hyperlink" Target="https://customers.microsoft.com/Pages/CustomerStory.aspx?recid=28629" TargetMode="External"/><Relationship Id="rId21" Type="http://schemas.openxmlformats.org/officeDocument/2006/relationships/hyperlink" Target="https://customers.microsoft.com/Pages/CustomerStory.aspx?recid=10891" TargetMode="External"/><Relationship Id="rId34" Type="http://schemas.openxmlformats.org/officeDocument/2006/relationships/hyperlink" Target="https://customers.microsoft.com/Pages/CustomerStory.aspx?recid=15346" TargetMode="External"/><Relationship Id="rId42" Type="http://schemas.openxmlformats.org/officeDocument/2006/relationships/hyperlink" Target="https://customers.microsoft.com/Pages/CustomerStory.aspx?recid=26768" TargetMode="External"/><Relationship Id="rId7" Type="http://schemas.openxmlformats.org/officeDocument/2006/relationships/hyperlink" Target="https://customers.microsoft.com/Pages/CustomerStory.aspx?recid=28253" TargetMode="External"/><Relationship Id="rId2" Type="http://schemas.openxmlformats.org/officeDocument/2006/relationships/slide" Target="../slides/slide12.xml"/><Relationship Id="rId16" Type="http://schemas.openxmlformats.org/officeDocument/2006/relationships/hyperlink" Target="https://customers.microsoft.com/Pages/CustomerStory.aspx?recid=25866" TargetMode="External"/><Relationship Id="rId20" Type="http://schemas.openxmlformats.org/officeDocument/2006/relationships/hyperlink" Target="https://customers.microsoft.com/Pages/CustomerStory.aspx?recid=24880" TargetMode="External"/><Relationship Id="rId29" Type="http://schemas.openxmlformats.org/officeDocument/2006/relationships/hyperlink" Target="https://customers.microsoft.com/Pages/CustomerStory.aspx?recid=21725" TargetMode="External"/><Relationship Id="rId41" Type="http://schemas.openxmlformats.org/officeDocument/2006/relationships/hyperlink" Target="https://customers.microsoft.com/Pages/CustomerStory.aspx?recid=25230" TargetMode="External"/><Relationship Id="rId1" Type="http://schemas.openxmlformats.org/officeDocument/2006/relationships/notesMaster" Target="../notesMasters/notesMaster1.xml"/><Relationship Id="rId6" Type="http://schemas.openxmlformats.org/officeDocument/2006/relationships/hyperlink" Target="https://customers.microsoft.com/Pages/CustomerStory.aspx?recid=27754" TargetMode="External"/><Relationship Id="rId11" Type="http://schemas.openxmlformats.org/officeDocument/2006/relationships/hyperlink" Target="https://customers.microsoft.com/Pages/CustomerStory.aspx?recid=2979" TargetMode="External"/><Relationship Id="rId24" Type="http://schemas.openxmlformats.org/officeDocument/2006/relationships/hyperlink" Target="https://customers.microsoft.com/Pages/CustomerStory.aspx?recid=21651" TargetMode="External"/><Relationship Id="rId32" Type="http://schemas.openxmlformats.org/officeDocument/2006/relationships/hyperlink" Target="https://customers.microsoft.com/Pages/CustomerStory.aspx?recid=21450" TargetMode="External"/><Relationship Id="rId37" Type="http://schemas.openxmlformats.org/officeDocument/2006/relationships/hyperlink" Target="https://customers.microsoft.com/Pages/CustomerStory.aspx?recid=19008" TargetMode="External"/><Relationship Id="rId40" Type="http://schemas.openxmlformats.org/officeDocument/2006/relationships/hyperlink" Target="https://customers.microsoft.com/Pages/CustomerStory.aspx?recid=19519" TargetMode="External"/><Relationship Id="rId5" Type="http://schemas.openxmlformats.org/officeDocument/2006/relationships/hyperlink" Target="https://customers.microsoft.com/Pages/CustomerStory.aspx?recid=28376" TargetMode="External"/><Relationship Id="rId15" Type="http://schemas.openxmlformats.org/officeDocument/2006/relationships/hyperlink" Target="https://customers.microsoft.com/Pages/CustomerStory.aspx?recid=27715" TargetMode="External"/><Relationship Id="rId23" Type="http://schemas.openxmlformats.org/officeDocument/2006/relationships/hyperlink" Target="https://customers.microsoft.com/Pages/CustomerStory.aspx?recid=23318" TargetMode="External"/><Relationship Id="rId28" Type="http://schemas.openxmlformats.org/officeDocument/2006/relationships/hyperlink" Target="https://customers.microsoft.com/Pages/CustomerStory.aspx?recid=22821" TargetMode="External"/><Relationship Id="rId36" Type="http://schemas.openxmlformats.org/officeDocument/2006/relationships/hyperlink" Target="https://customers.microsoft.com/Pages/CustomerStory.aspx?recid=9252" TargetMode="External"/><Relationship Id="rId10" Type="http://schemas.openxmlformats.org/officeDocument/2006/relationships/hyperlink" Target="https://customers.microsoft.com/Pages/CustomerStory.aspx?recid=28976" TargetMode="External"/><Relationship Id="rId19" Type="http://schemas.openxmlformats.org/officeDocument/2006/relationships/hyperlink" Target="https://customers.microsoft.com/Pages/CustomerStory.aspx?recid=18699" TargetMode="External"/><Relationship Id="rId31" Type="http://schemas.openxmlformats.org/officeDocument/2006/relationships/hyperlink" Target="https://customers.microsoft.com/Pages/CustomerStory.aspx?recid=14440" TargetMode="External"/><Relationship Id="rId4" Type="http://schemas.openxmlformats.org/officeDocument/2006/relationships/hyperlink" Target="https://customers.microsoft.com/Pages/CustomerStory.aspx?recid=20522" TargetMode="External"/><Relationship Id="rId9" Type="http://schemas.openxmlformats.org/officeDocument/2006/relationships/hyperlink" Target="https://customers.microsoft.com/Pages/CustomerStory.aspx?recid=28159" TargetMode="External"/><Relationship Id="rId14" Type="http://schemas.openxmlformats.org/officeDocument/2006/relationships/hyperlink" Target="https://customers.microsoft.com/Pages/CustomerStory.aspx?recid=26955" TargetMode="External"/><Relationship Id="rId22" Type="http://schemas.openxmlformats.org/officeDocument/2006/relationships/hyperlink" Target="https://customers.microsoft.com/Pages/CustomerStory.aspx?recid=21978" TargetMode="External"/><Relationship Id="rId27" Type="http://schemas.openxmlformats.org/officeDocument/2006/relationships/hyperlink" Target="https://customers.microsoft.com/Pages/CustomerStory.aspx?recid=20345" TargetMode="External"/><Relationship Id="rId30" Type="http://schemas.openxmlformats.org/officeDocument/2006/relationships/hyperlink" Target="https://customers.microsoft.com/Pages/CustomerStory.aspx?recid=21688" TargetMode="External"/><Relationship Id="rId35" Type="http://schemas.openxmlformats.org/officeDocument/2006/relationships/hyperlink" Target="https://customers.microsoft.com/Pages/CustomerStory.aspx?recid=22458" TargetMode="External"/><Relationship Id="rId8" Type="http://schemas.openxmlformats.org/officeDocument/2006/relationships/hyperlink" Target="https://customers.microsoft.com/Pages/CustomerStory.aspx?recid=28348" TargetMode="External"/><Relationship Id="rId3" Type="http://schemas.openxmlformats.org/officeDocument/2006/relationships/hyperlink" Target="https://customers.microsoft.com/Pages/CustomerStory.aspx?recid=28655" TargetMode="External"/><Relationship Id="rId12" Type="http://schemas.openxmlformats.org/officeDocument/2006/relationships/hyperlink" Target="https://customers.microsoft.com/Pages/CustomerStory.aspx?recid=28453" TargetMode="External"/><Relationship Id="rId17" Type="http://schemas.openxmlformats.org/officeDocument/2006/relationships/hyperlink" Target="https://customers.microsoft.com/Pages/CustomerStory.aspx?recid=23392" TargetMode="External"/><Relationship Id="rId25" Type="http://schemas.openxmlformats.org/officeDocument/2006/relationships/hyperlink" Target="https://customers.microsoft.com/Pages/CustomerStory.aspx?recid=23285" TargetMode="External"/><Relationship Id="rId33" Type="http://schemas.openxmlformats.org/officeDocument/2006/relationships/hyperlink" Target="https://customers.microsoft.com/Pages/CustomerStory.aspx?recid=19459" TargetMode="External"/><Relationship Id="rId38" Type="http://schemas.openxmlformats.org/officeDocument/2006/relationships/hyperlink" Target="https://customers.microsoft.com/Pages/CustomerStory.aspx?recid=28342"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query.prod.cms.rt.microsoft.com/cms/api/am/binary/RE2KJVp"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a:t>
            </a:fld>
            <a:endParaRPr lang="en-US"/>
          </a:p>
        </p:txBody>
      </p:sp>
    </p:spTree>
    <p:extLst>
      <p:ext uri="{BB962C8B-B14F-4D97-AF65-F5344CB8AC3E}">
        <p14:creationId xmlns:p14="http://schemas.microsoft.com/office/powerpoint/2010/main" val="124415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The center piece of our investment in intelligence is the Microsoft Intelligent Security Graph. This is how we describe the way that we synthesize a vast amount of data from a huge variety of sources. 400 billion emails get analyzed by our Outlook.com and Office 365 email services every month. </a:t>
            </a:r>
          </a:p>
          <a:p>
            <a:r>
              <a:rPr lang="en-US" sz="1800"/>
              <a:t> </a:t>
            </a:r>
          </a:p>
          <a:p>
            <a:r>
              <a:rPr lang="en-US" sz="1800"/>
              <a:t>1.2 billion devices get scanned every month by Windows Defender. That gives us a great deal of signal into what's happening on endpoints, and where are the attacks, and what do they look like these days? </a:t>
            </a:r>
          </a:p>
          <a:p>
            <a:endParaRPr lang="en-US" sz="1800"/>
          </a:p>
          <a:p>
            <a:r>
              <a:rPr lang="en-US" sz="1800"/>
              <a:t>We operate 200-plus global cloud, consumer, and commercial services. Everything from outlook.com to Xbox Live to Office 365 to Azure, and so on. And with all of those services, we have a tremendous amount of surface area that we defend. Enterprise Security from Microsoft is employed by 90% of the Fortune 500.</a:t>
            </a:r>
          </a:p>
          <a:p>
            <a:r>
              <a:rPr lang="en-US" sz="1800"/>
              <a:t> </a:t>
            </a:r>
          </a:p>
          <a:p>
            <a:r>
              <a:rPr lang="en-US" sz="1800"/>
              <a:t>And so, we see more attacks than most other companies on any given day. We get a lot of information from defending against those attacks. </a:t>
            </a:r>
          </a:p>
          <a:p>
            <a:r>
              <a:rPr lang="en-US" sz="1800"/>
              <a:t> </a:t>
            </a:r>
          </a:p>
          <a:p>
            <a:r>
              <a:rPr lang="en-US" sz="1800"/>
              <a:t>750 million plus Azure user accounts give us tremendous insight into how people authenticate to Azure. And that, combined with the 450 billion monthly authentications that we do with Azure Active Directory and Microsoft Account, really give us some tremendous insight into what is normal behavior when it comes to sign-ins and authentications, and what is abnormal behavior, and how often is it that someone has the right password, but they're not the person they say they are. We learn a lot about defending that really important control point, the identity, by looking across that set of data. </a:t>
            </a:r>
          </a:p>
          <a:p>
            <a:r>
              <a:rPr lang="en-US" sz="1800"/>
              <a:t> </a:t>
            </a:r>
          </a:p>
          <a:p>
            <a:r>
              <a:rPr lang="en-US" sz="1800"/>
              <a:t>Bing scans about 18 billion web pages every month, giving us really great insight into what people are doing with web scripting technologies when it comes to attacks and phishing campaigns. And we have a great way to look at that and understand how we should help customers defend based on that information. </a:t>
            </a:r>
          </a:p>
          <a:p>
            <a:r>
              <a:rPr lang="en-US" sz="1800"/>
              <a:t> </a:t>
            </a:r>
          </a:p>
          <a:p>
            <a:r>
              <a:rPr lang="en-US" sz="1800"/>
              <a:t>On top of all of that we layer shared threat data that we get from our partners, from the researchers here at Microsoft who are part of our 3,500-plus people that are full time on security, and law enforcement agencies that we partner with worldwide through our digital crimes unit, as well as botnet data that we collect through the digital crimes unit. All of that intelligence makes up the Intelligent Security Graph. </a:t>
            </a:r>
          </a:p>
          <a:p>
            <a:r>
              <a:rPr lang="en-US" sz="1800"/>
              <a:t> </a:t>
            </a:r>
          </a:p>
          <a:p>
            <a:r>
              <a:rPr lang="en-US" sz="1800"/>
              <a:t>And why is it a graph? It's a graph because what's really important is connecting these pieces of intelligence, so that these signals are not just individual points of information. The graph brings them together as something that we can draw patterns across. We can learn from one point of data to influence how we interpret another point of data. </a:t>
            </a:r>
          </a:p>
          <a:p>
            <a:r>
              <a:rPr lang="en-US" sz="1800"/>
              <a:t> </a:t>
            </a:r>
          </a:p>
          <a:p>
            <a:r>
              <a:rPr lang="en-US" sz="1800"/>
              <a:t>So, the Intelligent Security Graph is something that we are very, very heavily invested in at Microsoft. It's something that we feel is unique to us in this industry.</a:t>
            </a:r>
          </a:p>
        </p:txBody>
      </p:sp>
      <p:sp>
        <p:nvSpPr>
          <p:cNvPr id="4" name="Header Placeholder 3"/>
          <p:cNvSpPr>
            <a:spLocks noGrp="1"/>
          </p:cNvSpPr>
          <p:nvPr>
            <p:ph type="hdr" sz="quarter" idx="10"/>
          </p:nvPr>
        </p:nvSpPr>
        <p:spPr/>
        <p:txBody>
          <a:bodyPr/>
          <a:lstStyle/>
          <a:p>
            <a:pPr defTabSz="1845991">
              <a:defRPr/>
            </a:pPr>
            <a:r>
              <a:rPr lang="en-US" sz="2600">
                <a:solidFill>
                  <a:prstClr val="black"/>
                </a:solidFill>
                <a:latin typeface="Calibri"/>
              </a:rPr>
              <a:t>Microsoft Ignite 2016</a:t>
            </a:r>
          </a:p>
        </p:txBody>
      </p:sp>
      <p:sp>
        <p:nvSpPr>
          <p:cNvPr id="5" name="Footer Placeholder 4"/>
          <p:cNvSpPr>
            <a:spLocks noGrp="1"/>
          </p:cNvSpPr>
          <p:nvPr>
            <p:ph type="ftr" sz="quarter" idx="11"/>
          </p:nvPr>
        </p:nvSpPr>
        <p:spPr/>
        <p:txBody>
          <a:bodyPr/>
          <a:lstStyle/>
          <a:p>
            <a:pPr marL="0" defTabSz="1845383"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45991">
              <a:defRPr/>
            </a:pPr>
            <a:fld id="{38EEC551-8CDA-4EB6-89BB-2A86C9F091C8}" type="datetime8">
              <a:rPr lang="en-US" sz="2600">
                <a:solidFill>
                  <a:prstClr val="black"/>
                </a:solidFill>
                <a:latin typeface="Calibri"/>
              </a:rPr>
              <a:pPr defTabSz="1845991">
                <a:defRPr/>
              </a:pPr>
              <a:t>4/15/2019 10:13 PM</a:t>
            </a:fld>
            <a:endParaRPr lang="en-US" sz="2600">
              <a:solidFill>
                <a:prstClr val="black"/>
              </a:solidFill>
              <a:latin typeface="Calibri"/>
            </a:endParaRPr>
          </a:p>
        </p:txBody>
      </p:sp>
      <p:sp>
        <p:nvSpPr>
          <p:cNvPr id="7" name="Slide Number Placeholder 6"/>
          <p:cNvSpPr>
            <a:spLocks noGrp="1"/>
          </p:cNvSpPr>
          <p:nvPr>
            <p:ph type="sldNum" sz="quarter" idx="13"/>
          </p:nvPr>
        </p:nvSpPr>
        <p:spPr/>
        <p:txBody>
          <a:bodyPr/>
          <a:lstStyle/>
          <a:p>
            <a:pPr defTabSz="1845991">
              <a:defRPr/>
            </a:pPr>
            <a:fld id="{B4008EB6-D09E-4580-8CD6-DDB14511944F}" type="slidenum">
              <a:rPr lang="en-US" sz="2600">
                <a:solidFill>
                  <a:prstClr val="black"/>
                </a:solidFill>
                <a:latin typeface="Calibri"/>
              </a:rPr>
              <a:pPr defTabSz="1845991">
                <a:defRPr/>
              </a:pPr>
              <a:t>11</a:t>
            </a:fld>
            <a:endParaRPr lang="en-US" sz="2600">
              <a:solidFill>
                <a:prstClr val="black"/>
              </a:solidFill>
              <a:latin typeface="Calibri"/>
            </a:endParaRPr>
          </a:p>
        </p:txBody>
      </p:sp>
    </p:spTree>
    <p:extLst>
      <p:ext uri="{BB962C8B-B14F-4D97-AF65-F5344CB8AC3E}">
        <p14:creationId xmlns:p14="http://schemas.microsoft.com/office/powerpoint/2010/main" val="802908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Just a sample of our customers in various industries.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Wholefoods: https://customers.microsoft.com/en-US/story/whole-foods-takes-natural-next-step-to-protect-applications-in-the-cloud </a:t>
            </a:r>
          </a:p>
          <a:p>
            <a:r>
              <a:rPr lang="en-US" sz="1200" kern="1200">
                <a:solidFill>
                  <a:schemeClr val="tx1"/>
                </a:solidFill>
                <a:effectLst/>
                <a:latin typeface="+mn-lt"/>
                <a:ea typeface="+mn-ea"/>
                <a:cs typeface="+mn-cs"/>
              </a:rPr>
              <a:t>Hermes: https://customers.microsoft.com/en-US/story/hermes-expedites-mobile-data-access-and-security-with-the-microsoft-enterprise-mobility-suite</a:t>
            </a:r>
          </a:p>
          <a:p>
            <a:r>
              <a:rPr lang="en-US" sz="1200" kern="1200">
                <a:solidFill>
                  <a:schemeClr val="tx1"/>
                </a:solidFill>
                <a:effectLst/>
                <a:latin typeface="+mn-lt"/>
                <a:ea typeface="+mn-ea"/>
                <a:cs typeface="+mn-cs"/>
              </a:rPr>
              <a:t>Pepsi: https://customers.microsoft.com/en-US/story/gj-pepsi-bubbles-up-good-ideas-by-equipping-field-workers-with-secure-managed-mobile-devices </a:t>
            </a:r>
          </a:p>
          <a:p>
            <a:r>
              <a:rPr lang="en-US" sz="1200" kern="1200">
                <a:solidFill>
                  <a:schemeClr val="tx1"/>
                </a:solidFill>
                <a:effectLst/>
                <a:latin typeface="+mn-lt"/>
                <a:ea typeface="+mn-ea"/>
                <a:cs typeface="+mn-cs"/>
              </a:rPr>
              <a:t>Bristow Group: </a:t>
            </a:r>
            <a:r>
              <a:rPr lang="en-US" sz="1200" kern="1200">
                <a:solidFill>
                  <a:schemeClr val="tx1"/>
                </a:solidFill>
                <a:effectLst/>
                <a:latin typeface="+mn-lt"/>
                <a:ea typeface="+mn-ea"/>
                <a:cs typeface="+mn-cs"/>
                <a:hlinkClick r:id="rId3"/>
              </a:rPr>
              <a:t>https://customers.microsoft.com/Pages/CustomerStory.aspx?recid=28655</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Real Madrid C.F.</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4"/>
              </a:rPr>
              <a:t>https://customers.microsoft.com/Pages/CustomerStory.aspx?recid=20522</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Royal Dutch Shell: </a:t>
            </a:r>
            <a:r>
              <a:rPr lang="en-US" sz="1200" kern="1200">
                <a:solidFill>
                  <a:schemeClr val="tx1"/>
                </a:solidFill>
                <a:effectLst/>
                <a:latin typeface="+mn-lt"/>
                <a:ea typeface="+mn-ea"/>
                <a:cs typeface="+mn-cs"/>
                <a:hlinkClick r:id="rId5"/>
              </a:rPr>
              <a:t>https://customers.microsoft.com/Pages/CustomerStory.aspx?recid=28376</a:t>
            </a:r>
            <a:r>
              <a:rPr lang="en-US"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QANTAS:</a:t>
            </a:r>
            <a:r>
              <a:rPr lang="en-US" sz="1200" baseline="0">
                <a:latin typeface="+mn-lt"/>
              </a:rPr>
              <a:t> </a:t>
            </a:r>
            <a:r>
              <a:rPr lang="en-US" sz="1200">
                <a:latin typeface="+mn-lt"/>
              </a:rPr>
              <a:t>https://customers.microsoft.com/en-US/story/qantas-airways-limited-australia</a:t>
            </a:r>
            <a:r>
              <a:rPr lang="en-US" sz="1200" baseline="0">
                <a:latin typeface="+mn-lt"/>
              </a:rPr>
              <a:t> </a:t>
            </a:r>
            <a:endParaRPr lang="en-US" sz="1200">
              <a:latin typeface="+mn-lt"/>
            </a:endParaRPr>
          </a:p>
          <a:p>
            <a:r>
              <a:rPr lang="en-US" sz="1200" kern="1200" err="1">
                <a:solidFill>
                  <a:schemeClr val="tx1"/>
                </a:solidFill>
                <a:effectLst/>
                <a:latin typeface="+mn-lt"/>
                <a:ea typeface="+mn-ea"/>
                <a:cs typeface="+mn-cs"/>
              </a:rPr>
              <a:t>Türkiye</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Finans</a:t>
            </a:r>
            <a:r>
              <a:rPr lang="en-US" sz="1200" kern="1200">
                <a:solidFill>
                  <a:schemeClr val="tx1"/>
                </a:solidFill>
                <a:effectLst/>
                <a:latin typeface="+mn-lt"/>
                <a:ea typeface="+mn-ea"/>
                <a:cs typeface="+mn-cs"/>
              </a:rPr>
              <a:t> Bank</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6"/>
              </a:rPr>
              <a:t>https://customers.microsoft.com/Pages/CustomerStory.aspx?recid=27754</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Vereniging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Natuurmonumenten</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7"/>
              </a:rPr>
              <a:t>https://customers.microsoft.com/Pages/CustomerStory.aspx?recid=28253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Japan Advanced Institute of Science and Technology (JAIST) </a:t>
            </a:r>
            <a:r>
              <a:rPr lang="en-US" sz="1200" kern="1200">
                <a:solidFill>
                  <a:schemeClr val="tx1"/>
                </a:solidFill>
                <a:effectLst/>
                <a:latin typeface="+mn-lt"/>
                <a:ea typeface="+mn-ea"/>
                <a:cs typeface="+mn-cs"/>
                <a:hlinkClick r:id="rId8"/>
              </a:rPr>
              <a:t>https://customers.microsoft.com/Pages/CustomerStory.aspx?recid=28348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Soap Japan </a:t>
            </a:r>
            <a:r>
              <a:rPr lang="en-US" sz="1200" kern="1200">
                <a:solidFill>
                  <a:schemeClr val="tx1"/>
                </a:solidFill>
                <a:effectLst/>
                <a:latin typeface="+mn-lt"/>
                <a:ea typeface="+mn-ea"/>
                <a:cs typeface="+mn-cs"/>
                <a:hlinkClick r:id="rId9"/>
              </a:rPr>
              <a:t>https://customers.microsoft.com/Pages/CustomerStory.aspx?recid=28159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Click View: </a:t>
            </a:r>
            <a:r>
              <a:rPr lang="en-US" sz="1200" kern="1200">
                <a:solidFill>
                  <a:schemeClr val="tx1"/>
                </a:solidFill>
                <a:effectLst/>
                <a:latin typeface="+mn-lt"/>
                <a:ea typeface="+mn-ea"/>
                <a:cs typeface="+mn-cs"/>
                <a:hlinkClick r:id="rId10"/>
              </a:rPr>
              <a:t>https://customers.microsoft.com/Pages/CustomerStory.aspx?recid=28976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Presence Health </a:t>
            </a:r>
            <a:r>
              <a:rPr lang="en-US" sz="1200" kern="1200">
                <a:solidFill>
                  <a:schemeClr val="tx1"/>
                </a:solidFill>
                <a:effectLst/>
                <a:latin typeface="+mn-lt"/>
                <a:ea typeface="+mn-ea"/>
                <a:cs typeface="+mn-cs"/>
                <a:hlinkClick r:id="rId11"/>
              </a:rPr>
              <a:t>https://customers.microsoft.com/Pages/CustomerStory.aspx?recid=2979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Innofactor </a:t>
            </a:r>
            <a:r>
              <a:rPr lang="en-US" sz="1200" kern="1200">
                <a:solidFill>
                  <a:schemeClr val="tx1"/>
                </a:solidFill>
                <a:effectLst/>
                <a:latin typeface="+mn-lt"/>
                <a:ea typeface="+mn-ea"/>
                <a:cs typeface="+mn-cs"/>
                <a:hlinkClick r:id="rId12"/>
              </a:rPr>
              <a:t>https://customers.microsoft.com/Pages/CustomerStory.aspx?recid=28453</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Somerset College: </a:t>
            </a:r>
            <a:r>
              <a:rPr lang="en-US" sz="1200" kern="1200">
                <a:solidFill>
                  <a:schemeClr val="tx1"/>
                </a:solidFill>
                <a:effectLst/>
                <a:latin typeface="+mn-lt"/>
                <a:ea typeface="+mn-ea"/>
                <a:cs typeface="+mn-cs"/>
                <a:hlinkClick r:id="rId13"/>
              </a:rPr>
              <a:t>https://customers.microsoft.com/Pages/CustomerStory.aspx?recid=27625</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GeoSafe</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14"/>
              </a:rPr>
              <a:t>https://customers.microsoft.com/Pages/CustomerStory.aspx?recid=26955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Containerships: </a:t>
            </a:r>
            <a:r>
              <a:rPr lang="en-US" sz="1200" kern="1200">
                <a:solidFill>
                  <a:schemeClr val="tx1"/>
                </a:solidFill>
                <a:effectLst/>
                <a:latin typeface="+mn-lt"/>
                <a:ea typeface="+mn-ea"/>
                <a:cs typeface="+mn-cs"/>
                <a:hlinkClick r:id="rId15"/>
              </a:rPr>
              <a:t>https://customers.microsoft.com/Pages/CustomerStory.aspx?recid=27715</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Wijkracht</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16"/>
              </a:rPr>
              <a:t>https://customers.microsoft.com/Pages/CustomerStory.aspx?recid=25866</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Jet.com: </a:t>
            </a:r>
            <a:r>
              <a:rPr lang="en-US" sz="1200" kern="1200">
                <a:solidFill>
                  <a:schemeClr val="tx1"/>
                </a:solidFill>
                <a:effectLst/>
                <a:latin typeface="+mn-lt"/>
                <a:ea typeface="+mn-ea"/>
                <a:cs typeface="+mn-cs"/>
                <a:hlinkClick r:id="rId17"/>
              </a:rPr>
              <a:t>https://customers.microsoft.com/Pages/CustomerStory.aspx?recid=23392</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ModusLink</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18"/>
              </a:rPr>
              <a:t>https://customers.microsoft.com/Pages/CustomerStory.aspx?recid=23164</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NAV CANADA: </a:t>
            </a:r>
            <a:r>
              <a:rPr lang="en-US" sz="1200" kern="1200">
                <a:solidFill>
                  <a:schemeClr val="tx1"/>
                </a:solidFill>
                <a:effectLst/>
                <a:latin typeface="+mn-lt"/>
                <a:ea typeface="+mn-ea"/>
                <a:cs typeface="+mn-cs"/>
                <a:hlinkClick r:id="rId19"/>
              </a:rPr>
              <a:t>https://customers.microsoft.com/Pages/CustomerStory.aspx?recid=18699</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Morisawa</a:t>
            </a:r>
            <a:r>
              <a:rPr lang="en-US" sz="1200" kern="1200">
                <a:solidFill>
                  <a:schemeClr val="tx1"/>
                </a:solidFill>
                <a:effectLst/>
                <a:latin typeface="+mn-lt"/>
                <a:ea typeface="+mn-ea"/>
                <a:cs typeface="+mn-cs"/>
              </a:rPr>
              <a:t> Corporation: </a:t>
            </a:r>
            <a:r>
              <a:rPr lang="en-US" sz="1200" kern="1200">
                <a:solidFill>
                  <a:schemeClr val="tx1"/>
                </a:solidFill>
                <a:effectLst/>
                <a:latin typeface="+mn-lt"/>
                <a:ea typeface="+mn-ea"/>
                <a:cs typeface="+mn-cs"/>
                <a:hlinkClick r:id="rId20"/>
              </a:rPr>
              <a:t>https://customers.microsoft.com/Pages/CustomerStory.aspx?recid=24880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Walsh Group - </a:t>
            </a:r>
            <a:r>
              <a:rPr lang="en-US" sz="1200" kern="1200">
                <a:solidFill>
                  <a:schemeClr val="tx1"/>
                </a:solidFill>
                <a:effectLst/>
                <a:latin typeface="+mn-lt"/>
                <a:ea typeface="+mn-ea"/>
                <a:cs typeface="+mn-cs"/>
                <a:hlinkClick r:id="rId21"/>
              </a:rPr>
              <a:t>Construction Firm Moves Workloads to Public Cloud to Gain Greater Agility, Scalability</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SoftBank Technology: </a:t>
            </a:r>
            <a:r>
              <a:rPr lang="en-US" sz="1200" kern="1200">
                <a:solidFill>
                  <a:schemeClr val="tx1"/>
                </a:solidFill>
                <a:effectLst/>
                <a:latin typeface="+mn-lt"/>
                <a:ea typeface="+mn-ea"/>
                <a:cs typeface="+mn-cs"/>
                <a:hlinkClick r:id="rId22"/>
              </a:rPr>
              <a:t>https://customers.microsoft.com/Pages/CustomerStory.aspx?recid=21978</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AccelRelation</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23"/>
              </a:rPr>
              <a:t>https://customers.microsoft.com/Pages/CustomerStory.aspx?recid=23318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St. Luke's Health System: </a:t>
            </a:r>
            <a:r>
              <a:rPr lang="en-US" sz="1200" kern="1200">
                <a:solidFill>
                  <a:schemeClr val="tx1"/>
                </a:solidFill>
                <a:effectLst/>
                <a:latin typeface="+mn-lt"/>
                <a:ea typeface="+mn-ea"/>
                <a:cs typeface="+mn-cs"/>
                <a:hlinkClick r:id="rId24"/>
              </a:rPr>
              <a:t>https://customers.microsoft.com/Pages/CustomerStory.aspx?recid=21651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Village Vanguard: </a:t>
            </a:r>
            <a:r>
              <a:rPr lang="en-US" sz="1200" kern="1200">
                <a:solidFill>
                  <a:schemeClr val="tx1"/>
                </a:solidFill>
                <a:effectLst/>
                <a:latin typeface="+mn-lt"/>
                <a:ea typeface="+mn-ea"/>
                <a:cs typeface="+mn-cs"/>
                <a:hlinkClick r:id="rId25"/>
              </a:rPr>
              <a:t>https://customers.microsoft.com/Pages/CustomerStory.aspx?recid=23285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FHI 360 - </a:t>
            </a:r>
            <a:r>
              <a:rPr lang="en-US" sz="1200" kern="1200">
                <a:solidFill>
                  <a:schemeClr val="tx1"/>
                </a:solidFill>
                <a:effectLst/>
                <a:latin typeface="+mn-lt"/>
                <a:ea typeface="+mn-ea"/>
                <a:cs typeface="+mn-cs"/>
                <a:hlinkClick r:id="rId26"/>
              </a:rPr>
              <a:t>Nonprofit Uses Cloud to Cut Infrastructure Costs by 90 Percent, Saving $415,000 Annually</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Canadian Cancer Society: </a:t>
            </a:r>
            <a:r>
              <a:rPr lang="en-US" sz="1200" kern="1200">
                <a:solidFill>
                  <a:schemeClr val="tx1"/>
                </a:solidFill>
                <a:effectLst/>
                <a:latin typeface="+mn-lt"/>
                <a:ea typeface="+mn-ea"/>
                <a:cs typeface="+mn-cs"/>
                <a:hlinkClick r:id="rId27"/>
              </a:rPr>
              <a:t>https://customers.microsoft.com/Pages/CustomerStory.aspx?recid=20345</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Mattamy Homes - </a:t>
            </a:r>
            <a:r>
              <a:rPr lang="en-US" sz="1200" kern="1200">
                <a:solidFill>
                  <a:schemeClr val="tx1"/>
                </a:solidFill>
                <a:effectLst/>
                <a:latin typeface="+mn-lt"/>
                <a:ea typeface="+mn-ea"/>
                <a:cs typeface="+mn-cs"/>
                <a:hlinkClick r:id="rId28"/>
              </a:rPr>
              <a:t>Homebuilder enables enterprise mobility with cloud-based tools to help achieve revenue growth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ABM - </a:t>
            </a:r>
            <a:r>
              <a:rPr lang="en-US" sz="1200" kern="1200">
                <a:solidFill>
                  <a:schemeClr val="tx1"/>
                </a:solidFill>
                <a:effectLst/>
                <a:latin typeface="+mn-lt"/>
                <a:ea typeface="+mn-ea"/>
                <a:cs typeface="+mn-cs"/>
                <a:hlinkClick r:id="rId29"/>
              </a:rPr>
              <a:t>Facility services firm uses cloud tools to build productive mobile work environment</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Mitchell Shire Council :</a:t>
            </a:r>
            <a:r>
              <a:rPr lang="en-US" sz="1200" kern="1200">
                <a:solidFill>
                  <a:schemeClr val="tx1"/>
                </a:solidFill>
                <a:effectLst/>
                <a:latin typeface="+mn-lt"/>
                <a:ea typeface="+mn-ea"/>
                <a:cs typeface="+mn-cs"/>
                <a:hlinkClick r:id="rId30"/>
              </a:rPr>
              <a:t>https://customers.microsoft.com/Pages/</a:t>
            </a:r>
            <a:r>
              <a:rPr lang="en-US" sz="1200" kern="1200" err="1">
                <a:solidFill>
                  <a:schemeClr val="tx1"/>
                </a:solidFill>
                <a:effectLst/>
                <a:latin typeface="+mn-lt"/>
                <a:ea typeface="+mn-ea"/>
                <a:cs typeface="+mn-cs"/>
                <a:hlinkClick r:id="rId30"/>
              </a:rPr>
              <a:t>CustomerStory.aspx?recid</a:t>
            </a:r>
            <a:r>
              <a:rPr lang="en-US" sz="1200" kern="1200">
                <a:solidFill>
                  <a:schemeClr val="tx1"/>
                </a:solidFill>
                <a:effectLst/>
                <a:latin typeface="+mn-lt"/>
                <a:ea typeface="+mn-ea"/>
                <a:cs typeface="+mn-cs"/>
                <a:hlinkClick r:id="rId30"/>
              </a:rPr>
              <a:t>=21688</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Jönköping County Council -  </a:t>
            </a:r>
            <a:r>
              <a:rPr lang="en-US" sz="1200" kern="1200">
                <a:solidFill>
                  <a:schemeClr val="tx1"/>
                </a:solidFill>
                <a:effectLst/>
                <a:latin typeface="+mn-lt"/>
                <a:ea typeface="+mn-ea"/>
                <a:cs typeface="+mn-cs"/>
                <a:hlinkClick r:id="rId31"/>
              </a:rPr>
              <a:t>Swedish County Council Improves Community Care Delivery Using Cloud-Based Mobility Tools</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Willemen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Groep</a:t>
            </a:r>
            <a:r>
              <a:rPr lang="en-US" sz="1200" kern="1200">
                <a:solidFill>
                  <a:schemeClr val="tx1"/>
                </a:solidFill>
                <a:effectLst/>
                <a:latin typeface="+mn-lt"/>
                <a:ea typeface="+mn-ea"/>
                <a:cs typeface="+mn-cs"/>
              </a:rPr>
              <a:t> - </a:t>
            </a:r>
            <a:r>
              <a:rPr lang="en-US" sz="1200" kern="1200">
                <a:solidFill>
                  <a:schemeClr val="tx1"/>
                </a:solidFill>
                <a:effectLst/>
                <a:latin typeface="+mn-lt"/>
                <a:ea typeface="+mn-ea"/>
                <a:cs typeface="+mn-cs"/>
                <a:hlinkClick r:id="rId32"/>
              </a:rPr>
              <a:t>Construction firm reduces costs, boosts productivity with cloud-based mobility tools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INAIL - </a:t>
            </a:r>
            <a:r>
              <a:rPr lang="en-US" sz="1200" kern="1200">
                <a:solidFill>
                  <a:schemeClr val="tx1"/>
                </a:solidFill>
                <a:effectLst/>
                <a:latin typeface="+mn-lt"/>
                <a:ea typeface="+mn-ea"/>
                <a:cs typeface="+mn-cs"/>
                <a:hlinkClick r:id="rId33"/>
              </a:rPr>
              <a:t>Nonprofit Uses Cloud-Based Mobility Tools to Help Staff to Improve Worker Health and Safety</a:t>
            </a:r>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Shropshire</a:t>
            </a:r>
            <a:r>
              <a:rPr lang="en-US" sz="1200" kern="1200">
                <a:solidFill>
                  <a:schemeClr val="tx1"/>
                </a:solidFill>
                <a:effectLst/>
                <a:latin typeface="+mn-lt"/>
                <a:ea typeface="+mn-ea"/>
                <a:cs typeface="+mn-cs"/>
              </a:rPr>
              <a:t> Council -  </a:t>
            </a:r>
            <a:r>
              <a:rPr lang="en-US" sz="1200" kern="1200">
                <a:solidFill>
                  <a:schemeClr val="tx1"/>
                </a:solidFill>
                <a:effectLst/>
                <a:latin typeface="+mn-lt"/>
                <a:ea typeface="+mn-ea"/>
                <a:cs typeface="+mn-cs"/>
                <a:hlinkClick r:id="rId34"/>
              </a:rPr>
              <a:t>County Council Boosts Service, Reduces Costs by Using Cloud-Based Mobility Tools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Lotus F1 Team: </a:t>
            </a:r>
            <a:r>
              <a:rPr lang="en-US" sz="1200" kern="1200">
                <a:solidFill>
                  <a:schemeClr val="tx1"/>
                </a:solidFill>
                <a:effectLst/>
                <a:latin typeface="+mn-lt"/>
                <a:ea typeface="+mn-ea"/>
                <a:cs typeface="+mn-cs"/>
                <a:hlinkClick r:id="rId35"/>
              </a:rPr>
              <a:t>https://customers.microsoft.com/Pages/CustomerStory.aspx?recid=22458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Universidad </a:t>
            </a:r>
            <a:r>
              <a:rPr lang="en-US" sz="1200" kern="1200" err="1">
                <a:solidFill>
                  <a:schemeClr val="tx1"/>
                </a:solidFill>
                <a:effectLst/>
                <a:latin typeface="+mn-lt"/>
                <a:ea typeface="+mn-ea"/>
                <a:cs typeface="+mn-cs"/>
              </a:rPr>
              <a:t>Anáhuac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Mayab</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36"/>
              </a:rPr>
              <a:t>https://customers.microsoft.com/Pages/CustomerStory.aspx?recid=9252</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MANN+HUMMEL Group: </a:t>
            </a:r>
            <a:r>
              <a:rPr lang="en-US" sz="1200" kern="1200">
                <a:solidFill>
                  <a:schemeClr val="tx1"/>
                </a:solidFill>
                <a:effectLst/>
                <a:latin typeface="+mn-lt"/>
                <a:ea typeface="+mn-ea"/>
                <a:cs typeface="+mn-cs"/>
                <a:hlinkClick r:id="rId37"/>
              </a:rPr>
              <a:t>https://customers.microsoft.com/Pages/CustomerStory.aspx?recid=19008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DOMCURA AG: </a:t>
            </a:r>
            <a:r>
              <a:rPr lang="en-US" sz="1200" kern="1200">
                <a:solidFill>
                  <a:schemeClr val="tx1"/>
                </a:solidFill>
                <a:effectLst/>
                <a:latin typeface="+mn-lt"/>
                <a:ea typeface="+mn-ea"/>
                <a:cs typeface="+mn-cs"/>
                <a:hlinkClick r:id="rId38"/>
              </a:rPr>
              <a:t>https://customers.microsoft.com/Pages/CustomerStory.aspx?recid=28342</a:t>
            </a:r>
            <a:r>
              <a:rPr lang="en-US" sz="1200" kern="1200">
                <a:solidFill>
                  <a:schemeClr val="tx1"/>
                </a:solidFill>
                <a:effectLst/>
                <a:latin typeface="+mn-lt"/>
                <a:ea typeface="+mn-ea"/>
                <a:cs typeface="+mn-cs"/>
              </a:rPr>
              <a:t> </a:t>
            </a:r>
          </a:p>
          <a:p>
            <a:r>
              <a:rPr lang="en-US" sz="1200" kern="1200" err="1">
                <a:solidFill>
                  <a:schemeClr val="tx1"/>
                </a:solidFill>
                <a:effectLst/>
                <a:latin typeface="+mn-lt"/>
                <a:ea typeface="+mn-ea"/>
                <a:cs typeface="+mn-cs"/>
              </a:rPr>
              <a:t>Sigorta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Cini</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hlinkClick r:id="rId39"/>
              </a:rPr>
              <a:t>https://customers.microsoft.com/Pages/CustomerStory.aspx?recid=28629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SATS ELIXIA: </a:t>
            </a:r>
            <a:r>
              <a:rPr lang="en-US" sz="1200" kern="1200">
                <a:solidFill>
                  <a:schemeClr val="tx1"/>
                </a:solidFill>
                <a:effectLst/>
                <a:latin typeface="+mn-lt"/>
                <a:ea typeface="+mn-ea"/>
                <a:cs typeface="+mn-cs"/>
                <a:hlinkClick r:id="rId40"/>
              </a:rPr>
              <a:t>https://customers.microsoft.com/Pages/CustomerStory.aspx?recid=19519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Securities and Exchange Commission: </a:t>
            </a:r>
            <a:r>
              <a:rPr lang="en-US" sz="1200" kern="1200">
                <a:solidFill>
                  <a:schemeClr val="tx1"/>
                </a:solidFill>
                <a:effectLst/>
                <a:latin typeface="+mn-lt"/>
                <a:ea typeface="+mn-ea"/>
                <a:cs typeface="+mn-cs"/>
                <a:hlinkClick r:id="rId41"/>
              </a:rPr>
              <a:t>https://customers.microsoft.com/Pages/CustomerStory.aspx?recid=25230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SPAR: </a:t>
            </a:r>
            <a:r>
              <a:rPr lang="en-US" sz="1200" kern="1200">
                <a:solidFill>
                  <a:schemeClr val="tx1"/>
                </a:solidFill>
                <a:effectLst/>
                <a:latin typeface="+mn-lt"/>
                <a:ea typeface="+mn-ea"/>
                <a:cs typeface="+mn-cs"/>
                <a:hlinkClick r:id="rId42"/>
              </a:rPr>
              <a:t>https://customers.microsoft.com/Pages/CustomerStory.aspx?recid=26768</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05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spcBef>
                <a:spcPts val="1199"/>
              </a:spcBef>
              <a:spcAft>
                <a:spcPts val="2400"/>
              </a:spcAft>
              <a:buSzPct val="80000"/>
              <a:defRPr/>
            </a:pPr>
            <a:r>
              <a:rPr lang="en-US" sz="9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Can your users seamlessly access all of their apps and resources?</a:t>
            </a:r>
          </a:p>
          <a:p>
            <a:pPr defTabSz="914049">
              <a:lnSpc>
                <a:spcPct val="90000"/>
              </a:lnSpc>
              <a:spcBef>
                <a:spcPts val="1199"/>
              </a:spcBef>
              <a:spcAft>
                <a:spcPts val="2400"/>
              </a:spcAft>
              <a:buSzPct val="80000"/>
              <a:defRPr/>
            </a:pPr>
            <a:r>
              <a:rPr lang="en-US" sz="9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Are you automating the provisioning of user data across your identity infrastructure?</a:t>
            </a:r>
          </a:p>
          <a:p>
            <a:pPr defTabSz="914049">
              <a:lnSpc>
                <a:spcPct val="90000"/>
              </a:lnSpc>
              <a:spcBef>
                <a:spcPts val="1199"/>
              </a:spcBef>
              <a:spcAft>
                <a:spcPts val="2400"/>
              </a:spcAft>
              <a:buSzPct val="80000"/>
              <a:defRPr/>
            </a:pPr>
            <a:r>
              <a:rPr lang="en-US" sz="9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Are you efficiently scaling IT management through user self-service, reporting, and monitoring?</a:t>
            </a:r>
          </a:p>
          <a:p>
            <a:endParaRPr lang="en-US" sz="900"/>
          </a:p>
          <a:p>
            <a:r>
              <a:rPr lang="en-US" sz="900"/>
              <a:t>As part our your journey through hybrid identity, there are a few key items to consider:</a:t>
            </a:r>
          </a:p>
          <a:p>
            <a:endParaRPr lang="en-US" sz="900"/>
          </a:p>
          <a:p>
            <a:pPr marL="171450" indent="-171450">
              <a:buFontTx/>
              <a:buChar char="-"/>
            </a:pPr>
            <a:r>
              <a:rPr lang="en-US" sz="900"/>
              <a:t>To unlock security and management features of the cloud, how do you most efficiently drive a common identity between Azure AD and your on-premises directory?</a:t>
            </a:r>
          </a:p>
          <a:p>
            <a:pPr marL="171450" indent="-171450">
              <a:buFontTx/>
              <a:buChar char="-"/>
            </a:pPr>
            <a:r>
              <a:rPr lang="en-US" sz="900"/>
              <a:t>How can users be granted access to any resource, regardless of on-premises or cloud app, from anywhere in the world in a secure manner?</a:t>
            </a:r>
          </a:p>
          <a:p>
            <a:pPr marL="171450" indent="-171450">
              <a:buFontTx/>
              <a:buChar char="-"/>
            </a:pPr>
            <a:r>
              <a:rPr lang="en-US" sz="900"/>
              <a:t>How can all of this be driven without making major deployment efforts beyond investments already made for on-premises?</a:t>
            </a:r>
          </a:p>
          <a:p>
            <a:pPr marL="0" indent="0">
              <a:buFontTx/>
              <a:buNone/>
            </a:pPr>
            <a:endParaRPr lang="en-US" sz="882" b="0" i="0" u="none" strike="noStrike" kern="1200">
              <a:solidFill>
                <a:schemeClr val="tx1"/>
              </a:solidFill>
              <a:effectLst/>
              <a:latin typeface="Segoe UI Light" pitchFamily="34" charset="0"/>
              <a:ea typeface="+mn-ea"/>
              <a:cs typeface="+mn-cs"/>
            </a:endParaRPr>
          </a:p>
          <a:p>
            <a:pPr marL="0" indent="0">
              <a:buFontTx/>
              <a:buNone/>
            </a:pPr>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4/15/2019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24969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The first thing you need to do is to connect your on-premises Active Directory to the cloud with Azure AD Connect. Azure AD Connect is the Microsoft tool designed to meet and accomplish your hybrid identity goals. This allows you to provide a common identity for your users for Office 365, Azure, and SaaS applications integrated with Azure AD. At its core, it enables synchronization between on-premises and cloud identity infrastructures.  Specifically, it creates users, groups, and other objects and ensures data is consistent between directories.  Once user data is extended with the sync engine, the next consideration is a secure method to authenticate users.</a:t>
            </a:r>
          </a:p>
          <a:p>
            <a:endParaRPr lang="en-US" sz="882" b="0" i="0" u="none" strike="noStrike" kern="1200">
              <a:solidFill>
                <a:schemeClr val="tx1"/>
              </a:solidFill>
              <a:effectLst/>
              <a:latin typeface="Segoe UI Light" pitchFamily="34" charset="0"/>
              <a:ea typeface="+mn-ea"/>
              <a:cs typeface="+mn-cs"/>
            </a:endParaRPr>
          </a:p>
          <a:p>
            <a:r>
              <a:rPr lang="en-US" sz="900"/>
              <a:t>App Proxy lets you use Azure AD as your authentication and authorization service for your on-premises apps as well as your cloud apps. This lets users who are remote from your business to get back to on-premises apps that are claims aware. We’ll use lightweight connectors in your firewall to do this, which lets you expose just the apps you want a user to get into out wherever they are out in the world while applying all of your common policies and security posture to them, without having to open up a VPN.</a:t>
            </a:r>
          </a:p>
          <a:p>
            <a:endParaRPr lang="en-US" sz="900"/>
          </a:p>
          <a:p>
            <a:r>
              <a:rPr lang="en-US" sz="900"/>
              <a:t>And let’s be real, VPNs are scary. Most corporate hacks start by compromising a user account, and then immediately heading to a VPN.  And once I’m on your VPN, I’m in the network and I can take over pretty much whatever I want.</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4/15/2019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495801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Our usage is growing by leaps and bounds! Checkout some of the biggest hitters for our customers.</a:t>
            </a:r>
            <a:endParaRPr lang="en-US"/>
          </a:p>
        </p:txBody>
      </p:sp>
      <p:sp>
        <p:nvSpPr>
          <p:cNvPr id="4" name="Header Placeholder 3"/>
          <p:cNvSpPr>
            <a:spLocks noGrp="1"/>
          </p:cNvSpPr>
          <p:nvPr>
            <p:ph type="hdr" sz="quarter" idx="10"/>
          </p:nvPr>
        </p:nvSpPr>
        <p:spPr/>
        <p:txBody>
          <a:bodyPr/>
          <a:lstStyle/>
          <a:p>
            <a:pPr defTabSz="184592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1845383"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45924">
              <a:defRPr/>
            </a:pPr>
            <a:fld id="{386CE63F-9E7F-4C04-9D0D-FCA25A8E9E86}" type="datetime8">
              <a:rPr lang="en-US">
                <a:solidFill>
                  <a:prstClr val="black"/>
                </a:solidFill>
              </a:rPr>
              <a:pPr defTabSz="1845924">
                <a:defRPr/>
              </a:pPr>
              <a:t>4/15/2019 10:13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45924">
              <a:defRPr/>
            </a:pPr>
            <a:fld id="{B4008EB6-D09E-4580-8CD6-DDB14511944F}" type="slidenum">
              <a:rPr lang="en-US">
                <a:solidFill>
                  <a:prstClr val="black"/>
                </a:solidFill>
              </a:rPr>
              <a:pPr defTabSz="1845924">
                <a:defRPr/>
              </a:pPr>
              <a:t>16</a:t>
            </a:fld>
            <a:endParaRPr lang="en-US">
              <a:solidFill>
                <a:prstClr val="black"/>
              </a:solidFill>
            </a:endParaRPr>
          </a:p>
        </p:txBody>
      </p:sp>
    </p:spTree>
    <p:extLst>
      <p:ext uri="{BB962C8B-B14F-4D97-AF65-F5344CB8AC3E}">
        <p14:creationId xmlns:p14="http://schemas.microsoft.com/office/powerpoint/2010/main" val="732396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i="1"/>
              <a:t>This slide has animation showing the user update coming from HR and dynamically updating access permissions.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i="1"/>
          </a:p>
          <a:p>
            <a:pPr marL="0" marR="0" lvl="0" indent="0" algn="l" defTabSz="932688" rtl="0" eaLnBrk="1" fontAlgn="auto" latinLnBrk="0" hangingPunct="1">
              <a:lnSpc>
                <a:spcPct val="100000"/>
              </a:lnSpc>
              <a:spcBef>
                <a:spcPts val="0"/>
              </a:spcBef>
              <a:spcAft>
                <a:spcPts val="0"/>
              </a:spcAft>
              <a:buClrTx/>
              <a:buSzTx/>
              <a:buFontTx/>
              <a:buNone/>
              <a:tabLst/>
              <a:defRPr/>
            </a:pPr>
            <a:r>
              <a:rPr lang="en-US"/>
              <a:t>User automated user provisioning</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solidFill>
                  <a:srgbClr val="505050"/>
                </a:solidFill>
                <a:ea typeface="Segoe UI" pitchFamily="34" charset="0"/>
                <a:cs typeface="Segoe UI" pitchFamily="34" charset="0"/>
              </a:rPr>
              <a:t>Drive identity source-of-truth from HR tools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a:solidFill>
                  <a:srgbClr val="505050"/>
                </a:solidFill>
                <a:latin typeface="Segoe UI Semilight"/>
                <a:ea typeface="Segoe UI" pitchFamily="34" charset="0"/>
                <a:cs typeface="Segoe UI" pitchFamily="34" charset="0"/>
              </a:rPr>
              <a:t>Automate the join/move/leave process</a:t>
            </a:r>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4218906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4D531F-42C9-4D67-9080-B14D75B01444}" type="slidenum">
              <a:rPr lang="en-US" smtClean="0"/>
              <a:t>18</a:t>
            </a:fld>
            <a:endParaRPr lang="en-US"/>
          </a:p>
        </p:txBody>
      </p:sp>
    </p:spTree>
    <p:extLst>
      <p:ext uri="{BB962C8B-B14F-4D97-AF65-F5344CB8AC3E}">
        <p14:creationId xmlns:p14="http://schemas.microsoft.com/office/powerpoint/2010/main" val="93878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Is your end user authentication seamless and secure? </a:t>
            </a:r>
          </a:p>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much control do you have over access?</a:t>
            </a:r>
          </a:p>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do you secure identities against current and emerging threats?</a:t>
            </a:r>
          </a:p>
          <a:p>
            <a:endParaRPr lang="en-US"/>
          </a:p>
          <a:p>
            <a:r>
              <a:rPr lang="en-US"/>
              <a:t>So, our approach in identity and access management is really threefold:</a:t>
            </a:r>
          </a:p>
          <a:p>
            <a:endParaRPr lang="en-US"/>
          </a:p>
          <a:p>
            <a:pPr marL="228600" indent="-228600">
              <a:buAutoNum type="arabicParenBoth"/>
            </a:pPr>
            <a:r>
              <a:rPr lang="en-US"/>
              <a:t>secure authentication and we believe password-less is the best.</a:t>
            </a:r>
          </a:p>
          <a:p>
            <a:pPr marL="228600" indent="-228600">
              <a:buAutoNum type="arabicParenBoth"/>
            </a:pPr>
            <a:r>
              <a:rPr lang="en-US"/>
              <a:t>Conditional</a:t>
            </a:r>
            <a:r>
              <a:rPr lang="en-US" baseline="0"/>
              <a:t> access to reach Zero trust</a:t>
            </a:r>
          </a:p>
          <a:p>
            <a:pPr marL="228600" indent="-228600">
              <a:buAutoNum type="arabicParenBoth"/>
            </a:pPr>
            <a:r>
              <a:rPr lang="en-US" baseline="0"/>
              <a:t>Identity protection - </a:t>
            </a:r>
            <a:r>
              <a:rPr lang="en-US"/>
              <a:t>safeguard those identities when they are used as part of an OS session or application session. </a:t>
            </a:r>
          </a:p>
          <a:p>
            <a:pPr marL="228600" indent="-228600">
              <a:buAutoNum type="arabicParenBoth"/>
            </a:pPr>
            <a:endParaRPr lang="en-US"/>
          </a:p>
          <a:p>
            <a:r>
              <a:rPr lang="en-US"/>
              <a:t>The first question to ask </a:t>
            </a:r>
            <a:r>
              <a:rPr lang="en-US" baseline="0"/>
              <a:t> yourself</a:t>
            </a:r>
            <a:r>
              <a:rPr lang="en-US"/>
              <a:t> is, can I make my access protection stronger while also making things easier for users? This is about how people sign in, how</a:t>
            </a:r>
            <a:r>
              <a:rPr lang="en-US" baseline="0"/>
              <a:t> often they have to sign in</a:t>
            </a:r>
            <a:r>
              <a:rPr lang="en-US"/>
              <a:t>, and how we authenticate that they are who they say they are.</a:t>
            </a:r>
          </a:p>
          <a:p>
            <a:endParaRPr lang="en-US"/>
          </a:p>
          <a:p>
            <a:r>
              <a:rPr lang="en-US"/>
              <a:t>We find that across all of our analytics, as we look at all of those 450 billion authentications that we process every month for Azure Active Directory and Microsoft Account, that the proper application of a username and password is not a tremendous predictor of a genuinely authenticated person. In other words, just knowing the username and password doesn't prove that I am who I say I am. How can we improve that? How can we get to a world that's beyond passwords, beyond what we know are faulted technology for proving authentication, and at the same time make it easier for end users? </a:t>
            </a:r>
          </a:p>
          <a:p>
            <a:endParaRPr lang="en-US"/>
          </a:p>
          <a:p>
            <a:r>
              <a:rPr lang="en-US"/>
              <a:t>The second question</a:t>
            </a:r>
            <a:r>
              <a:rPr lang="en-US" baseline="0"/>
              <a:t> is</a:t>
            </a:r>
            <a:r>
              <a:rPr lang="en-US"/>
              <a:t>, how much control do you really have over access? Not only who is accessing what but also, can those access control policies change depending on the conditions? </a:t>
            </a:r>
          </a:p>
          <a:p>
            <a:r>
              <a:rPr lang="en-US"/>
              <a:t> </a:t>
            </a:r>
          </a:p>
          <a:p>
            <a:r>
              <a:rPr lang="en-US"/>
              <a:t>So, for example, I might be a very trustworthy employee of Microsoft today, and I might be allowed to access certain sensitive information. Tomorrow, I might be a slightly less trustworthy employee, for a variety of reasons we'll get into in a moment, and I might not be allowed to access that same information. Can your access control policies adapt to those changing conditions? Can you make decisions on the fly? This is a technique being championed by many industry experts and analysts. </a:t>
            </a:r>
          </a:p>
          <a:p>
            <a:r>
              <a:rPr lang="en-US"/>
              <a:t> </a:t>
            </a:r>
          </a:p>
          <a:p>
            <a:r>
              <a:rPr lang="en-US"/>
              <a:t>Some analysts refer to this as adaptive security. The identity space is the primary control point for such a capability. </a:t>
            </a:r>
          </a:p>
          <a:p>
            <a:endParaRPr lang="en-US"/>
          </a:p>
          <a:p>
            <a:r>
              <a:rPr lang="en-US"/>
              <a:t> And then lastly, we ask, how do you protect user credentials? This is really about, in this imperfect world where we do sometimes rely on username and password, keeping those credentials protected once they're used. So that when they're stored as part of an operating system session for example, that they can't be hijacked by an attacker and then used to access other things that the genuine legitimate user is not trying to access. </a:t>
            </a:r>
          </a:p>
          <a:p>
            <a:pPr marL="0" indent="0">
              <a:buNone/>
            </a:pPr>
            <a:endParaRPr lang="en-US"/>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3037840" cy="464820"/>
          </a:xfrm>
          <a:prstGeom prst="rect">
            <a:avLst/>
          </a:prstGeom>
          <a:noFill/>
          <a:ln cap="flat">
            <a:noFill/>
          </a:ln>
        </p:spPr>
        <p:txBody>
          <a:bodyPr vert="horz" wrap="square" lIns="93177" tIns="46589" rIns="93177" bIns="46589" anchor="t" anchorCtr="0" compatLnSpc="1">
            <a:noAutofit/>
          </a:bodyPr>
          <a:lstStyle/>
          <a:p>
            <a:pPr defTabSz="950464">
              <a:defRPr sz="1800" b="0" i="0" u="none" strike="noStrike" kern="0" cap="none" spc="0" baseline="0">
                <a:solidFill>
                  <a:srgbClr val="000000"/>
                </a:solidFill>
                <a:uFillTx/>
              </a:defRPr>
            </a:pPr>
            <a:r>
              <a:rPr lang="en-US" sz="1200">
                <a:solidFill>
                  <a:srgbClr val="000000"/>
                </a:solidFill>
                <a:latin typeface="Segoe UI" pitchFamily="34"/>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831580"/>
            <a:ext cx="6052312" cy="361899"/>
          </a:xfrm>
          <a:prstGeom prst="rect">
            <a:avLst/>
          </a:prstGeom>
          <a:noFill/>
          <a:ln cap="flat">
            <a:noFill/>
          </a:ln>
        </p:spPr>
        <p:txBody>
          <a:bodyPr vert="horz" wrap="square" lIns="93177" tIns="46589" rIns="93177" bIns="46589" anchor="b" anchorCtr="0" compatLnSpc="1">
            <a:noAutofit/>
          </a:bodyPr>
          <a:lstStyle/>
          <a:p>
            <a:pPr marL="582359" defTabSz="931466" hangingPunct="0">
              <a:defRPr sz="1800" b="0" i="0" u="none" strike="noStrike" kern="0" cap="none" spc="0" baseline="0">
                <a:solidFill>
                  <a:srgbClr val="000000"/>
                </a:solidFill>
                <a:uFillTx/>
              </a:defRPr>
            </a:pPr>
            <a:r>
              <a:rPr lang="en-US" sz="400">
                <a:solidFill>
                  <a:srgbClr val="000000"/>
                </a:solidFill>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970933" y="0"/>
            <a:ext cx="3037840" cy="464820"/>
          </a:xfrm>
          <a:prstGeom prst="rect">
            <a:avLst/>
          </a:prstGeom>
          <a:noFill/>
          <a:ln cap="flat">
            <a:noFill/>
          </a:ln>
        </p:spPr>
        <p:txBody>
          <a:bodyPr vert="horz" wrap="square" lIns="93177" tIns="46589" rIns="93177" bIns="46589" anchor="t" anchorCtr="0" compatLnSpc="1">
            <a:noAutofit/>
          </a:bodyPr>
          <a:lstStyle/>
          <a:p>
            <a:pPr algn="r" defTabSz="950464">
              <a:defRPr sz="1800" b="0" i="0" u="none" strike="noStrike" kern="0" cap="none" spc="0" baseline="0">
                <a:solidFill>
                  <a:srgbClr val="000000"/>
                </a:solidFill>
                <a:uFillTx/>
              </a:defRPr>
            </a:pPr>
            <a:fld id="{C1DAFA96-76D6-40CC-ABAA-4B317E4E79E4}" type="datetime1">
              <a:rPr lang="en-US" sz="1200">
                <a:solidFill>
                  <a:srgbClr val="000000"/>
                </a:solidFill>
                <a:latin typeface="Segoe UI" pitchFamily="34"/>
              </a:rPr>
              <a:pPr algn="r" defTabSz="950464">
                <a:defRPr sz="1800" b="0" i="0" u="none" strike="noStrike" kern="0" cap="none" spc="0" baseline="0">
                  <a:solidFill>
                    <a:srgbClr val="000000"/>
                  </a:solidFill>
                  <a:uFillTx/>
                </a:defRPr>
              </a:pPr>
              <a:t>4/15/2019</a:t>
            </a:fld>
            <a:endParaRPr lang="en-US" sz="1200">
              <a:solidFill>
                <a:srgbClr val="000000"/>
              </a:solidFill>
              <a:latin typeface="Segoe UI" pitchFamily="34"/>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6040627" y="8829961"/>
            <a:ext cx="968145" cy="464820"/>
          </a:xfrm>
          <a:prstGeom prst="rect">
            <a:avLst/>
          </a:prstGeom>
          <a:noFill/>
          <a:ln cap="flat">
            <a:noFill/>
          </a:ln>
        </p:spPr>
        <p:txBody>
          <a:bodyPr vert="horz" wrap="square" lIns="93177" tIns="46589" rIns="93177" bIns="46589" anchor="b" anchorCtr="0" compatLnSpc="1">
            <a:noAutofit/>
          </a:bodyPr>
          <a:lstStyle/>
          <a:p>
            <a:pPr algn="r" defTabSz="950464">
              <a:defRPr sz="1800" b="0" i="0" u="none" strike="noStrike" kern="0" cap="none" spc="0" baseline="0">
                <a:solidFill>
                  <a:srgbClr val="000000"/>
                </a:solidFill>
                <a:uFillTx/>
              </a:defRPr>
            </a:pPr>
            <a:fld id="{61C6A2B7-DC54-40F6-BDE0-13EEA5AB8E7D}" type="slidenum">
              <a:rPr kern="0">
                <a:solidFill>
                  <a:srgbClr val="000000"/>
                </a:solidFill>
                <a:latin typeface="Calibri" panose="020F0502020204030204"/>
              </a:rPr>
              <a:pPr algn="r" defTabSz="950464">
                <a:defRPr sz="1800" b="0" i="0" u="none" strike="noStrike" kern="0" cap="none" spc="0" baseline="0">
                  <a:solidFill>
                    <a:srgbClr val="000000"/>
                  </a:solidFill>
                  <a:uFillTx/>
                </a:defRPr>
              </a:pPr>
              <a:t>20</a:t>
            </a:fld>
            <a:endParaRPr lang="en-US" sz="1200">
              <a:solidFill>
                <a:srgbClr val="000000"/>
              </a:solidFill>
              <a:latin typeface="Segoe UI" pitchFamily="34"/>
            </a:endParaRPr>
          </a:p>
        </p:txBody>
      </p:sp>
    </p:spTree>
    <p:extLst>
      <p:ext uri="{BB962C8B-B14F-4D97-AF65-F5344CB8AC3E}">
        <p14:creationId xmlns:p14="http://schemas.microsoft.com/office/powerpoint/2010/main" val="626115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Passwords are your biggest vulnerability, partly because they are the target of most attacks we see today. 81% of all attacks were the result of weak/compromised credentials. But there is hope. We are investing in the next gen of authentication solutions such as password-less authentication where you can eliminate passwords entirely from the end user flow. We also continue to invest in tried and tested solutions such as MFA as well as innovative cloud-powered solutions like Azure AD Password Protection to help you secure your user credentials. </a:t>
            </a:r>
          </a:p>
          <a:p>
            <a:endParaRPr lang="en-US"/>
          </a:p>
          <a:p>
            <a:r>
              <a:rPr lang="en-US"/>
              <a:t>Multi-factor Authentication (MFA) can protect you against 99.9% of identity attacks including Phishing, breach replay and password spray – the most predominant identity attacks today. We heard feedback from our customers to include more options and we recently announced the support for OATH hardware tokens for MFA. There is no longer an excuse for organizations to not turn on MFA! But there is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4/15/2019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54160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is a leader in password-less solutions for the enterprise. Starting with Windows Hello, you can sign in with your face, fingerprint, or using a Microsoft-compatible peripheral (such as a camera or external bio/badge reader) to login without typing in a username and password.</a:t>
            </a:r>
          </a:p>
          <a:p>
            <a:r>
              <a:rPr lang="en-US"/>
              <a:t>Microsoft Authenticator has (in public preview) an option for signing in with your phone – using a secured credential on the device such as Face, Fingerprint, or a PIN code and confirmation in the app that is registered to the user.</a:t>
            </a:r>
          </a:p>
          <a:p>
            <a:r>
              <a:rPr lang="en-US"/>
              <a:t>FIDO2 is a new open standard for secure authentication that locks the credentials to a device. That means you can keep identities safe wherever users roam through the cloud. FIDO2 Security keys offer greater mobility (such as Firstline workers who rotate between computers/devices). </a:t>
            </a:r>
          </a:p>
          <a:p>
            <a:r>
              <a:rPr lang="en-US"/>
              <a:t>Give users password-free access to as many apps and devices as possible</a:t>
            </a:r>
          </a:p>
          <a:p>
            <a:r>
              <a:rPr lang="en-US"/>
              <a:t>Give users as much choice as possible to avoid passwords.</a:t>
            </a:r>
          </a:p>
          <a:p>
            <a:endParaRPr lang="en-US"/>
          </a:p>
          <a:p>
            <a:r>
              <a:rPr lang="en-US"/>
              <a:t>Start by seeing how many of your users reuse passwords or worse, set standard passwords all the time. Hackers know and exploit this vulnerability all the time! With Azure AD Password Protection (Azure AD P1 in public preview), we help you in two ways:</a:t>
            </a:r>
          </a:p>
          <a:p>
            <a:pPr marL="228600" indent="-228600">
              <a:buAutoNum type="arabicPeriod"/>
            </a:pPr>
            <a:r>
              <a:rPr lang="en-US"/>
              <a:t>Banned passwords: We provide you a global password list, one that prevents users from setting these common passwords that we see all the time at our end, and also give you the ability to define a custom banned password list. For example: Microsoft01* may not be on our global list but definitely features in the Microsoft IT’s custom banned password list. So you can leverage intelligence from the cloud as well as that from within your environment to ensure users are using strong passwords. </a:t>
            </a:r>
          </a:p>
          <a:p>
            <a:pPr marL="228600" indent="-228600">
              <a:buAutoNum type="arabicPeriod"/>
            </a:pPr>
            <a:r>
              <a:rPr lang="en-US"/>
              <a:t>Smart lockout gives you the ability to define policies around how many times a wrong password can be entered before locking the user out. </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B35A792-841D-4472-98C7-37F1D8787A83}" type="datetime8">
              <a:rPr lang="en-US" smtClean="0"/>
              <a:t>4/15/2019 10:13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39734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24" i="1" kern="1200">
                <a:solidFill>
                  <a:schemeClr val="tx1"/>
                </a:solidFill>
                <a:effectLst/>
                <a:latin typeface="+mn-lt"/>
                <a:ea typeface="+mn-ea"/>
                <a:cs typeface="+mn-cs"/>
              </a:rPr>
              <a:t>Reference slide from the M365 Security presentation (L100) to provide context of where Identity fits in our security portfolio.</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i="1"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An organization's data is their most valuable asset, yet most enterprises aren’t doing enough to control access to that data.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Security requires a layered approach. That starts with a great user authentication experience with automatic, policy-based rules for access to sensitive information regardless of location or device type.</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Once that’s in place you can apply threat protection and security management tools to keep users, data, devices, and applications safe and optimize your security posture.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Today, we’re going to talk about Identity &amp; Access Management</a:t>
            </a:r>
          </a:p>
          <a:p>
            <a:endParaRPr lang="en-US"/>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a:t>
            </a:fld>
            <a:endParaRPr lang="en-US"/>
          </a:p>
        </p:txBody>
      </p:sp>
    </p:spTree>
    <p:extLst>
      <p:ext uri="{BB962C8B-B14F-4D97-AF65-F5344CB8AC3E}">
        <p14:creationId xmlns:p14="http://schemas.microsoft.com/office/powerpoint/2010/main" val="1711546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41350"/>
            <a:ext cx="5575300" cy="3136900"/>
          </a:xfrm>
        </p:spPr>
      </p:sp>
      <p:sp>
        <p:nvSpPr>
          <p:cNvPr id="3" name="Notes Placeholder 2"/>
          <p:cNvSpPr>
            <a:spLocks noGrp="1"/>
          </p:cNvSpPr>
          <p:nvPr>
            <p:ph type="body" idx="1"/>
          </p:nvPr>
        </p:nvSpPr>
        <p:spPr>
          <a:xfrm>
            <a:off x="419100" y="3908742"/>
            <a:ext cx="6172200" cy="4886008"/>
          </a:xfrm>
        </p:spPr>
        <p:txBody>
          <a:bodyPr/>
          <a:lstStyle/>
          <a:p>
            <a:pPr marL="0" marR="0" lvl="0" indent="0" algn="l" defTabSz="932688" rtl="0" eaLnBrk="1" fontAlgn="auto" latinLnBrk="0" hangingPunct="1">
              <a:lnSpc>
                <a:spcPct val="100000"/>
              </a:lnSpc>
              <a:spcBef>
                <a:spcPts val="600"/>
              </a:spcBef>
              <a:spcAft>
                <a:spcPts val="0"/>
              </a:spcAft>
              <a:buClrTx/>
              <a:buSzTx/>
              <a:buFontTx/>
              <a:buNone/>
              <a:tabLst/>
              <a:defRPr/>
            </a:pPr>
            <a:r>
              <a:rPr lang="en-US" sz="800">
                <a:latin typeface="Segoe UI" panose="020B0502040204020203" pitchFamily="34" charset="0"/>
                <a:cs typeface="Segoe UI" panose="020B0502040204020203" pitchFamily="34" charset="0"/>
              </a:rPr>
              <a:t>Zero Trust is a security strategy that requires you to stop assigning trust based on network location which was the standard not too many years ago. With network walls crumbling, what can you do to achieve Zero Trust. Here is where Azure AD conditional access plays a part. There are three steps to consider:</a:t>
            </a:r>
          </a:p>
          <a:p>
            <a:pPr marL="228600" marR="0" lvl="0" indent="-228600" algn="l" defTabSz="932688" rtl="0" eaLnBrk="1" fontAlgn="auto" latinLnBrk="0" hangingPunct="1">
              <a:lnSpc>
                <a:spcPct val="100000"/>
              </a:lnSpc>
              <a:spcBef>
                <a:spcPts val="600"/>
              </a:spcBef>
              <a:spcAft>
                <a:spcPts val="0"/>
              </a:spcAft>
              <a:buClrTx/>
              <a:buSzTx/>
              <a:buFontTx/>
              <a:buAutoNum type="arabicPeriod"/>
              <a:tabLst/>
              <a:defRPr/>
            </a:pPr>
            <a:r>
              <a:rPr lang="en-US" sz="800">
                <a:latin typeface="Segoe UI" panose="020B0502040204020203" pitchFamily="34" charset="0"/>
                <a:cs typeface="Segoe UI" panose="020B0502040204020203" pitchFamily="34" charset="0"/>
              </a:rPr>
              <a:t>Establish identity as the control plane – Ensure your users are who they say they are using the secure authentication mechanisms we just spoke about. </a:t>
            </a:r>
          </a:p>
          <a:p>
            <a:pPr marL="228600" marR="0" lvl="0" indent="-228600" algn="l" defTabSz="932688" rtl="0" eaLnBrk="1" fontAlgn="auto" latinLnBrk="0" hangingPunct="1">
              <a:lnSpc>
                <a:spcPct val="100000"/>
              </a:lnSpc>
              <a:spcBef>
                <a:spcPts val="600"/>
              </a:spcBef>
              <a:spcAft>
                <a:spcPts val="0"/>
              </a:spcAft>
              <a:buClrTx/>
              <a:buSzTx/>
              <a:buFontTx/>
              <a:buAutoNum type="arabicPeriod"/>
              <a:tabLst/>
              <a:defRPr/>
            </a:pPr>
            <a:r>
              <a:rPr lang="en-US" sz="800">
                <a:latin typeface="Segoe UI" panose="020B0502040204020203" pitchFamily="34" charset="0"/>
                <a:cs typeface="Segoe UI" panose="020B0502040204020203" pitchFamily="34" charset="0"/>
              </a:rPr>
              <a:t>Assume every service is on the open internet – Azure AD, as we already spoke about gives you the ability to connect all your apps, user identities as well as partners and customers. With solutions like app proxy, you can ensure that whenever a user accesses a resource, whether they are in your premises or not, in a Zero Trust model, you have to assume that every service is on the open internet. But how do you assign trust. </a:t>
            </a:r>
          </a:p>
          <a:p>
            <a:pPr marL="228600" marR="0" lvl="0" indent="-228600" algn="l" defTabSz="932688" rtl="0" eaLnBrk="1" fontAlgn="auto" latinLnBrk="0" hangingPunct="1">
              <a:lnSpc>
                <a:spcPct val="100000"/>
              </a:lnSpc>
              <a:spcBef>
                <a:spcPts val="600"/>
              </a:spcBef>
              <a:spcAft>
                <a:spcPts val="0"/>
              </a:spcAft>
              <a:buClrTx/>
              <a:buSzTx/>
              <a:buFontTx/>
              <a:buAutoNum type="arabicPeriod"/>
              <a:tabLst/>
              <a:defRPr/>
            </a:pPr>
            <a:r>
              <a:rPr lang="en-US" sz="800">
                <a:latin typeface="Segoe UI" panose="020B0502040204020203" pitchFamily="34" charset="0"/>
                <a:cs typeface="Segoe UI" panose="020B0502040204020203" pitchFamily="34" charset="0"/>
              </a:rPr>
              <a:t>Trust nothing, verify everything – With identity as the control plane, you can now, with the help of Conditional access, use other criteria including people (the who), device (the how), workload/app (the what) and additionally intelligence to ensure that you can trust this user to access your corporate data. </a:t>
            </a:r>
          </a:p>
          <a:p>
            <a:pPr marL="0" marR="0" lvl="0" indent="0" algn="l" defTabSz="932688" rtl="0" eaLnBrk="1" fontAlgn="auto" latinLnBrk="0" hangingPunct="1">
              <a:lnSpc>
                <a:spcPct val="100000"/>
              </a:lnSpc>
              <a:spcBef>
                <a:spcPts val="600"/>
              </a:spcBef>
              <a:spcAft>
                <a:spcPts val="0"/>
              </a:spcAft>
              <a:buClrTx/>
              <a:buSzTx/>
              <a:buFontTx/>
              <a:buNone/>
              <a:tabLst/>
              <a:defRPr/>
            </a:pPr>
            <a:r>
              <a:rPr lang="en-US" sz="800">
                <a:latin typeface="Segoe UI" panose="020B0502040204020203" pitchFamily="34" charset="0"/>
                <a:cs typeface="Segoe UI" panose="020B0502040204020203" pitchFamily="34" charset="0"/>
              </a:rPr>
              <a:t>With these three steps you can ensure that you are first and foremost protecting access to your data! </a:t>
            </a:r>
          </a:p>
          <a:p>
            <a:pPr marL="0" marR="0" lvl="0" indent="0" algn="l" defTabSz="932688" rtl="0" eaLnBrk="1" fontAlgn="auto" latinLnBrk="0" hangingPunct="1">
              <a:lnSpc>
                <a:spcPct val="100000"/>
              </a:lnSpc>
              <a:spcBef>
                <a:spcPts val="600"/>
              </a:spcBef>
              <a:spcAft>
                <a:spcPts val="0"/>
              </a:spcAft>
              <a:buClrTx/>
              <a:buSzTx/>
              <a:buFontTx/>
              <a:buNone/>
              <a:tabLst/>
              <a:defRPr/>
            </a:pPr>
            <a:endParaRPr lang="en-US" sz="800">
              <a:latin typeface="Segoe UI" panose="020B0502040204020203" pitchFamily="34" charset="0"/>
              <a:cs typeface="Segoe UI" panose="020B0502040204020203" pitchFamily="34" charset="0"/>
            </a:endParaRPr>
          </a:p>
          <a:p>
            <a:pPr marL="0" marR="0" lvl="0" indent="0" algn="l" defTabSz="932688" rtl="0" eaLnBrk="1" fontAlgn="auto" latinLnBrk="0" hangingPunct="1">
              <a:lnSpc>
                <a:spcPct val="100000"/>
              </a:lnSpc>
              <a:spcBef>
                <a:spcPts val="600"/>
              </a:spcBef>
              <a:spcAft>
                <a:spcPts val="0"/>
              </a:spcAft>
              <a:buClrTx/>
              <a:buSzTx/>
              <a:buFontTx/>
              <a:buNone/>
              <a:tabLst/>
              <a:defRPr/>
            </a:pPr>
            <a:r>
              <a:rPr lang="en-US" sz="800">
                <a:cs typeface="Segoe UI Light"/>
              </a:rPr>
              <a:t>Azure AD conditional access enables you to take into account, for every sign-in, the user, location, device, app, risk and data before allowing access. Not all parameters are equal all the time but you definitely want the flexibility to have this level of control. We do this by using conditions and controls…</a:t>
            </a:r>
          </a:p>
          <a:p>
            <a:pPr marL="0" marR="0" lvl="0" indent="0" algn="l" defTabSz="932688" rtl="0" eaLnBrk="1" fontAlgn="auto" latinLnBrk="0" hangingPunct="1">
              <a:lnSpc>
                <a:spcPct val="100000"/>
              </a:lnSpc>
              <a:spcBef>
                <a:spcPts val="600"/>
              </a:spcBef>
              <a:spcAft>
                <a:spcPts val="0"/>
              </a:spcAft>
              <a:buClrTx/>
              <a:buSzTx/>
              <a:buFontTx/>
              <a:buNone/>
              <a:tabLst/>
              <a:defRPr/>
            </a:pPr>
            <a:endParaRPr lang="en-US" sz="8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1394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Expanded view of all the conditions that are taken into account for access and the controls that you have based on the risk. </a:t>
            </a:r>
          </a:p>
          <a:p>
            <a:endParaRPr lang="en-US" i="1"/>
          </a:p>
          <a:p>
            <a:r>
              <a:rPr lang="en-US" i="0"/>
              <a:t>Our 40 TB of data from all the conditions, integrated EMS/M365 apps, and our security intelligence network are analyzed in real-time to determine the right policy.</a:t>
            </a:r>
          </a:p>
          <a:p>
            <a:endParaRPr lang="en-US" i="0"/>
          </a:p>
          <a:p>
            <a:r>
              <a:rPr lang="en-US" i="0"/>
              <a:t>Example: If an ADFS user signs in on a Windows machine with Windows Defender ATP we can take into account the health of the account and the device, as well as their location and if they are on the corporate network and what type of app they are trying to access. If they are on the corporate network in their normal office then the data produces a low risk score. The effective policy is to all access to the app. If, however, the person was logging in from a location across the world (in a short amount of time – impossible travel) and/or the Windows Defender ATP finds that the machine has been infected, the access can be blocked. If the user login and device are healthy, but it was a location they haven’t signed in from before (on a trip or other computer) then the user could be prompted with MFA or have limited access to certain applications. </a:t>
            </a:r>
          </a:p>
        </p:txBody>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1470181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10"/>
          </p:nvPr>
        </p:nvSpPr>
        <p:spPr/>
        <p:txBody>
          <a:bodyPr/>
          <a:lstStyle/>
          <a:p>
            <a:fld id="{5F2D3714-B553-A044-BA72-366907BA36B5}" type="slidenum">
              <a:rPr lang="en-US" smtClean="0"/>
              <a:t>25</a:t>
            </a:fld>
            <a:endParaRPr lang="en-US"/>
          </a:p>
        </p:txBody>
      </p:sp>
    </p:spTree>
    <p:extLst>
      <p:ext uri="{BB962C8B-B14F-4D97-AF65-F5344CB8AC3E}">
        <p14:creationId xmlns:p14="http://schemas.microsoft.com/office/powerpoint/2010/main" val="1334371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4/15/2019 10:13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9DEBD4B-7584-4BB1-879C-AA2E7D79E167}"/>
              </a:ext>
            </a:extLst>
          </p:cNvPr>
          <p:cNvSpPr>
            <a:spLocks noGrp="1"/>
          </p:cNvSpPr>
          <p:nvPr>
            <p:ph type="body" idx="1"/>
          </p:nvPr>
        </p:nvSpPr>
        <p:spPr/>
        <p:txBody>
          <a:bodyPr/>
          <a:lstStyle/>
          <a:p>
            <a:pPr>
              <a:spcBef>
                <a:spcPts val="2448"/>
              </a:spcBef>
            </a:pPr>
            <a:r>
              <a:rPr lang="en-US" sz="1400"/>
              <a:t>Ensuring you can balance productivity and security over time is a challenge. Access rights can drift as employees take on new roles and projects. When governing identity and access, you have to ask yourself 4 questions (questions on the slide). Who has / should have access to which resources?</a:t>
            </a:r>
          </a:p>
          <a:p>
            <a:pPr>
              <a:spcBef>
                <a:spcPts val="2448"/>
              </a:spcBef>
            </a:pPr>
            <a:r>
              <a:rPr lang="en-US" sz="1400"/>
              <a:t>What are they doing with that access?</a:t>
            </a:r>
          </a:p>
          <a:p>
            <a:pPr>
              <a:spcBef>
                <a:spcPts val="2448"/>
              </a:spcBef>
            </a:pPr>
            <a:r>
              <a:rPr lang="en-US" sz="1400"/>
              <a:t>Are there effective organizational controls for managing access?</a:t>
            </a:r>
          </a:p>
          <a:p>
            <a:pPr>
              <a:spcBef>
                <a:spcPts val="2448"/>
              </a:spcBef>
            </a:pPr>
            <a:r>
              <a:rPr lang="en-US" sz="1400"/>
              <a:t>Can auditors verify that the controls are working?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With Azure AD Identity Governance, we help you govern the identity lifecycle – joiner mover leaver scenarios by integrating with HR applications and assigning entitlements to , the access lifecycle – with solutions like conditional access as well as RBAC and access reviews that can help you ensure the right users have the right access to the right resources and finally your most important users – yourself, the admins with the privileged access lifecycle solutions like Azure AD PIM. </a:t>
            </a:r>
          </a:p>
          <a:p>
            <a:endParaRPr lang="en-US"/>
          </a:p>
        </p:txBody>
      </p:sp>
    </p:spTree>
    <p:extLst>
      <p:ext uri="{BB962C8B-B14F-4D97-AF65-F5344CB8AC3E}">
        <p14:creationId xmlns:p14="http://schemas.microsoft.com/office/powerpoint/2010/main" val="3858482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90000"/>
              </a:lnSpc>
              <a:spcBef>
                <a:spcPts val="1199"/>
              </a:spcBef>
              <a:spcAft>
                <a:spcPts val="2400"/>
              </a:spcAft>
              <a:buClrTx/>
              <a:buSzPct val="80000"/>
              <a:buFontTx/>
              <a:buNone/>
              <a:tabLst/>
              <a:defRPr/>
            </a:pPr>
            <a:r>
              <a:rPr lang="en-US" sz="1400"/>
              <a:t>As part our your digital transformation journey with customers and partners, there are a few key questions to consider.</a:t>
            </a:r>
          </a:p>
          <a:p>
            <a:pPr defTabSz="914049">
              <a:lnSpc>
                <a:spcPct val="90000"/>
              </a:lnSpc>
              <a:spcBef>
                <a:spcPts val="1199"/>
              </a:spcBef>
              <a:spcAft>
                <a:spcPts val="2400"/>
              </a:spcAft>
              <a:buSzPct val="80000"/>
              <a:defRPr/>
            </a:pPr>
            <a:endPar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endParaRPr>
          </a:p>
          <a:p>
            <a:pPr defTabSz="914049">
              <a:lnSpc>
                <a:spcPct val="90000"/>
              </a:lnSpc>
              <a:spcBef>
                <a:spcPts val="1199"/>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Can your business partners easily collaborate with you?</a:t>
            </a:r>
          </a:p>
          <a:p>
            <a:pPr defTabSz="914049">
              <a:lnSpc>
                <a:spcPct val="90000"/>
              </a:lnSpc>
              <a:spcBef>
                <a:spcPts val="1199"/>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Do customers have a user-friendly experience for signing up and signing in?</a:t>
            </a:r>
          </a:p>
          <a:p>
            <a:pPr defTabSz="914049">
              <a:lnSpc>
                <a:spcPct val="90000"/>
              </a:lnSpc>
              <a:spcBef>
                <a:spcPts val="1199"/>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Are you able to ensure security and data protection for external users, while providing a reliable, 24/7 service?</a:t>
            </a:r>
          </a:p>
          <a:p>
            <a:endParaRPr lang="en-US"/>
          </a:p>
          <a:p>
            <a:r>
              <a:rPr lang="en-US"/>
              <a:t>How does Microsoft help?</a:t>
            </a:r>
          </a:p>
          <a:p>
            <a:pPr marL="342900" indent="-342900">
              <a:buAutoNum type="arabicPeriod"/>
            </a:pPr>
            <a:r>
              <a:rPr lang="en-US"/>
              <a:t>User-centric and flexibly </a:t>
            </a:r>
          </a:p>
          <a:p>
            <a:pPr marL="342900" indent="-342900">
              <a:buAutoNum type="arabicPeriod"/>
            </a:pPr>
            <a:r>
              <a:rPr lang="en-US"/>
              <a:t>Secure and reliable</a:t>
            </a:r>
          </a:p>
          <a:p>
            <a:pPr marL="342900" indent="-342900">
              <a:buAutoNum type="arabicPeriod"/>
            </a:pPr>
            <a:r>
              <a:rPr lang="en-US"/>
              <a:t>Global and scalable</a:t>
            </a:r>
          </a:p>
        </p:txBody>
      </p:sp>
      <p:sp>
        <p:nvSpPr>
          <p:cNvPr id="4" name="Slide Number Placeholder 3"/>
          <p:cNvSpPr>
            <a:spLocks noGrp="1"/>
          </p:cNvSpPr>
          <p:nvPr>
            <p:ph type="sldNum" sz="quarter" idx="5"/>
          </p:nvPr>
        </p:nvSpPr>
        <p:spPr/>
        <p:txBody>
          <a:bodyPr/>
          <a:lstStyle/>
          <a:p>
            <a:fld id="{5F2D3714-B553-A044-BA72-366907BA36B5}" type="slidenum">
              <a:rPr lang="en-US" smtClean="0"/>
              <a:t>28</a:t>
            </a:fld>
            <a:endParaRPr lang="en-US"/>
          </a:p>
        </p:txBody>
      </p:sp>
    </p:spTree>
    <p:extLst>
      <p:ext uri="{BB962C8B-B14F-4D97-AF65-F5344CB8AC3E}">
        <p14:creationId xmlns:p14="http://schemas.microsoft.com/office/powerpoint/2010/main" val="2913288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1253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indent="0" algn="l" defTabSz="914099" rtl="0" eaLnBrk="1" fontAlgn="base" latinLnBrk="0" hangingPunct="1">
              <a:lnSpc>
                <a:spcPct val="90000"/>
              </a:lnSpc>
              <a:spcBef>
                <a:spcPct val="0"/>
              </a:spcBef>
              <a:spcAft>
                <a:spcPts val="1200"/>
              </a:spcAft>
              <a:buClrTx/>
              <a:buSzTx/>
              <a:buFont typeface="Arial" pitchFamily="34" charset="0"/>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17F966-951A-41B3-9519-312C88623955}"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525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24">
              <a:lnSpc>
                <a:spcPct val="90000"/>
              </a:lnSpc>
              <a:spcBef>
                <a:spcPts val="1200"/>
              </a:spcBef>
              <a:spcAft>
                <a:spcPts val="2400"/>
              </a:spcAft>
              <a:buSzPct val="80000"/>
              <a:defRPr/>
            </a:pPr>
            <a:r>
              <a:rPr lang="en-US" sz="1400" i="1" kern="0" dirty="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Questions to ask:</a:t>
            </a:r>
          </a:p>
          <a:p>
            <a:pPr defTabSz="914224">
              <a:lnSpc>
                <a:spcPct val="90000"/>
              </a:lnSpc>
              <a:spcBef>
                <a:spcPts val="1200"/>
              </a:spcBef>
              <a:spcAft>
                <a:spcPts val="2400"/>
              </a:spcAft>
              <a:buSzPct val="80000"/>
              <a:defRPr/>
            </a:pPr>
            <a:r>
              <a:rPr lang="en-US" sz="1400" kern="0" dirty="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Is your application able to easily reach and sign in enterprise customers? </a:t>
            </a:r>
          </a:p>
          <a:p>
            <a:pPr defTabSz="914224">
              <a:lnSpc>
                <a:spcPct val="90000"/>
              </a:lnSpc>
              <a:spcBef>
                <a:spcPts val="1200"/>
              </a:spcBef>
              <a:spcAft>
                <a:spcPts val="2400"/>
              </a:spcAft>
              <a:buSzPct val="80000"/>
              <a:defRPr/>
            </a:pPr>
            <a:r>
              <a:rPr lang="en-US" sz="1400" kern="0" dirty="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Do you want to accelerate development?</a:t>
            </a:r>
          </a:p>
          <a:p>
            <a:pPr defTabSz="914224">
              <a:lnSpc>
                <a:spcPct val="90000"/>
              </a:lnSpc>
              <a:spcBef>
                <a:spcPts val="1200"/>
              </a:spcBef>
              <a:spcAft>
                <a:spcPts val="2400"/>
              </a:spcAft>
              <a:buSzPct val="80000"/>
              <a:defRPr/>
            </a:pPr>
            <a:r>
              <a:rPr lang="en-US" sz="1400" kern="0" dirty="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Do you want to build rich applications that can securely access user data in the Microsoft 365?</a:t>
            </a:r>
          </a:p>
          <a:p>
            <a:endParaRPr lang="en-US" dirty="0"/>
          </a:p>
          <a:p>
            <a:r>
              <a:rPr lang="en-US" dirty="0"/>
              <a:t>As customers move their identity systems to the cloud, there’s increasing demand from them that the applications that they use integrate with their enterprise identity system.  With Azure AD as the leading cloud identity system for enterprise, it provides a tremendous opportunity for developers to integrate into this ecosystem.  In doing so you, the developer and ISVs, will be able to:</a:t>
            </a:r>
          </a:p>
          <a:p>
            <a:endParaRPr lang="en-US" dirty="0"/>
          </a:p>
          <a:p>
            <a:pPr marL="228600" indent="-228600">
              <a:buFont typeface="+mj-lt"/>
              <a:buAutoNum type="arabicPeriod"/>
            </a:pPr>
            <a:r>
              <a:rPr lang="en-US" dirty="0"/>
              <a:t>Increase your market opportunity and exposure of your application within the Microsoft Identity ecosystem.</a:t>
            </a:r>
          </a:p>
          <a:p>
            <a:pPr marL="228600" indent="-228600">
              <a:buFont typeface="+mj-lt"/>
              <a:buAutoNum type="arabicPeriod"/>
            </a:pPr>
            <a:r>
              <a:rPr lang="en-US" dirty="0"/>
              <a:t>Focus on building the core functionality of their application rather than building systems for authentication.</a:t>
            </a:r>
          </a:p>
          <a:p>
            <a:pPr marL="228600" indent="-228600">
              <a:buFont typeface="+mj-lt"/>
              <a:buAutoNum type="arabicPeriod"/>
            </a:pPr>
            <a:r>
              <a:rPr lang="en-US" dirty="0"/>
              <a:t>You’ll be able to extend security features to your applications to those enterprises with Azure AD.</a:t>
            </a:r>
          </a:p>
          <a:p>
            <a:pPr marL="228600" indent="-228600">
              <a:buFont typeface="+mj-lt"/>
              <a:buAutoNum type="arabicPeriod"/>
            </a:pPr>
            <a:r>
              <a:rPr lang="en-US" dirty="0"/>
              <a:t>Build smarter applications by accessing you or your customers data in Microsoft Graph. </a:t>
            </a:r>
          </a:p>
          <a:p>
            <a:endParaRPr lang="en-US" dirty="0"/>
          </a:p>
          <a:p>
            <a:r>
              <a:rPr lang="en-US" dirty="0"/>
              <a:t>Let’s dive further into how integrating your application with Azure AD can further expand your market opportunity.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4/15/2019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223689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896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endParaRPr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a:defRPr/>
            </a:pPr>
            <a:r>
              <a:rPr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4/15/2019 10:13 PM</a:t>
            </a:fld>
            <a:endParaRPr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sz="1800" kern="0">
                <a:solidFill>
                  <a:sysClr val="windowText" lastClr="000000"/>
                </a:solidFill>
              </a:rPr>
              <a:pPr defTabSz="931774">
                <a:defRPr/>
              </a:pPr>
              <a:t>35</a:t>
            </a:fld>
            <a:endParaRPr sz="1800" kern="0">
              <a:solidFill>
                <a:sysClr val="windowText" lastClr="000000"/>
              </a:solidFill>
            </a:endParaRPr>
          </a:p>
        </p:txBody>
      </p:sp>
    </p:spTree>
    <p:extLst>
      <p:ext uri="{BB962C8B-B14F-4D97-AF65-F5344CB8AC3E}">
        <p14:creationId xmlns:p14="http://schemas.microsoft.com/office/powerpoint/2010/main" val="3374689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User credentials are constantly at risk. 81% of breaches are caused by compromised credentials (Verizon Data Breach Investigations 2018 report)</a:t>
            </a:r>
          </a:p>
          <a:p>
            <a:r>
              <a:rPr lang="en-US"/>
              <a:t>73% of passwords are duplicates (</a:t>
            </a:r>
            <a:r>
              <a:rPr lang="en-US" err="1"/>
              <a:t>Telesign</a:t>
            </a:r>
            <a:r>
              <a:rPr lang="en-US"/>
              <a:t> 2016 consumer account security report)</a:t>
            </a:r>
          </a:p>
          <a:p>
            <a:r>
              <a:rPr lang="en-US"/>
              <a:t>80% of employee use non-approved apps for work</a:t>
            </a:r>
          </a:p>
          <a:p>
            <a:pPr marL="0" marR="0" lvl="0" indent="0" algn="l" defTabSz="932688" rtl="0" eaLnBrk="1" fontAlgn="auto" latinLnBrk="0" hangingPunct="1">
              <a:lnSpc>
                <a:spcPct val="100000"/>
              </a:lnSpc>
              <a:spcBef>
                <a:spcPts val="0"/>
              </a:spcBef>
              <a:spcAft>
                <a:spcPts val="0"/>
              </a:spcAft>
              <a:buClrTx/>
              <a:buSzTx/>
              <a:buFontTx/>
              <a:buNone/>
              <a:tabLst/>
              <a:defRPr/>
            </a:pPr>
            <a:r>
              <a:rPr lang="en-US"/>
              <a:t>86% of cases where personally identifiable information (PII) was compromised started with a phishing attack (use phishing as the initial attack vector)</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i="0"/>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i="0" kern="1200">
                <a:solidFill>
                  <a:schemeClr val="tx1"/>
                </a:solidFill>
                <a:effectLst/>
                <a:latin typeface="+mn-lt"/>
                <a:ea typeface="+mn-ea"/>
                <a:cs typeface="+mn-cs"/>
              </a:rPr>
              <a:t>This is why u</a:t>
            </a:r>
            <a:r>
              <a:rPr lang="en-US" i="0"/>
              <a:t>ser identity is the most important thing to protect. Once a malicious actor has compromised a user identity they can log into the device as you and they have the device. Then they can log into your apps as you and then they get your data. P0wning a user is easy. Compromising a physical device is harder.</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Good News: 99% of attacks thwarted by multi-factor authentication (Microsoft 2018 reported figure based on the billions of authentications we see each day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102FE2B8-414F-4438-9750-B224093DD2C9}" type="slidenum">
              <a:rPr lang="en-US" smtClean="0"/>
              <a:t>3</a:t>
            </a:fld>
            <a:endParaRPr lang="en-US"/>
          </a:p>
        </p:txBody>
      </p:sp>
    </p:spTree>
    <p:extLst>
      <p:ext uri="{BB962C8B-B14F-4D97-AF65-F5344CB8AC3E}">
        <p14:creationId xmlns:p14="http://schemas.microsoft.com/office/powerpoint/2010/main" val="1237792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a:t>Building and integrating with Azure Active Directory also enables developers to leverage data in the Microsoft Graph. It's best to think of Microsoft Graph as an API gateway that unifies the many REST API offerings we have as a company. Today, Microsoft Graph brings together more than 25 incredibly important APIs including Azure Active Directory, productivity APIs like Exchange and OneDrive, security and management APIs like Intune and Security Graph, Windows APIs like Rome and Cloud Print, and much, much more.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kern="1200">
                <a:solidFill>
                  <a:schemeClr val="tx1"/>
                </a:solidFill>
                <a:effectLst/>
                <a:latin typeface="Segoe UI Light" pitchFamily="34" charset="0"/>
                <a:ea typeface="+mn-ea"/>
                <a:cs typeface="+mn-cs"/>
              </a:rPr>
              <a:t>Naturally, Microsoft Identity is the control plane for Microsoft Graph.  By integrating with Azure Active Directory, you can better understand who and how people are utilizing Microsoft 365 – that’s Office 365, Windows and Enterprise Mobility Suite.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b="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kern="1200">
                <a:solidFill>
                  <a:schemeClr val="tx1"/>
                </a:solidFill>
                <a:effectLst/>
                <a:latin typeface="Segoe UI Light" pitchFamily="34" charset="0"/>
                <a:ea typeface="+mn-ea"/>
                <a:cs typeface="+mn-cs"/>
              </a:rPr>
              <a:t>By leveraging the Microsoft Graph you can build better apps with:</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b="0" kern="1200">
              <a:solidFill>
                <a:schemeClr val="tx1"/>
              </a:solidFill>
              <a:effectLst/>
              <a:latin typeface="Segoe UI Light" pitchFamily="34" charset="0"/>
              <a:ea typeface="+mn-ea"/>
              <a:cs typeface="+mn-cs"/>
            </a:endParaRPr>
          </a:p>
          <a:p>
            <a:r>
              <a:rPr lang="en-US" sz="1200" b="1" i="0" kern="1200">
                <a:solidFill>
                  <a:schemeClr val="tx1"/>
                </a:solidFill>
                <a:effectLst/>
                <a:latin typeface="Segoe UI Light" pitchFamily="34" charset="0"/>
                <a:ea typeface="+mn-ea"/>
                <a:cs typeface="+mn-cs"/>
              </a:rPr>
              <a:t>Rich context. </a:t>
            </a:r>
            <a:r>
              <a:rPr lang="en-US" sz="1200" b="0" i="0" kern="1200">
                <a:solidFill>
                  <a:schemeClr val="tx1"/>
                </a:solidFill>
                <a:effectLst/>
                <a:latin typeface="Segoe UI Light" pitchFamily="34" charset="0"/>
                <a:ea typeface="+mn-ea"/>
                <a:cs typeface="+mn-cs"/>
              </a:rPr>
              <a:t>Get rich context for your applications, such as who someone's manager is, whether they are out of office, or what documents they've been working on.</a:t>
            </a:r>
          </a:p>
          <a:p>
            <a:r>
              <a:rPr lang="en-US" sz="1200" b="1" i="0" kern="1200">
                <a:solidFill>
                  <a:schemeClr val="tx1"/>
                </a:solidFill>
                <a:effectLst/>
                <a:latin typeface="Segoe UI Light" pitchFamily="34" charset="0"/>
                <a:ea typeface="+mn-ea"/>
                <a:cs typeface="+mn-cs"/>
              </a:rPr>
              <a:t>Deep insights. </a:t>
            </a:r>
            <a:r>
              <a:rPr lang="en-US" sz="1200" b="0" i="0" kern="1200">
                <a:solidFill>
                  <a:schemeClr val="tx1"/>
                </a:solidFill>
                <a:effectLst/>
                <a:latin typeface="Segoe UI Light" pitchFamily="34" charset="0"/>
                <a:ea typeface="+mn-ea"/>
                <a:cs typeface="+mn-cs"/>
              </a:rPr>
              <a:t>Access deep insights generated from usage patterns, such as trending documents, best team meeting times, or who people typically work with.</a:t>
            </a:r>
          </a:p>
          <a:p>
            <a:r>
              <a:rPr lang="en-US" sz="1200" b="1" i="0" kern="1200">
                <a:solidFill>
                  <a:schemeClr val="tx1"/>
                </a:solidFill>
                <a:effectLst/>
                <a:latin typeface="Segoe UI Light" pitchFamily="34" charset="0"/>
                <a:ea typeface="+mn-ea"/>
                <a:cs typeface="+mn-cs"/>
              </a:rPr>
              <a:t>Real-time updates. </a:t>
            </a:r>
            <a:r>
              <a:rPr lang="en-US" sz="1200" b="0" i="0" kern="1200">
                <a:solidFill>
                  <a:schemeClr val="tx1"/>
                </a:solidFill>
                <a:effectLst/>
                <a:latin typeface="Segoe UI Light" pitchFamily="34" charset="0"/>
                <a:ea typeface="+mn-ea"/>
                <a:cs typeface="+mn-cs"/>
              </a:rPr>
              <a:t>Respond to changes in Microsoft Graph data in real time. Reschedule a meeting based on responses, notify others when a file is modified, or continue a process after it's been approved.</a:t>
            </a:r>
          </a:p>
          <a:p>
            <a:endParaRPr lang="en-US" sz="1200" b="0" i="0" kern="1200">
              <a:solidFill>
                <a:schemeClr val="tx1"/>
              </a:solidFill>
              <a:effectLst/>
              <a:latin typeface="Segoe UI Light" pitchFamily="34" charset="0"/>
              <a:ea typeface="+mn-ea"/>
              <a:cs typeface="+mn-cs"/>
            </a:endParaRPr>
          </a:p>
          <a:p>
            <a:endParaRPr lang="en-US" sz="1200" b="0" i="0" kern="1200">
              <a:solidFill>
                <a:schemeClr val="tx1"/>
              </a:solidFill>
              <a:effectLst/>
              <a:latin typeface="Segoe UI Light" pitchFamily="34" charset="0"/>
              <a:ea typeface="+mn-ea"/>
              <a:cs typeface="+mn-cs"/>
            </a:endParaRPr>
          </a:p>
          <a:p>
            <a:r>
              <a:rPr lang="en-US" sz="1200"/>
              <a:t>You can build any kind of application on top of Graph – some examples include </a:t>
            </a:r>
            <a:r>
              <a:rPr lang="en-US" sz="1200" b="1"/>
              <a:t>web and device native </a:t>
            </a:r>
            <a:r>
              <a:rPr lang="en-US" sz="1200"/>
              <a:t>applications, but also </a:t>
            </a:r>
            <a:r>
              <a:rPr lang="en-US" sz="1200" b="1"/>
              <a:t>bots</a:t>
            </a:r>
            <a:r>
              <a:rPr lang="en-US" sz="1200"/>
              <a:t> and all kinds of new application types that are popping up; all the way to the </a:t>
            </a:r>
            <a:r>
              <a:rPr lang="en-US" sz="1200" b="1"/>
              <a:t>background processes </a:t>
            </a:r>
            <a:r>
              <a:rPr lang="en-US" sz="1200"/>
              <a:t>and daemon services that run business workflows behind the scenes.</a:t>
            </a:r>
          </a:p>
          <a:p>
            <a:endParaRPr lang="en-US" sz="1200"/>
          </a:p>
          <a:p>
            <a:r>
              <a:rPr lang="en-US" sz="1200"/>
              <a:t>Those apps and services leverage this incredibly </a:t>
            </a:r>
            <a:r>
              <a:rPr lang="en-US" sz="1200" b="1"/>
              <a:t>rich data set </a:t>
            </a:r>
            <a:r>
              <a:rPr lang="en-US" sz="1200"/>
              <a:t>from </a:t>
            </a:r>
            <a:r>
              <a:rPr lang="en-US" sz="1200" b="1"/>
              <a:t>M365 </a:t>
            </a:r>
            <a:r>
              <a:rPr lang="en-US" sz="1200" b="0"/>
              <a:t>(Office 365, Windows and EMS) </a:t>
            </a:r>
            <a:r>
              <a:rPr lang="en-US" sz="1200"/>
              <a:t>thanks to the Microsoft Graph service, which </a:t>
            </a:r>
            <a:r>
              <a:rPr lang="en-US" sz="1200" b="1"/>
              <a:t>directs the calls to the right source </a:t>
            </a:r>
            <a:r>
              <a:rPr lang="en-US" sz="1200"/>
              <a:t>so the developer doesn’t need to know where exactly the data lives. Graph </a:t>
            </a:r>
            <a:r>
              <a:rPr lang="en-US" sz="1200" b="1"/>
              <a:t>also aggregates calls for efficiency </a:t>
            </a:r>
            <a:r>
              <a:rPr lang="en-US" sz="1200"/>
              <a:t>and performance, and allows the developer to easily </a:t>
            </a:r>
            <a:r>
              <a:rPr lang="en-US" sz="1200" b="1"/>
              <a:t>traverse the graph </a:t>
            </a:r>
            <a:r>
              <a:rPr lang="en-US" sz="1200"/>
              <a:t>of data. This way, it’s easy to build an app that – for example – based on a security alert in a tenant, can traverse the graph to see which users might be affected, and for each user, which devices and documents might be affected – thus making it easy to connect data from across many services to solve for real business scenarios. </a:t>
            </a:r>
          </a:p>
          <a:p>
            <a:endParaRPr lang="en-US" sz="1200"/>
          </a:p>
          <a:p>
            <a:r>
              <a:rPr lang="en-US" sz="1200"/>
              <a:t>Those scenarios include </a:t>
            </a:r>
            <a:r>
              <a:rPr lang="en-US" sz="1200" b="1"/>
              <a:t>identity-centric scenarios </a:t>
            </a:r>
            <a:r>
              <a:rPr lang="en-US" sz="1200"/>
              <a:t>(where users, and other AAD-centric data is at the center), </a:t>
            </a:r>
            <a:r>
              <a:rPr lang="en-US" sz="1200" b="1"/>
              <a:t>rich content </a:t>
            </a:r>
            <a:r>
              <a:rPr lang="en-US" sz="1200"/>
              <a:t>(documents, business data, and mode), </a:t>
            </a:r>
            <a:r>
              <a:rPr lang="en-US" sz="1200" b="1"/>
              <a:t>deep insights </a:t>
            </a:r>
            <a:r>
              <a:rPr lang="en-US" sz="1200"/>
              <a:t>based on machine learning algorithms that power some of the Graph APIs (such as people I work with, or what documents are trending around me), and </a:t>
            </a:r>
            <a:r>
              <a:rPr lang="en-US" sz="1200" b="1"/>
              <a:t>real time updates </a:t>
            </a:r>
            <a:r>
              <a:rPr lang="en-US" sz="1200"/>
              <a:t>of the data – for businesses that run in real time. </a:t>
            </a:r>
          </a:p>
          <a:p>
            <a:endParaRPr lang="en-US" sz="12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4/15/2019 10:13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6907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common scenarios that we see developers leveraging our identity platform:</a:t>
            </a:r>
          </a:p>
          <a:p>
            <a:endParaRPr lang="en-US"/>
          </a:p>
          <a:p>
            <a:r>
              <a:rPr lang="en-US" b="1"/>
              <a:t>Authentication and sign-in</a:t>
            </a:r>
          </a:p>
          <a:p>
            <a:pPr marL="0" indent="0">
              <a:buFont typeface="Arial" panose="020B0604020202020204" pitchFamily="34" charset="0"/>
              <a:buNone/>
            </a:pPr>
            <a:r>
              <a:rPr lang="en-US" sz="1400" kern="1200">
                <a:solidFill>
                  <a:schemeClr val="tx1"/>
                </a:solidFill>
                <a:effectLst/>
                <a:latin typeface="Segoe UI Light" pitchFamily="34" charset="0"/>
                <a:ea typeface="+mn-ea"/>
                <a:cs typeface="+mn-cs"/>
              </a:rPr>
              <a:t>As mentioned earlier by using o</a:t>
            </a:r>
            <a:r>
              <a:rPr lang="en-US"/>
              <a:t>ur platform to authenticate with companies that use Azure AD as their identity system, </a:t>
            </a:r>
            <a:r>
              <a:rPr lang="en-US" sz="1400" kern="1200">
                <a:solidFill>
                  <a:schemeClr val="tx1"/>
                </a:solidFill>
                <a:effectLst/>
                <a:latin typeface="Segoe UI Light" pitchFamily="34" charset="0"/>
                <a:ea typeface="+mn-ea"/>
                <a:cs typeface="+mn-cs"/>
              </a:rPr>
              <a:t>developers and ISVs have one less password to store and protect.  We can handle the authentication and sign in, password reset, access controls for you and your customers who use Azure AD so you can focus on building your application.</a:t>
            </a:r>
            <a:endParaRPr lang="en-US"/>
          </a:p>
          <a:p>
            <a:pPr marL="0" indent="0">
              <a:buNone/>
            </a:pPr>
            <a:r>
              <a:rPr lang="en-US" b="1"/>
              <a:t>Single Sign On (SSO)</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0" i="0" kern="1200">
                <a:solidFill>
                  <a:schemeClr val="tx1"/>
                </a:solidFill>
                <a:effectLst/>
                <a:latin typeface="Segoe UI Light" pitchFamily="34" charset="0"/>
                <a:ea typeface="+mn-ea"/>
                <a:cs typeface="+mn-cs"/>
              </a:rPr>
              <a:t>Azure AD enables easy integration to many of today’s popular SaaS applications and enables users to single sign-on to applications directly, or discover and launch them from a portal such as Office 365.  SSO means giving your customers the ability to access all of the applications and resources that your customers need to do business, by signing in only once using a single user account. Once signed in with the Azure AD, those users can access all of the applications, including yours, without being required to authenticate (for example, type a password) a second time. </a:t>
            </a:r>
          </a:p>
          <a:p>
            <a:pPr marL="0" indent="0">
              <a:buNone/>
            </a:pPr>
            <a:r>
              <a:rPr lang="en-US" b="1"/>
              <a:t>User Provisioning</a:t>
            </a:r>
          </a:p>
          <a:p>
            <a:pPr marL="0" indent="0" defTabSz="913748" fontAlgn="base">
              <a:lnSpc>
                <a:spcPct val="90000"/>
              </a:lnSpc>
              <a:spcBef>
                <a:spcPct val="0"/>
              </a:spcBef>
              <a:spcAft>
                <a:spcPct val="0"/>
              </a:spcAft>
              <a:buSzPct val="80000"/>
              <a:buFont typeface="Arial" panose="020B0604020202020204" pitchFamily="34" charset="0"/>
              <a:buNone/>
              <a:defRPr/>
            </a:pPr>
            <a:r>
              <a:rPr lang="en-US" sz="1400" b="0" i="0" kern="1200">
                <a:solidFill>
                  <a:schemeClr val="tx1"/>
                </a:solidFill>
                <a:effectLst/>
                <a:latin typeface="Segoe UI Light" pitchFamily="34" charset="0"/>
                <a:ea typeface="+mn-ea"/>
                <a:cs typeface="+mn-cs"/>
              </a:rPr>
              <a:t>Not only do users not have to manage multiple sets of usernames and passwords, their applications access can be automatically provisioned or de-provisioned based on their organization group </a:t>
            </a:r>
            <a:r>
              <a:rPr lang="en-US" sz="1400" b="0" i="0" kern="1200" err="1">
                <a:solidFill>
                  <a:schemeClr val="tx1"/>
                </a:solidFill>
                <a:effectLst/>
                <a:latin typeface="Segoe UI Light" pitchFamily="34" charset="0"/>
                <a:ea typeface="+mn-ea"/>
                <a:cs typeface="+mn-cs"/>
              </a:rPr>
              <a:t>membersship</a:t>
            </a:r>
            <a:r>
              <a:rPr lang="en-US" sz="1400" b="0" i="0" kern="1200">
                <a:solidFill>
                  <a:schemeClr val="tx1"/>
                </a:solidFill>
                <a:effectLst/>
                <a:latin typeface="Segoe UI Light" pitchFamily="34" charset="0"/>
                <a:ea typeface="+mn-ea"/>
                <a:cs typeface="+mn-cs"/>
              </a:rPr>
              <a:t>, and also their status as an employee. Azure Active Directory introduces security and access governance controls that enable you to centrally manage users' access across SaaS applications. </a:t>
            </a:r>
            <a:r>
              <a:rPr lang="en-US" sz="1400" kern="1200">
                <a:solidFill>
                  <a:schemeClr val="tx1"/>
                </a:solidFill>
                <a:effectLst/>
                <a:latin typeface="Segoe UI Light" pitchFamily="34" charset="0"/>
                <a:ea typeface="+mn-ea"/>
                <a:cs typeface="+mn-cs"/>
              </a:rPr>
              <a:t>Organizations want applications to integrate with Azure AD, so when a person joins/changes/leaves an organization, they will automatically be given the right access to your application without IT needing to take extra steps.  </a:t>
            </a:r>
            <a:r>
              <a:rPr lang="en-US" sz="1400"/>
              <a:t>The act of creating, updating, and/or disabling user account records in an application’s local user profile store can be arduous given the number of applications organizations have and use. Integrating with Azure AD can </a:t>
            </a:r>
            <a:r>
              <a:rPr lang="en-US" sz="1400" kern="0">
                <a:solidFill>
                  <a:srgbClr val="353535"/>
                </a:solidFill>
                <a:latin typeface="Segoe UI Light"/>
                <a:ea typeface="ＭＳ Ｐゴシック" charset="0"/>
                <a:cs typeface="Segoe UI Semibold" panose="020B0702040204020203" pitchFamily="34" charset="0"/>
              </a:rPr>
              <a:t>automatically add, update, and disable user accounts.</a:t>
            </a:r>
            <a:endParaRPr lang="en-US"/>
          </a:p>
          <a:p>
            <a:pPr marL="0" indent="0">
              <a:buFont typeface="Arial" panose="020B0604020202020204" pitchFamily="34" charset="0"/>
              <a:buNone/>
            </a:pPr>
            <a:r>
              <a:rPr lang="en-US" b="1"/>
              <a:t>Microsoft Graph</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We’re seeing developers take advantage of the Microsoft Graph and enhancing their application with the data and APIs available to them. Build smarter apps that provide richer context about who someone is, who they know, what they are working on. </a:t>
            </a:r>
            <a:r>
              <a:rPr lang="en-US" sz="1400" b="0" i="0" kern="1200">
                <a:solidFill>
                  <a:schemeClr val="tx1"/>
                </a:solidFill>
                <a:effectLst/>
                <a:latin typeface="Segoe UI Light" pitchFamily="34" charset="0"/>
                <a:ea typeface="+mn-ea"/>
                <a:cs typeface="+mn-cs"/>
              </a:rPr>
              <a:t>Microsoft Graph also provides access to user and account risks detected by the Identity Protection service in Azure Active Directory (Azure AD), enabling you to integrate account risk data into your applications.</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4/15/2019 10:13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717301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[Abbreviated Talking Points]</a:t>
            </a:r>
          </a:p>
          <a:p>
            <a:endParaRPr lang="en-US"/>
          </a:p>
          <a:p>
            <a:pPr marL="346123" indent="-346123">
              <a:buFont typeface="Arial" panose="020B0604020202020204" pitchFamily="34" charset="0"/>
              <a:buChar char="•"/>
            </a:pPr>
            <a:r>
              <a:rPr lang="en-US" sz="1400"/>
              <a:t>We’re going to managed identity and AAD token enable all services in Azure</a:t>
            </a:r>
          </a:p>
          <a:p>
            <a:endParaRPr lang="en-US"/>
          </a:p>
          <a:p>
            <a:r>
              <a:rPr lang="en-US"/>
              <a:t>[Talking Points]</a:t>
            </a:r>
          </a:p>
          <a:p>
            <a:endParaRPr lang="en-US"/>
          </a:p>
          <a:p>
            <a:pPr marL="346123" indent="-346123">
              <a:buFont typeface="Arial" panose="020B0604020202020204" pitchFamily="34" charset="0"/>
              <a:buChar char="•"/>
            </a:pPr>
            <a:r>
              <a:rPr lang="en-US" sz="1400"/>
              <a:t>We are working hard to enable all Azure resources with managed identity, and to support Azure AD tokens.</a:t>
            </a:r>
          </a:p>
          <a:p>
            <a:pPr marL="346123" indent="-346123">
              <a:buFont typeface="Arial" panose="020B0604020202020204" pitchFamily="34" charset="0"/>
              <a:buChar char="•"/>
            </a:pPr>
            <a:r>
              <a:rPr lang="en-US" sz="1400"/>
              <a:t>Today at Ignite I am announcing managed identity is now Generally Available for Virtual Machines and Virtual Machine Scale Sets.  These two resources, plus App Services and Functions, are the first four services enabled for managed identity that you can use when building an app on Azure.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38</a:t>
            </a:fld>
            <a:endParaRPr lang="en-US"/>
          </a:p>
        </p:txBody>
      </p:sp>
    </p:spTree>
    <p:extLst>
      <p:ext uri="{BB962C8B-B14F-4D97-AF65-F5344CB8AC3E}">
        <p14:creationId xmlns:p14="http://schemas.microsoft.com/office/powerpoint/2010/main" val="3977630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kern="1200" dirty="0">
                <a:solidFill>
                  <a:schemeClr val="tx1"/>
                </a:solidFill>
                <a:effectLst/>
                <a:latin typeface="+mn-lt"/>
                <a:ea typeface="+mn-ea"/>
                <a:cs typeface="+mn-cs"/>
              </a:rPr>
              <a:t>If you want to eliminate the on-premises servers – what are the workload you have to get rid of?</a:t>
            </a:r>
          </a:p>
          <a:p>
            <a:r>
              <a:rPr lang="en-US" sz="1224" kern="1200" dirty="0">
                <a:solidFill>
                  <a:schemeClr val="tx1"/>
                </a:solidFill>
                <a:effectLst/>
                <a:latin typeface="+mn-lt"/>
                <a:ea typeface="+mn-ea"/>
                <a:cs typeface="+mn-cs"/>
              </a:rPr>
              <a:t>Most things go to Office 365, but what about identity. Azure AD doesn’t do everything WS AD can do.</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But are you REALLY using all of WS AD?</a:t>
            </a:r>
          </a:p>
          <a:p>
            <a:r>
              <a:rPr lang="en-US" sz="1224" kern="1200" dirty="0">
                <a:solidFill>
                  <a:schemeClr val="tx1"/>
                </a:solidFill>
                <a:effectLst/>
                <a:latin typeface="+mn-lt"/>
                <a:ea typeface="+mn-ea"/>
                <a:cs typeface="+mn-cs"/>
              </a:rPr>
              <a:t>If you are only using WS AD for user authentication, not GP or machine authentication, then you can get away with Azure AD.</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But if you ARE using other GP or machine authentication, is the customer exclusively Windows 10 Pro?</a:t>
            </a:r>
          </a:p>
          <a:p>
            <a:r>
              <a:rPr lang="en-US" sz="1224" kern="1200" dirty="0">
                <a:solidFill>
                  <a:schemeClr val="tx1"/>
                </a:solidFill>
                <a:effectLst/>
                <a:latin typeface="+mn-lt"/>
                <a:ea typeface="+mn-ea"/>
                <a:cs typeface="+mn-cs"/>
              </a:rPr>
              <a:t>If so, Windows 10 Domain Join along with Microsoft Intune provide the GP and machine authentication equivalents.</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But if you are in the REAL world and have Win 7, 8, and 10 machines, what do you do?</a:t>
            </a:r>
          </a:p>
          <a:p>
            <a:r>
              <a:rPr lang="en-US" sz="1224" kern="1200" dirty="0">
                <a:solidFill>
                  <a:schemeClr val="tx1"/>
                </a:solidFill>
                <a:effectLst/>
                <a:latin typeface="+mn-lt"/>
                <a:ea typeface="+mn-ea"/>
                <a:cs typeface="+mn-cs"/>
              </a:rPr>
              <a:t>Move the server to infrastructure as a service in the Azure cloud.</a:t>
            </a:r>
          </a:p>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40</a:t>
            </a:fld>
            <a:endParaRPr lang="en-US"/>
          </a:p>
        </p:txBody>
      </p:sp>
    </p:spTree>
    <p:extLst>
      <p:ext uri="{BB962C8B-B14F-4D97-AF65-F5344CB8AC3E}">
        <p14:creationId xmlns:p14="http://schemas.microsoft.com/office/powerpoint/2010/main" val="3290368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End on this if customer is new to Azure AD. Balance of productivity and security. </a:t>
            </a:r>
          </a:p>
          <a:p>
            <a:endParaRPr lang="en-US" i="1"/>
          </a:p>
          <a:p>
            <a:pPr marL="342900" indent="-342900">
              <a:buAutoNum type="arabicPeriod"/>
            </a:pPr>
            <a:r>
              <a:rPr lang="en-US" i="0"/>
              <a:t>Enable Azure AD Premium (P1 is in M365/EMS E3 and P2 is in M365/EMS E5)</a:t>
            </a:r>
          </a:p>
          <a:p>
            <a:pPr marL="342900" indent="-342900">
              <a:buAutoNum type="arabicPeriod"/>
            </a:pPr>
            <a:r>
              <a:rPr lang="en-US" i="0"/>
              <a:t>Enable MFA – passwords are the #1 source for breaches and should be protected with MFA. Apply Conditional Access for more control over when to require MFA. Get more insights and risk scoring with P2.</a:t>
            </a:r>
          </a:p>
          <a:p>
            <a:pPr marL="342900" indent="-342900">
              <a:buAutoNum type="arabicPeriod"/>
            </a:pPr>
            <a:r>
              <a:rPr lang="en-US" i="0"/>
              <a:t>Enable Self-Service – password resets are a huge cost that you can minimize with self-service options. Password Protection is a feature that can block common passwords (from our database or customized for you) from being used.</a:t>
            </a:r>
          </a:p>
          <a:p>
            <a:pPr marL="342900" indent="-342900">
              <a:buAutoNum type="arabicPeriod"/>
            </a:pPr>
            <a:r>
              <a:rPr lang="en-US" i="0"/>
              <a:t>Connect all your apps – Azure AD can connect to any cloud or web-enabled app you have. Do an audit (the MS Cloud App Discovery tool can help) and start getting more apps connected to Azure AD for optimal control and visibility.</a:t>
            </a:r>
          </a:p>
        </p:txBody>
      </p:sp>
      <p:sp>
        <p:nvSpPr>
          <p:cNvPr id="4" name="Slide Number Placeholder 3"/>
          <p:cNvSpPr>
            <a:spLocks noGrp="1"/>
          </p:cNvSpPr>
          <p:nvPr>
            <p:ph type="sldNum" sz="quarter" idx="5"/>
          </p:nvPr>
        </p:nvSpPr>
        <p:spPr/>
        <p:txBody>
          <a:bodyPr/>
          <a:lstStyle/>
          <a:p>
            <a:fld id="{5F2D3714-B553-A044-BA72-366907BA36B5}" type="slidenum">
              <a:rPr lang="en-US" smtClean="0"/>
              <a:t>41</a:t>
            </a:fld>
            <a:endParaRPr lang="en-US"/>
          </a:p>
        </p:txBody>
      </p:sp>
    </p:spTree>
    <p:extLst>
      <p:ext uri="{BB962C8B-B14F-4D97-AF65-F5344CB8AC3E}">
        <p14:creationId xmlns:p14="http://schemas.microsoft.com/office/powerpoint/2010/main" val="2736920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a:solidFill>
                  <a:schemeClr val="tx1"/>
                </a:solidFill>
                <a:effectLst/>
                <a:latin typeface="+mn-lt"/>
                <a:ea typeface="+mn-ea"/>
                <a:cs typeface="+mn-cs"/>
              </a:rPr>
              <a:t>For customers who want to do a quick security audit for identity.</a:t>
            </a:r>
            <a:r>
              <a:rPr lang="en-US" sz="1200" b="0" i="0" u="none" strike="noStrike" kern="1200">
                <a:solidFill>
                  <a:schemeClr val="tx1"/>
                </a:solidFill>
                <a:effectLst/>
                <a:latin typeface="+mn-lt"/>
                <a:ea typeface="+mn-ea"/>
                <a:cs typeface="+mn-cs"/>
              </a:rPr>
              <a: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5 steps is also online: </a:t>
            </a:r>
            <a:r>
              <a:rPr lang="en-US" sz="1224" kern="1200">
                <a:solidFill>
                  <a:schemeClr val="tx1"/>
                </a:solidFill>
                <a:effectLst/>
                <a:latin typeface="+mn-lt"/>
                <a:ea typeface="+mn-ea"/>
                <a:cs typeface="+mn-cs"/>
                <a:hlinkClick r:id="rId3"/>
              </a:rPr>
              <a:t>https://query.prod.cms.rt.microsoft.com/cms/api/am/binary/RE2KJVp</a:t>
            </a:r>
            <a:endParaRPr lang="en-US" sz="1224" kern="1200">
              <a:solidFill>
                <a:schemeClr val="tx1"/>
              </a:solidFill>
              <a:effectLst/>
              <a:latin typeface="+mn-lt"/>
              <a:ea typeface="+mn-ea"/>
              <a:cs typeface="+mn-cs"/>
            </a:endParaRPr>
          </a:p>
          <a:p>
            <a:endParaRPr lang="en-US" sz="1224" b="0" i="0" u="none" strike="noStrike" kern="1200">
              <a:solidFill>
                <a:schemeClr val="tx1"/>
              </a:solidFill>
              <a:effectLst/>
              <a:latin typeface="+mn-lt"/>
              <a:ea typeface="+mn-ea"/>
              <a:cs typeface="+mn-cs"/>
            </a:endParaRPr>
          </a:p>
          <a:p>
            <a:r>
              <a:rPr lang="en-US" sz="1224" b="0" i="0" u="none" strike="noStrike" kern="1200">
                <a:solidFill>
                  <a:schemeClr val="tx1"/>
                </a:solidFill>
                <a:effectLst/>
                <a:latin typeface="+mn-lt"/>
                <a:ea typeface="+mn-ea"/>
                <a:cs typeface="+mn-cs"/>
              </a:rPr>
              <a:t>#1 is on the To-Do list for new to Azure AD Premium</a:t>
            </a:r>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Eliminating use of older, less secure protocols, limiting access entry points, and exercising more significant control of administrative access to resources can help reduce the attack surface area.</a:t>
            </a:r>
            <a:endParaRPr lang="en-US"/>
          </a:p>
        </p:txBody>
      </p:sp>
      <p:sp>
        <p:nvSpPr>
          <p:cNvPr id="4" name="Slide Number Placeholder 3"/>
          <p:cNvSpPr>
            <a:spLocks noGrp="1"/>
          </p:cNvSpPr>
          <p:nvPr>
            <p:ph type="sldNum" sz="quarter" idx="5"/>
          </p:nvPr>
        </p:nvSpPr>
        <p:spPr/>
        <p:txBody>
          <a:bodyPr/>
          <a:lstStyle/>
          <a:p>
            <a:fld id="{00CB8521-7AD2-4394-9222-78CCB73ED583}" type="slidenum">
              <a:rPr lang="en-US" smtClean="0"/>
              <a:t>42</a:t>
            </a:fld>
            <a:endParaRPr lang="en-US"/>
          </a:p>
        </p:txBody>
      </p:sp>
    </p:spTree>
    <p:extLst>
      <p:ext uri="{BB962C8B-B14F-4D97-AF65-F5344CB8AC3E}">
        <p14:creationId xmlns:p14="http://schemas.microsoft.com/office/powerpoint/2010/main" val="1546790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1" u="none" strike="noStrike" kern="1200" cap="none" spc="0" baseline="0">
                <a:solidFill>
                  <a:srgbClr val="000000"/>
                </a:solidFill>
                <a:effectLst/>
                <a:uFillTx/>
                <a:latin typeface="Segoe UI Light" pitchFamily="34"/>
              </a:rPr>
              <a:t>Get the report: </a:t>
            </a:r>
            <a:r>
              <a:rPr lang="en-US" sz="900" b="0" i="0" u="none" strike="noStrike" kern="1200" cap="none" spc="0" baseline="0">
                <a:solidFill>
                  <a:srgbClr val="000000"/>
                </a:solidFill>
                <a:effectLst/>
                <a:uFillTx/>
                <a:latin typeface="Segoe UI Light" pitchFamily="34"/>
              </a:rPr>
              <a:t> https://www.microsoft.com/en-us/microsoft-365/blog/2018/06/25/vision-execution-microsoft-named-a-leader-again-in-gartner-mq-for-access-management/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cap="none" spc="0" baseline="0">
              <a:solidFill>
                <a:srgbClr val="000000"/>
              </a:solidFill>
              <a:effectLst/>
              <a:uFillTx/>
              <a:latin typeface="Segoe UI Light" pitchFamily="34"/>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cap="none" spc="0" baseline="0">
                <a:solidFill>
                  <a:srgbClr val="000000"/>
                </a:solidFill>
                <a:effectLst/>
                <a:uFillTx/>
                <a:latin typeface="Segoe UI Light" pitchFamily="34"/>
              </a:rPr>
              <a:t>The Gartner MQ is an important decision making guide for corporate IT departments.  For example, some organizations have “best of breed” policies that dictate they may only purchase products in the Leader quadrant.</a:t>
            </a:r>
          </a:p>
          <a:p>
            <a:endParaRPr lang="en-US" sz="900" b="0" i="0" u="none" strike="noStrike" kern="1200" cap="none" spc="0" baseline="0">
              <a:solidFill>
                <a:srgbClr val="000000"/>
              </a:solidFill>
              <a:effectLst/>
              <a:uFillTx/>
              <a:latin typeface="Segoe UI Light" pitchFamily="34"/>
            </a:endParaRPr>
          </a:p>
          <a:p>
            <a:r>
              <a:rPr lang="en-US" sz="900" b="0" i="0" u="none" strike="noStrike" kern="1200" cap="none" spc="0" baseline="0">
                <a:solidFill>
                  <a:srgbClr val="000000"/>
                </a:solidFill>
                <a:effectLst/>
                <a:uFillTx/>
                <a:latin typeface="Segoe UI Light" pitchFamily="34"/>
              </a:rPr>
              <a:t>The Magic Quadrant report highlighted our Strengths as the compelling bundle of EMS and M365, our improved admin experiences, identity protection and conditional access (include cross-EMS controls).  Cautions are additional components/licensing required for header-based auth (we partner with Ping Access for this), B2C immaturity and unpredictable pricing (April 2019 – lower cost and GA of custom policies using our differentiated IEF technology), and support for third-party identity providers for B2B (Ignite 2018 we added Gmail and Feb 2018 we added sign-in by one-time-code from any email). </a:t>
            </a:r>
          </a:p>
          <a:p>
            <a:endParaRPr lang="en-US" sz="900" b="0" i="0" u="none" strike="noStrike" kern="1200" cap="none" spc="0" baseline="0">
              <a:solidFill>
                <a:srgbClr val="000000"/>
              </a:solidFill>
              <a:effectLst/>
              <a:uFillTx/>
              <a:latin typeface="Segoe UI Light" pitchFamily="34"/>
            </a:endParaRPr>
          </a:p>
          <a:p>
            <a:r>
              <a:rPr lang="en-US" sz="900" b="0" i="0" u="none" strike="noStrike" kern="1200" cap="none" spc="0" baseline="0">
                <a:solidFill>
                  <a:srgbClr val="000000"/>
                </a:solidFill>
                <a:effectLst/>
                <a:uFillTx/>
                <a:latin typeface="Segoe UI Light" pitchFamily="34"/>
              </a:rPr>
              <a:t>Comparatively, </a:t>
            </a:r>
            <a:r>
              <a:rPr lang="en-US" sz="900" b="0" i="0" u="none" strike="noStrike" kern="1200" cap="none" spc="0" baseline="0" err="1">
                <a:solidFill>
                  <a:srgbClr val="000000"/>
                </a:solidFill>
                <a:effectLst/>
                <a:uFillTx/>
                <a:latin typeface="Segoe UI Light" pitchFamily="34"/>
              </a:rPr>
              <a:t>Okta’s</a:t>
            </a:r>
            <a:r>
              <a:rPr lang="en-US" sz="900" b="0" i="0" u="none" strike="noStrike" kern="1200" cap="none" spc="0" baseline="0">
                <a:solidFill>
                  <a:srgbClr val="000000"/>
                </a:solidFill>
                <a:effectLst/>
                <a:uFillTx/>
                <a:latin typeface="Segoe UI Light" pitchFamily="34"/>
              </a:rPr>
              <a:t> Strengths are growth and investment (significantly less than ours), positive feedback from customers, LDAP interface, and improved developer experience due to </a:t>
            </a:r>
            <a:r>
              <a:rPr lang="en-US" sz="900" b="0" i="0" u="none" strike="noStrike" kern="1200" cap="none" spc="0" baseline="0" err="1">
                <a:solidFill>
                  <a:srgbClr val="000000"/>
                </a:solidFill>
                <a:effectLst/>
                <a:uFillTx/>
                <a:latin typeface="Segoe UI Light" pitchFamily="34"/>
              </a:rPr>
              <a:t>Stormpath</a:t>
            </a:r>
            <a:r>
              <a:rPr lang="en-US" sz="900" b="0" i="0" u="none" strike="noStrike" kern="1200" cap="none" spc="0" baseline="0">
                <a:solidFill>
                  <a:srgbClr val="000000"/>
                </a:solidFill>
                <a:effectLst/>
                <a:uFillTx/>
                <a:latin typeface="Segoe UI Light" pitchFamily="34"/>
              </a:rPr>
              <a:t> acquisition.  Their Cautions were a lack of reverse proxy and header-based auth support (contrasting with ours just being complex), and their pattern of dropping or electing not to build functionality like MDM, data protection and CASB in </a:t>
            </a:r>
            <a:r>
              <a:rPr lang="en-US" sz="900" b="0" i="0" u="none" strike="noStrike" kern="1200" cap="none" spc="0" baseline="0" err="1">
                <a:solidFill>
                  <a:srgbClr val="000000"/>
                </a:solidFill>
                <a:effectLst/>
                <a:uFillTx/>
                <a:latin typeface="Segoe UI Light" pitchFamily="34"/>
              </a:rPr>
              <a:t>favour</a:t>
            </a:r>
            <a:r>
              <a:rPr lang="en-US" sz="900" b="0" i="0" u="none" strike="noStrike" kern="1200" cap="none" spc="0" baseline="0">
                <a:solidFill>
                  <a:srgbClr val="000000"/>
                </a:solidFill>
                <a:effectLst/>
                <a:uFillTx/>
                <a:latin typeface="Segoe UI Light" pitchFamily="34"/>
              </a:rPr>
              <a:t> of partnerships.  This suggests the EMS strategy is setting industry expectation for our segment.  </a:t>
            </a:r>
            <a:r>
              <a:rPr lang="en-US" sz="900" b="0" i="0" u="none" strike="noStrike" kern="1200" cap="none" spc="0" baseline="0" err="1">
                <a:solidFill>
                  <a:srgbClr val="000000"/>
                </a:solidFill>
                <a:effectLst/>
                <a:uFillTx/>
                <a:latin typeface="Segoe UI Light" pitchFamily="34"/>
              </a:rPr>
              <a:t>Okta’s</a:t>
            </a:r>
            <a:r>
              <a:rPr lang="en-US" sz="900" b="0" i="0" u="none" strike="noStrike" kern="1200" cap="none" spc="0" baseline="0">
                <a:solidFill>
                  <a:srgbClr val="000000"/>
                </a:solidFill>
                <a:effectLst/>
                <a:uFillTx/>
                <a:latin typeface="Segoe UI Light" pitchFamily="34"/>
              </a:rPr>
              <a:t> lack of profitability is also a Caution.</a:t>
            </a:r>
          </a:p>
          <a:p>
            <a:r>
              <a:rPr lang="en-US" sz="900" b="0" i="0" u="none" strike="noStrike" kern="1200" cap="none" spc="0" baseline="0">
                <a:solidFill>
                  <a:srgbClr val="000000"/>
                </a:solidFill>
                <a:effectLst/>
                <a:uFillTx/>
                <a:latin typeface="Segoe UI Light" pitchFamily="34"/>
              </a:rPr>
              <a:t>Notable Vision competitor ForgeRock is on-prem only.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6BB60D-2ABD-4239-9A5A-F3FF3CDAF5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746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Here are some of the challenges customers are facing related to identity and access in their organization.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a:t>Identity attacks continue to increase. There was a 300% increase in identity-related attacks last year.</a:t>
            </a:r>
          </a:p>
        </p:txBody>
      </p:sp>
      <p:sp>
        <p:nvSpPr>
          <p:cNvPr id="4" name="Slide Number Placeholder 3"/>
          <p:cNvSpPr>
            <a:spLocks noGrp="1"/>
          </p:cNvSpPr>
          <p:nvPr>
            <p:ph type="sldNum" sz="quarter" idx="10"/>
          </p:nvPr>
        </p:nvSpPr>
        <p:spPr/>
        <p:txBody>
          <a:bodyPr/>
          <a:lstStyle/>
          <a:p>
            <a:fld id="{5F2D3714-B553-A044-BA72-366907BA36B5}" type="slidenum">
              <a:rPr lang="en-US" smtClean="0"/>
              <a:t>4</a:t>
            </a:fld>
            <a:endParaRPr lang="en-US"/>
          </a:p>
        </p:txBody>
      </p:sp>
    </p:spTree>
    <p:extLst>
      <p:ext uri="{BB962C8B-B14F-4D97-AF65-F5344CB8AC3E}">
        <p14:creationId xmlns:p14="http://schemas.microsoft.com/office/powerpoint/2010/main" val="3872315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1939903">
              <a:defRPr/>
            </a:pPr>
            <a:r>
              <a:rPr lang="en-US" sz="3600" kern="0">
                <a:solidFill>
                  <a:prstClr val="black"/>
                </a:solidFill>
              </a:rPr>
              <a:t>Build 2012</a:t>
            </a:r>
          </a:p>
        </p:txBody>
      </p:sp>
      <p:sp>
        <p:nvSpPr>
          <p:cNvPr id="6" name="Date Placeholder 5"/>
          <p:cNvSpPr>
            <a:spLocks noGrp="1"/>
          </p:cNvSpPr>
          <p:nvPr>
            <p:ph type="dt" idx="12"/>
          </p:nvPr>
        </p:nvSpPr>
        <p:spPr/>
        <p:txBody>
          <a:bodyPr/>
          <a:lstStyle/>
          <a:p>
            <a:pPr defTabSz="1939903">
              <a:defRPr/>
            </a:pPr>
            <a:fld id="{FA577F15-4695-43CD-83B0-974BBDDCBE58}" type="datetime1">
              <a:rPr lang="en-US" sz="3600" kern="0">
                <a:solidFill>
                  <a:prstClr val="black"/>
                </a:solidFill>
              </a:rPr>
              <a:pPr defTabSz="1939903">
                <a:defRPr/>
              </a:pPr>
              <a:t>4/15/2019</a:t>
            </a:fld>
            <a:endParaRPr lang="en-US" sz="3600" kern="0">
              <a:solidFill>
                <a:prstClr val="black"/>
              </a:solidFill>
            </a:endParaRPr>
          </a:p>
        </p:txBody>
      </p:sp>
      <p:sp>
        <p:nvSpPr>
          <p:cNvPr id="7" name="Slide Number Placeholder 6"/>
          <p:cNvSpPr>
            <a:spLocks noGrp="1"/>
          </p:cNvSpPr>
          <p:nvPr>
            <p:ph type="sldNum" sz="quarter" idx="13"/>
          </p:nvPr>
        </p:nvSpPr>
        <p:spPr/>
        <p:txBody>
          <a:bodyPr/>
          <a:lstStyle/>
          <a:p>
            <a:pPr defTabSz="1939903">
              <a:defRPr/>
            </a:pPr>
            <a:fld id="{B4008EB6-D09E-4580-8CD6-DDB14511944F}" type="slidenum">
              <a:rPr lang="en-US" sz="3600" kern="0">
                <a:solidFill>
                  <a:prstClr val="black"/>
                </a:solidFill>
              </a:rPr>
              <a:pPr defTabSz="1939903">
                <a:defRPr/>
              </a:pPr>
              <a:t>5</a:t>
            </a:fld>
            <a:endParaRPr lang="en-US" sz="3600" kern="0">
              <a:solidFill>
                <a:prstClr val="black"/>
              </a:solidFill>
            </a:endParaRPr>
          </a:p>
        </p:txBody>
      </p:sp>
      <p:sp>
        <p:nvSpPr>
          <p:cNvPr id="3" name="Notes Placeholder 2">
            <a:extLst>
              <a:ext uri="{FF2B5EF4-FFF2-40B4-BE49-F238E27FC236}">
                <a16:creationId xmlns:a16="http://schemas.microsoft.com/office/drawing/2014/main" id="{0AA136F7-4567-4BF2-9CAD-7C3ADDF00D99}"/>
              </a:ext>
            </a:extLst>
          </p:cNvPr>
          <p:cNvSpPr>
            <a:spLocks noGrp="1"/>
          </p:cNvSpPr>
          <p:nvPr>
            <p:ph type="body" idx="1"/>
          </p:nvPr>
        </p:nvSpPr>
        <p:spPr/>
        <p:txBody>
          <a:bodyPr/>
          <a:lstStyle/>
          <a:p>
            <a:r>
              <a:rPr lang="en-US"/>
              <a:t>An organization’s data can be spread across multiple applications, on-premises and in the cloud, and accessed by multiple devices and users, internal and external.</a:t>
            </a:r>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Identity can be the central point of control that connects it all. You need a comprehensive identity and access management solution that protects your internal and external users, but also helps your business to grow and thrive by improving the user experience and productivity. </a:t>
            </a:r>
          </a:p>
          <a:p>
            <a:endParaRPr lang="en-US"/>
          </a:p>
        </p:txBody>
      </p:sp>
    </p:spTree>
    <p:extLst>
      <p:ext uri="{BB962C8B-B14F-4D97-AF65-F5344CB8AC3E}">
        <p14:creationId xmlns:p14="http://schemas.microsoft.com/office/powerpoint/2010/main" val="3147716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i="1" dirty="0"/>
              <a:t>Provide an overview of the 4 product areas of our solution. Highlight key differentiators or areas that are relevant for your customer, e.g. Connect AD to AAD with Azure AD Connect (hybrid scenarios), Self-service password reset, Strong Auth with </a:t>
            </a:r>
            <a:r>
              <a:rPr lang="en-US" i="1" dirty="0" err="1"/>
              <a:t>passwordless</a:t>
            </a:r>
            <a:r>
              <a:rPr lang="en-US" i="1" dirty="0"/>
              <a:t> options (Windows Hello, free Authenticator app), Conditional Access (key part of our Zero Trust solution), managing partner or customer identities, developing apps for internal or external users that uses Azure AD. Can go deeper on any of these areas using slides from the Appendix, depending on customer interest.</a:t>
            </a:r>
          </a:p>
          <a:p>
            <a:endParaRPr lang="en-US" i="1" dirty="0"/>
          </a:p>
          <a:p>
            <a:pPr marL="0" indent="0">
              <a:buFont typeface="Wingdings" panose="05000000000000000000" pitchFamily="2" charset="2"/>
              <a:buNone/>
            </a:pPr>
            <a:r>
              <a:rPr lang="en-US" i="1" dirty="0">
                <a:sym typeface="Wingdings" panose="05000000000000000000" pitchFamily="2" charset="2"/>
              </a:rPr>
              <a:t>- Connect to the challenges that resonate with the customer from slide 4. </a:t>
            </a:r>
          </a:p>
          <a:p>
            <a:pPr marL="0" indent="0">
              <a:buFont typeface="Wingdings" panose="05000000000000000000" pitchFamily="2" charset="2"/>
              <a:buNone/>
            </a:pPr>
            <a:endParaRPr lang="en-US" i="1" dirty="0"/>
          </a:p>
          <a:p>
            <a:r>
              <a:rPr lang="en-US" dirty="0"/>
              <a:t>Microsoft Azure Active Directory provides a full-featured platform with capabilities for you to manage and secure identities for your organizations. </a:t>
            </a:r>
          </a:p>
          <a:p>
            <a:r>
              <a:rPr lang="en-US" dirty="0"/>
              <a:t>With identity as the control plane and Azure AD, you unlock world-class security.</a:t>
            </a:r>
          </a:p>
          <a:p>
            <a:endParaRPr lang="en-US" dirty="0"/>
          </a:p>
          <a:p>
            <a:pPr marL="0" indent="0">
              <a:buFontTx/>
              <a:buNone/>
            </a:pPr>
            <a:r>
              <a:rPr lang="en-US" dirty="0"/>
              <a:t>Azure AD can help you:</a:t>
            </a:r>
          </a:p>
          <a:p>
            <a:pPr marL="342900" indent="-342900">
              <a:buAutoNum type="arabicPeriod"/>
            </a:pPr>
            <a:r>
              <a:rPr lang="en-US" b="1" dirty="0"/>
              <a:t>Modernize Access: </a:t>
            </a:r>
            <a:r>
              <a:rPr lang="en-US" dirty="0"/>
              <a:t>Connect your users to any app with seamless single sign-on and secure access from any location. Increase productivity and reduce costs with automated identity processes, such as the user lifecycle, by adding new access rights when an employee joins or moves teams, and revoking them when the person leaves. The self-service portal will save you time &amp; money in resetting passwords and setting up multi-factor authentication for your users.</a:t>
            </a:r>
          </a:p>
          <a:p>
            <a:pPr marL="342900" indent="-342900">
              <a:buAutoNum type="arabicPeriod"/>
            </a:pPr>
            <a:r>
              <a:rPr lang="en-US" b="1" dirty="0"/>
              <a:t>Secure &amp; Govern</a:t>
            </a:r>
            <a:r>
              <a:rPr lang="en-US" dirty="0"/>
              <a:t>: Safeguard user credentials using a Zero Trust approach. Zero Trust is a security model where the organization always verifies first before they trust a user or device. It requires visibility into the users and devices, a policy engine, and access management. Strong authentication (MFA) and intelligent conditional access policies in Azure AD, combined with endpoint management and security in M365 E3/E5, can give you everything you need to implement a Zero Trust approach. (more on Zero Trust here: https://cloudblogs.microsoft.com/microsoftsecure/2018/06/14/building-zero-trust-networks-with-microsoft-365/). Start with a baseline of strong two-factor auth and adaptive, risk-based conditional access. </a:t>
            </a:r>
          </a:p>
          <a:p>
            <a:pPr marL="342900" indent="-342900">
              <a:buAutoNum type="arabicPeriod"/>
            </a:pPr>
            <a:r>
              <a:rPr lang="en-US" b="1" dirty="0"/>
              <a:t>Connect &amp; Collaborate: </a:t>
            </a:r>
            <a:r>
              <a:rPr lang="en-US" dirty="0"/>
              <a:t>Interact with customers and partners and grow your business using user-centric tools and modern collaboration. Move your customer and partner identities to the cloud to provide better experiences and greater security. Easily invite partners to collaborate and manage their access. Personalize the user journeys for registration and sign-in to your apps and services from a web or a mobile device with our B2C solution. </a:t>
            </a:r>
          </a:p>
          <a:p>
            <a:pPr marL="342900" indent="-342900">
              <a:buAutoNum type="arabicPeriod"/>
            </a:pPr>
            <a:r>
              <a:rPr lang="en-US" b="1" dirty="0"/>
              <a:t>Develop &amp; Integrate: </a:t>
            </a:r>
            <a:r>
              <a:rPr lang="en-US" dirty="0"/>
              <a:t>Accelerate adoption of your apps. As organizations move their identity systems to the cloud, you need applications that you use and develop to integrate with your enterprise identity system. With Azure AD as your platform, it provides a tremendous opportunity for developers to integrate into this ecosystem. We use open standards (non-proprietary) so it can be interoperable with other apps and services.</a:t>
            </a:r>
          </a:p>
          <a:p>
            <a:pPr marL="342900" indent="-342900">
              <a:buAutoNum type="arabicPeriod"/>
            </a:pPr>
            <a:endParaRPr lang="en-US" dirty="0"/>
          </a:p>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6</a:t>
            </a:fld>
            <a:endParaRPr lang="en-US"/>
          </a:p>
        </p:txBody>
      </p:sp>
    </p:spTree>
    <p:extLst>
      <p:ext uri="{BB962C8B-B14F-4D97-AF65-F5344CB8AC3E}">
        <p14:creationId xmlns:p14="http://schemas.microsoft.com/office/powerpoint/2010/main" val="3297541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1866296">
              <a:defRPr/>
            </a:pPr>
            <a:fld id="{DE25042A-7F1D-F947-8AC5-1DC5194A3EA7}" type="slidenum">
              <a:rPr lang="en-US">
                <a:solidFill>
                  <a:prstClr val="black"/>
                </a:solidFill>
                <a:latin typeface="Calibri" panose="020F0502020204030204"/>
              </a:rPr>
              <a:pPr defTabSz="1866296">
                <a:defRPr/>
              </a:pPr>
              <a:t>8</a:t>
            </a:fld>
            <a:endParaRPr lang="en-US">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27E00FDA-F31F-4EB3-A31C-66D6ECBCDE65}"/>
              </a:ext>
            </a:extLst>
          </p:cNvPr>
          <p:cNvSpPr>
            <a:spLocks noGrp="1"/>
          </p:cNvSpPr>
          <p:nvPr>
            <p:ph type="ftr" sz="quarter" idx="4"/>
          </p:nvPr>
        </p:nvSpPr>
        <p:spPr>
          <a:xfrm>
            <a:off x="0" y="52551553"/>
            <a:ext cx="8068890" cy="2153437"/>
          </a:xfrm>
        </p:spPr>
        <p:txBody>
          <a:bodyPr/>
          <a:lstStyle/>
          <a:p>
            <a:pPr marL="0" defTabSz="1865682"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B3E533C4-63B4-4D80-A6D4-96C578E308C4}"/>
              </a:ext>
            </a:extLst>
          </p:cNvPr>
          <p:cNvSpPr>
            <a:spLocks noGrp="1"/>
          </p:cNvSpPr>
          <p:nvPr>
            <p:ph type="body" idx="1"/>
          </p:nvPr>
        </p:nvSpPr>
        <p:spPr/>
        <p:txBody>
          <a:bodyPr/>
          <a:lstStyle/>
          <a:p>
            <a:r>
              <a:rPr lang="en-US" dirty="0"/>
              <a:t>Why Azure AD? </a:t>
            </a:r>
          </a:p>
          <a:p>
            <a:r>
              <a:rPr lang="en-US" dirty="0"/>
              <a:t>19.3M and 1.2B: Azure Active Directory manages more identities for more organizations than any other identity provider on the market. </a:t>
            </a:r>
          </a:p>
          <a:p>
            <a:r>
              <a:rPr lang="en-US" dirty="0"/>
              <a:t>810K: More than 810k non-Microsoft apps are connected to Azure AD. We can support on-prem, cloud, and virtually any app you have.</a:t>
            </a:r>
          </a:p>
          <a:p>
            <a:r>
              <a:rPr lang="en-US" dirty="0"/>
              <a:t>104M: This is the number we are most proud of. There are now over 100M paid Azure AD seats. For comparison, </a:t>
            </a:r>
            <a:r>
              <a:rPr lang="en-US" dirty="0" err="1"/>
              <a:t>Okta</a:t>
            </a:r>
            <a:r>
              <a:rPr lang="en-US" dirty="0"/>
              <a:t> has about 5% of this total.</a:t>
            </a:r>
          </a:p>
          <a:p>
            <a:r>
              <a:rPr lang="en-US" dirty="0"/>
              <a:t>8B: Billions of Azure AD authentications EVERY DAY, far more than any other competitors. For comparison, </a:t>
            </a:r>
            <a:r>
              <a:rPr lang="en-US" dirty="0" err="1"/>
              <a:t>Okta</a:t>
            </a:r>
            <a:r>
              <a:rPr lang="en-US" dirty="0"/>
              <a:t> has about 8B authentications PER YEAR.</a:t>
            </a:r>
          </a:p>
          <a:p>
            <a:r>
              <a:rPr lang="en-US" dirty="0"/>
              <a:t>90% of Fortune 500 companies use Azure AD. Companies of every size and every industry use Azure AD! (see customer reference slide at the end)</a:t>
            </a:r>
          </a:p>
          <a:p>
            <a:endParaRPr lang="en-US" dirty="0"/>
          </a:p>
          <a:p>
            <a:r>
              <a:rPr lang="en-US" dirty="0"/>
              <a:t>See Compete resources for </a:t>
            </a:r>
            <a:r>
              <a:rPr lang="en-US" dirty="0" err="1"/>
              <a:t>Okta</a:t>
            </a:r>
            <a:r>
              <a:rPr lang="en-US" dirty="0"/>
              <a:t> and recorded Ready session.</a:t>
            </a:r>
          </a:p>
        </p:txBody>
      </p:sp>
    </p:spTree>
    <p:extLst>
      <p:ext uri="{BB962C8B-B14F-4D97-AF65-F5344CB8AC3E}">
        <p14:creationId xmlns:p14="http://schemas.microsoft.com/office/powerpoint/2010/main" val="459423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81050" y="4081463"/>
            <a:ext cx="36275963" cy="20402550"/>
          </a:xfrm>
        </p:spPr>
      </p:sp>
      <p:sp>
        <p:nvSpPr>
          <p:cNvPr id="3" name="Notes Placeholder 2"/>
          <p:cNvSpPr>
            <a:spLocks noGrp="1"/>
          </p:cNvSpPr>
          <p:nvPr>
            <p:ph type="body" idx="1"/>
          </p:nvPr>
        </p:nvSpPr>
        <p:spPr/>
        <p:txBody>
          <a:bodyPr/>
          <a:lstStyle/>
          <a:p>
            <a:r>
              <a:rPr lang="en-US"/>
              <a:t>It starts with operational excellence in the cloud (clock-wise on the globe)</a:t>
            </a:r>
          </a:p>
          <a:p>
            <a:pPr marL="174708" indent="-174708">
              <a:buFontTx/>
              <a:buChar char="-"/>
            </a:pPr>
            <a:r>
              <a:rPr lang="en-US"/>
              <a:t>Physical security</a:t>
            </a:r>
          </a:p>
          <a:p>
            <a:pPr marL="174708" indent="-174708">
              <a:buFontTx/>
              <a:buChar char="-"/>
            </a:pPr>
            <a:r>
              <a:rPr lang="en-US"/>
              <a:t>Operational security</a:t>
            </a:r>
          </a:p>
          <a:p>
            <a:pPr marL="174708" indent="-174708">
              <a:buFontTx/>
              <a:buChar char="-"/>
            </a:pPr>
            <a:r>
              <a:rPr lang="en-US"/>
              <a:t>Global cloud fabric that runs our clouds (Office365, Azure) and our security services</a:t>
            </a:r>
          </a:p>
          <a:p>
            <a:pPr marL="174708" indent="-174708">
              <a:buFontTx/>
              <a:buChar char="-"/>
            </a:pPr>
            <a:endParaRPr lang="en-US"/>
          </a:p>
          <a:p>
            <a:r>
              <a:rPr lang="en-US"/>
              <a:t>The first side is the secure foundation of our cloud services. This is about how we operate our own cloud services, Azure, Office 365 and so forth. We have some of the world's best physical security, with fences and barbed wire and so on to provide secured building environments and within those buildings, secure server environments. </a:t>
            </a:r>
          </a:p>
          <a:p>
            <a:r>
              <a:rPr lang="en-US"/>
              <a:t> </a:t>
            </a:r>
          </a:p>
          <a:p>
            <a:r>
              <a:rPr lang="en-US"/>
              <a:t>To enter a server environment, for example, a person would have to pass through multiple physical layers and provide multiple forms of identification. They would also be scanned for metal in their pockets to make sure that they are not bringing devices in to steal information. So, there's a great deal of physical security in place that we do on behalf of all of our customers in our cloud services and that make it possible for our customers to really leverage the investment that we've made in that respect. </a:t>
            </a:r>
          </a:p>
          <a:p>
            <a:r>
              <a:rPr lang="en-US"/>
              <a:t> </a:t>
            </a:r>
          </a:p>
          <a:p>
            <a:r>
              <a:rPr lang="en-US"/>
              <a:t>Operational security I touched on a minute ago when we talked about the human piece of the Intelligent Security Graph. One of the ways this comes to life is in our continual testing of our services, making sure that that we're finding vulnerabilities faster than the bad guys can. We have a big focus on red team, blue team exercises. If you're not familiar with those, the idea is that we have dedicated professionals whose job it is to be on the good side but act like the bad guys—they’re constantly trying to find ways to penetrate the services, find ways that hackers might attack us so that we can shore up our defenses. </a:t>
            </a:r>
          </a:p>
          <a:p>
            <a:r>
              <a:rPr lang="en-US"/>
              <a:t> </a:t>
            </a:r>
          </a:p>
          <a:p>
            <a:r>
              <a:rPr lang="en-US"/>
              <a:t>Another example of our operational excellence is around restricted access. When Microsoft employees need elevated access so that they can do maintenance on a service, or so they can investigate a customer support issue, they only have access to exactly the resources they need to access and for only exactly the amount of time that they need it. So, they have just in time and just enough access to do their work, and then they get out. They don't have any standing elevated access that allows them to view customer data. </a:t>
            </a:r>
          </a:p>
          <a:p>
            <a:r>
              <a:rPr lang="en-US"/>
              <a:t> </a:t>
            </a:r>
          </a:p>
          <a:p>
            <a:r>
              <a:rPr lang="en-US"/>
              <a:t>And this is something, again, where we can make an investment at Microsoft that gets heavily leveraged because all of our customers benefit. </a:t>
            </a:r>
          </a:p>
          <a:p>
            <a:r>
              <a:rPr lang="en-US"/>
              <a:t> </a:t>
            </a:r>
          </a:p>
          <a:p>
            <a:r>
              <a:rPr lang="en-US"/>
              <a:t>Lastly, customer controls are a huge important part of this. This is something that we get asked about a lot when we talk to customers about our cloud services. What are the things that I have at my control so that I can decide how I want to manage my data and access to it? Access controls, of course, are the very foundation of it. Multi-factor authentication for admins at customer sites who are in charge of operating Azure for that customer or operating Office 365. Having multi-factor authentication of course is a basic that we think is fundamental. </a:t>
            </a:r>
          </a:p>
          <a:p>
            <a:r>
              <a:rPr lang="en-US"/>
              <a:t> </a:t>
            </a:r>
          </a:p>
          <a:p>
            <a:r>
              <a:rPr lang="en-US"/>
              <a:t>And lastly, network and distributed denial of service protection is in place for all of these services. We do basic protection to ensure our services work reliably, and Azure customers can take advantage of additional protection at the network layer to suit their needs.</a:t>
            </a:r>
          </a:p>
          <a:p>
            <a:pPr marL="174708" indent="-174708">
              <a:buFontTx/>
              <a:buChar cha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86372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4/15/2019 10:13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2218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81050" y="4081463"/>
            <a:ext cx="36275963" cy="20402550"/>
          </a:xfrm>
        </p:spPr>
      </p:sp>
      <p:sp>
        <p:nvSpPr>
          <p:cNvPr id="3" name="Notes Placeholder 2"/>
          <p:cNvSpPr>
            <a:spLocks noGrp="1"/>
          </p:cNvSpPr>
          <p:nvPr>
            <p:ph type="body" idx="1"/>
          </p:nvPr>
        </p:nvSpPr>
        <p:spPr/>
        <p:txBody>
          <a:bodyPr/>
          <a:lstStyle/>
          <a:p>
            <a:r>
              <a:rPr lang="en-US"/>
              <a:t>Microsoft is committed to meeting industry and government regulatory requirements for our customers. We have more certifications than any other cloud provider.</a:t>
            </a:r>
          </a:p>
          <a:p>
            <a:endParaRPr lang="en-US"/>
          </a:p>
          <a:p>
            <a:r>
              <a:rPr lang="en-US"/>
              <a:t>For more info: https://azure.microsoft.com/en-us/overview/trusted-cloud/</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4/15/2019 10:13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1483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55744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2155602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935616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25893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28824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77642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4494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4014660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0838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24046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668976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434007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8855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780" y="-1"/>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747343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7759741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41791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7" r:id="rId5"/>
    <p:sldLayoutId id="2147483704" r:id="rId6"/>
    <p:sldLayoutId id="2147483697" r:id="rId7"/>
    <p:sldLayoutId id="2147483692" r:id="rId8"/>
    <p:sldLayoutId id="2147483694" r:id="rId9"/>
    <p:sldLayoutId id="2147483695" r:id="rId10"/>
    <p:sldLayoutId id="2147483685" r:id="rId11"/>
    <p:sldLayoutId id="2147483706" r:id="rId12"/>
    <p:sldLayoutId id="2147483699" r:id="rId13"/>
    <p:sldLayoutId id="2147483688" r:id="rId14"/>
    <p:sldLayoutId id="2147483689" r:id="rId15"/>
    <p:sldLayoutId id="2147483703" r:id="rId16"/>
    <p:sldLayoutId id="2147483705" r:id="rId17"/>
    <p:sldLayoutId id="2147483700" r:id="rId18"/>
    <p:sldLayoutId id="2147483701" r:id="rId19"/>
    <p:sldLayoutId id="2147483707" r:id="rId20"/>
    <p:sldLayoutId id="2147483708" r:id="rId21"/>
    <p:sldLayoutId id="2147483709" r:id="rId22"/>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9.xml"/><Relationship Id="rId16" Type="http://schemas.openxmlformats.org/officeDocument/2006/relationships/image" Target="../media/image41.jpeg"/><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jpe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image" Target="../media/image67.jpe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21" Type="http://schemas.openxmlformats.org/officeDocument/2006/relationships/image" Target="../media/image75.png"/><Relationship Id="rId34" Type="http://schemas.openxmlformats.org/officeDocument/2006/relationships/image" Target="../media/image88.jpeg"/><Relationship Id="rId42" Type="http://schemas.openxmlformats.org/officeDocument/2006/relationships/image" Target="../media/image96.png"/><Relationship Id="rId47" Type="http://schemas.openxmlformats.org/officeDocument/2006/relationships/image" Target="../media/image101.jpg"/><Relationship Id="rId7" Type="http://schemas.openxmlformats.org/officeDocument/2006/relationships/image" Target="../media/image61.png"/><Relationship Id="rId2" Type="http://schemas.openxmlformats.org/officeDocument/2006/relationships/notesSlide" Target="../notesSlides/notesSlide11.xml"/><Relationship Id="rId16" Type="http://schemas.openxmlformats.org/officeDocument/2006/relationships/image" Target="../media/image70.png"/><Relationship Id="rId29" Type="http://schemas.openxmlformats.org/officeDocument/2006/relationships/image" Target="../media/image83.jpeg"/><Relationship Id="rId1" Type="http://schemas.openxmlformats.org/officeDocument/2006/relationships/slideLayout" Target="../slideLayouts/slideLayout20.xml"/><Relationship Id="rId6" Type="http://schemas.openxmlformats.org/officeDocument/2006/relationships/image" Target="../media/image60.png"/><Relationship Id="rId11" Type="http://schemas.openxmlformats.org/officeDocument/2006/relationships/image" Target="../media/image65.jpe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99.jpe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jpeg"/><Relationship Id="rId28" Type="http://schemas.openxmlformats.org/officeDocument/2006/relationships/image" Target="../media/image82.jpeg"/><Relationship Id="rId36" Type="http://schemas.openxmlformats.org/officeDocument/2006/relationships/image" Target="../media/image90.jpeg"/><Relationship Id="rId10" Type="http://schemas.openxmlformats.org/officeDocument/2006/relationships/image" Target="../media/image64.jpeg"/><Relationship Id="rId19" Type="http://schemas.openxmlformats.org/officeDocument/2006/relationships/image" Target="../media/image73.png"/><Relationship Id="rId31" Type="http://schemas.openxmlformats.org/officeDocument/2006/relationships/image" Target="../media/image85.png"/><Relationship Id="rId44" Type="http://schemas.openxmlformats.org/officeDocument/2006/relationships/image" Target="../media/image98.jpeg"/><Relationship Id="rId4" Type="http://schemas.openxmlformats.org/officeDocument/2006/relationships/image" Target="../media/image58.jpe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jpeg"/><Relationship Id="rId43" Type="http://schemas.openxmlformats.org/officeDocument/2006/relationships/image" Target="../media/image97.png"/><Relationship Id="rId8" Type="http://schemas.openxmlformats.org/officeDocument/2006/relationships/image" Target="../media/image62.png"/><Relationship Id="rId3" Type="http://schemas.openxmlformats.org/officeDocument/2006/relationships/image" Target="../media/image57.png"/><Relationship Id="rId12" Type="http://schemas.openxmlformats.org/officeDocument/2006/relationships/image" Target="../media/image66.jpeg"/><Relationship Id="rId17" Type="http://schemas.openxmlformats.org/officeDocument/2006/relationships/image" Target="../media/image71.gif"/><Relationship Id="rId25" Type="http://schemas.openxmlformats.org/officeDocument/2006/relationships/image" Target="../media/image79.png"/><Relationship Id="rId33" Type="http://schemas.openxmlformats.org/officeDocument/2006/relationships/image" Target="../media/image87.png"/><Relationship Id="rId38" Type="http://schemas.openxmlformats.org/officeDocument/2006/relationships/image" Target="../media/image92.jpeg"/><Relationship Id="rId46" Type="http://schemas.openxmlformats.org/officeDocument/2006/relationships/image" Target="../media/image100.jpeg"/><Relationship Id="rId20" Type="http://schemas.openxmlformats.org/officeDocument/2006/relationships/image" Target="../media/image74.jpeg"/><Relationship Id="rId41" Type="http://schemas.openxmlformats.org/officeDocument/2006/relationships/image" Target="../media/image9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106.png"/><Relationship Id="rId13" Type="http://schemas.microsoft.com/office/2007/relationships/hdphoto" Target="../media/hdphoto4.wdp"/><Relationship Id="rId18" Type="http://schemas.openxmlformats.org/officeDocument/2006/relationships/image" Target="../media/image113.emf"/><Relationship Id="rId3" Type="http://schemas.openxmlformats.org/officeDocument/2006/relationships/image" Target="../media/image102.png"/><Relationship Id="rId21" Type="http://schemas.openxmlformats.org/officeDocument/2006/relationships/image" Target="../media/image116.emf"/><Relationship Id="rId7" Type="http://schemas.openxmlformats.org/officeDocument/2006/relationships/image" Target="../media/image105.emf"/><Relationship Id="rId12" Type="http://schemas.openxmlformats.org/officeDocument/2006/relationships/image" Target="../media/image108.png"/><Relationship Id="rId17" Type="http://schemas.openxmlformats.org/officeDocument/2006/relationships/image" Target="../media/image112.emf"/><Relationship Id="rId2" Type="http://schemas.openxmlformats.org/officeDocument/2006/relationships/notesSlide" Target="../notesSlides/notesSlide13.xml"/><Relationship Id="rId16" Type="http://schemas.openxmlformats.org/officeDocument/2006/relationships/image" Target="../media/image111.emf"/><Relationship Id="rId20" Type="http://schemas.openxmlformats.org/officeDocument/2006/relationships/image" Target="../media/image115.emf"/><Relationship Id="rId1" Type="http://schemas.openxmlformats.org/officeDocument/2006/relationships/slideLayout" Target="../slideLayouts/slideLayout20.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04.png"/><Relationship Id="rId15" Type="http://schemas.openxmlformats.org/officeDocument/2006/relationships/image" Target="../media/image110.emf"/><Relationship Id="rId10" Type="http://schemas.openxmlformats.org/officeDocument/2006/relationships/image" Target="../media/image107.png"/><Relationship Id="rId19" Type="http://schemas.openxmlformats.org/officeDocument/2006/relationships/image" Target="../media/image114.png"/><Relationship Id="rId4" Type="http://schemas.openxmlformats.org/officeDocument/2006/relationships/image" Target="../media/image103.png"/><Relationship Id="rId9" Type="http://schemas.microsoft.com/office/2007/relationships/hdphoto" Target="../media/hdphoto2.wdp"/><Relationship Id="rId14" Type="http://schemas.openxmlformats.org/officeDocument/2006/relationships/image" Target="../media/image109.emf"/><Relationship Id="rId22" Type="http://schemas.openxmlformats.org/officeDocument/2006/relationships/image" Target="../media/image117.emf"/></Relationships>
</file>

<file path=ppt/slides/_rels/slide1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hyperlink" Target="https://azuremarketplace.microsoft.com/en-us/marketplace/apps/aad.canvas?tab=Overview" TargetMode="External"/><Relationship Id="rId18" Type="http://schemas.openxmlformats.org/officeDocument/2006/relationships/image" Target="../media/image130.png"/><Relationship Id="rId3" Type="http://schemas.openxmlformats.org/officeDocument/2006/relationships/image" Target="../media/image118.png"/><Relationship Id="rId7" Type="http://schemas.microsoft.com/office/2007/relationships/hdphoto" Target="../media/hdphoto5.wdp"/><Relationship Id="rId12" Type="http://schemas.openxmlformats.org/officeDocument/2006/relationships/image" Target="../media/image125.png"/><Relationship Id="rId17" Type="http://schemas.openxmlformats.org/officeDocument/2006/relationships/image" Target="../media/image129.png"/><Relationship Id="rId2" Type="http://schemas.openxmlformats.org/officeDocument/2006/relationships/notesSlide" Target="../notesSlides/notesSlide14.xml"/><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20.xml"/><Relationship Id="rId6" Type="http://schemas.openxmlformats.org/officeDocument/2006/relationships/image" Target="../media/image121.png"/><Relationship Id="rId11" Type="http://schemas.openxmlformats.org/officeDocument/2006/relationships/hyperlink" Target="https://azuremarketplace.microsoft.com/en-us/marketplace/apps/aad.concur?tab=Overview" TargetMode="External"/><Relationship Id="rId5" Type="http://schemas.openxmlformats.org/officeDocument/2006/relationships/image" Target="../media/image120.png"/><Relationship Id="rId15" Type="http://schemas.openxmlformats.org/officeDocument/2006/relationships/image" Target="../media/image127.png"/><Relationship Id="rId10" Type="http://schemas.openxmlformats.org/officeDocument/2006/relationships/image" Target="../media/image124.png"/><Relationship Id="rId19" Type="http://schemas.openxmlformats.org/officeDocument/2006/relationships/image" Target="../media/image131.png"/><Relationship Id="rId4" Type="http://schemas.openxmlformats.org/officeDocument/2006/relationships/image" Target="../media/image119.png"/><Relationship Id="rId9" Type="http://schemas.openxmlformats.org/officeDocument/2006/relationships/image" Target="../media/image123.png"/><Relationship Id="rId14" Type="http://schemas.openxmlformats.org/officeDocument/2006/relationships/image" Target="../media/image126.png"/></Relationships>
</file>

<file path=ppt/slides/_rels/slide1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emf"/></Relationships>
</file>

<file path=ppt/slides/_rels/slide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image" Target="../media/image140.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146.jpeg"/><Relationship Id="rId4" Type="http://schemas.openxmlformats.org/officeDocument/2006/relationships/image" Target="../media/image145.jpeg"/></Relationships>
</file>

<file path=ppt/slides/_rels/slide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48.jpg"/></Relationships>
</file>

<file path=ppt/slides/_rels/slide24.xml.rels><?xml version="1.0" encoding="UTF-8" standalone="yes"?>
<Relationships xmlns="http://schemas.openxmlformats.org/package/2006/relationships"><Relationship Id="rId8" Type="http://schemas.openxmlformats.org/officeDocument/2006/relationships/image" Target="../media/image154.emf"/><Relationship Id="rId13" Type="http://schemas.openxmlformats.org/officeDocument/2006/relationships/image" Target="../media/image159.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5" Type="http://schemas.openxmlformats.org/officeDocument/2006/relationships/image" Target="../media/image161.png"/><Relationship Id="rId10" Type="http://schemas.openxmlformats.org/officeDocument/2006/relationships/image" Target="../media/image156.sv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s>
</file>

<file path=ppt/slides/_rels/slide2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164.emf"/><Relationship Id="rId4" Type="http://schemas.openxmlformats.org/officeDocument/2006/relationships/image" Target="../media/image163.emf"/></Relationships>
</file>

<file path=ppt/slides/_rels/slide26.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openxmlformats.org/officeDocument/2006/relationships/image" Target="../media/image167.emf"/><Relationship Id="rId4" Type="http://schemas.openxmlformats.org/officeDocument/2006/relationships/image" Target="../media/image16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71.emf"/><Relationship Id="rId3" Type="http://schemas.openxmlformats.org/officeDocument/2006/relationships/image" Target="../media/image156.svg"/><Relationship Id="rId7" Type="http://schemas.openxmlformats.org/officeDocument/2006/relationships/image" Target="../media/image170.emf"/><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65.emf"/><Relationship Id="rId5" Type="http://schemas.openxmlformats.org/officeDocument/2006/relationships/image" Target="../media/image169.emf"/><Relationship Id="rId4" Type="http://schemas.openxmlformats.org/officeDocument/2006/relationships/image" Target="../media/image168.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chart" Target="../charts/chart3.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2.jpe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microsoft.com/office/2007/relationships/hdphoto" Target="../media/hdphoto6.wdp"/><Relationship Id="rId11" Type="http://schemas.openxmlformats.org/officeDocument/2006/relationships/image" Target="../media/image179.png"/><Relationship Id="rId5" Type="http://schemas.openxmlformats.org/officeDocument/2006/relationships/image" Target="../media/image174.png"/><Relationship Id="rId10" Type="http://schemas.openxmlformats.org/officeDocument/2006/relationships/image" Target="../media/image178.png"/><Relationship Id="rId4" Type="http://schemas.openxmlformats.org/officeDocument/2006/relationships/image" Target="../media/image173.png"/><Relationship Id="rId9" Type="http://schemas.openxmlformats.org/officeDocument/2006/relationships/image" Target="../media/image177.png"/><Relationship Id="rId14" Type="http://schemas.openxmlformats.org/officeDocument/2006/relationships/image" Target="../media/image182.png"/></Relationships>
</file>

<file path=ppt/slides/_rels/slide31.xml.rels><?xml version="1.0" encoding="UTF-8" standalone="yes"?>
<Relationships xmlns="http://schemas.openxmlformats.org/package/2006/relationships"><Relationship Id="rId3" Type="http://schemas.openxmlformats.org/officeDocument/2006/relationships/image" Target="../media/image183.emf"/><Relationship Id="rId7" Type="http://schemas.openxmlformats.org/officeDocument/2006/relationships/image" Target="../media/image186.emf"/><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185.emf"/><Relationship Id="rId5" Type="http://schemas.openxmlformats.org/officeDocument/2006/relationships/image" Target="../media/image184.emf"/><Relationship Id="rId4" Type="http://schemas.openxmlformats.org/officeDocument/2006/relationships/image" Target="../media/image13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190.emf"/><Relationship Id="rId5" Type="http://schemas.openxmlformats.org/officeDocument/2006/relationships/image" Target="../media/image189.emf"/><Relationship Id="rId4" Type="http://schemas.openxmlformats.org/officeDocument/2006/relationships/image" Target="../media/image188.emf"/></Relationships>
</file>

<file path=ppt/slides/_rels/slide34.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194.svg"/><Relationship Id="rId5" Type="http://schemas.openxmlformats.org/officeDocument/2006/relationships/image" Target="../media/image193.png"/><Relationship Id="rId4" Type="http://schemas.openxmlformats.org/officeDocument/2006/relationships/image" Target="../media/image192.png"/></Relationships>
</file>

<file path=ppt/slides/_rels/slide35.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199.emf"/></Relationships>
</file>

<file path=ppt/slides/_rels/slide38.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hyperlink" Target="http://www.support.microsoft.com/lifecycle/" TargetMode="External"/><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hyperlink" Target="https://www.fireeye.com/content/dam/fireeye-www/services/pdfs/ig-mtrends-2018.pdf"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s://www.agari.com/resources/whitepapers/email-security-social-engineering-surve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9C92-DC83-4B0C-8761-558598302812}"/>
              </a:ext>
            </a:extLst>
          </p:cNvPr>
          <p:cNvSpPr>
            <a:spLocks noGrp="1"/>
          </p:cNvSpPr>
          <p:nvPr>
            <p:ph type="title"/>
          </p:nvPr>
        </p:nvSpPr>
        <p:spPr/>
        <p:txBody>
          <a:bodyPr/>
          <a:lstStyle/>
          <a:p>
            <a:r>
              <a:rPr lang="en-US" dirty="0">
                <a:cs typeface="Segoe UI"/>
              </a:rPr>
              <a:t>Leading with Identity: </a:t>
            </a:r>
            <a:br>
              <a:rPr lang="en-US" dirty="0">
                <a:cs typeface="Segoe UI"/>
              </a:rPr>
            </a:br>
            <a:r>
              <a:rPr lang="en-US" dirty="0">
                <a:cs typeface="Segoe UI"/>
              </a:rPr>
              <a:t>Azure Active Directory</a:t>
            </a:r>
          </a:p>
        </p:txBody>
      </p:sp>
      <p:sp>
        <p:nvSpPr>
          <p:cNvPr id="3" name="Text Placeholder 2">
            <a:extLst>
              <a:ext uri="{FF2B5EF4-FFF2-40B4-BE49-F238E27FC236}">
                <a16:creationId xmlns:a16="http://schemas.microsoft.com/office/drawing/2014/main" id="{D05C6155-CEF0-4464-9529-3BB3B426C3B7}"/>
              </a:ext>
            </a:extLst>
          </p:cNvPr>
          <p:cNvSpPr>
            <a:spLocks noGrp="1"/>
          </p:cNvSpPr>
          <p:nvPr>
            <p:ph type="body" sz="quarter" idx="12"/>
          </p:nvPr>
        </p:nvSpPr>
        <p:spPr>
          <a:xfrm>
            <a:off x="303358" y="6085045"/>
            <a:ext cx="9590081" cy="572064"/>
          </a:xfrm>
        </p:spPr>
        <p:txBody>
          <a:bodyPr/>
          <a:lstStyle/>
          <a:p>
            <a:r>
              <a:rPr lang="en-US" dirty="0"/>
              <a:t>Kris Swanson</a:t>
            </a:r>
          </a:p>
          <a:p>
            <a:r>
              <a:rPr lang="en-US" dirty="0"/>
              <a:t>Partner Technology Strategist</a:t>
            </a:r>
          </a:p>
        </p:txBody>
      </p:sp>
    </p:spTree>
    <p:extLst>
      <p:ext uri="{BB962C8B-B14F-4D97-AF65-F5344CB8AC3E}">
        <p14:creationId xmlns:p14="http://schemas.microsoft.com/office/powerpoint/2010/main" val="118657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C21DF8B-F9C7-405A-9F42-59554A1CCC0A}"/>
              </a:ext>
            </a:extLst>
          </p:cNvPr>
          <p:cNvGrpSpPr/>
          <p:nvPr/>
        </p:nvGrpSpPr>
        <p:grpSpPr>
          <a:xfrm>
            <a:off x="6276341" y="648622"/>
            <a:ext cx="5356366" cy="5763754"/>
            <a:chOff x="6277506" y="591500"/>
            <a:chExt cx="5463772" cy="5879329"/>
          </a:xfrm>
        </p:grpSpPr>
        <p:pic>
          <p:nvPicPr>
            <p:cNvPr id="122"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16812" y="1918383"/>
              <a:ext cx="715356" cy="618342"/>
            </a:xfrm>
            <a:prstGeom prst="rect">
              <a:avLst/>
            </a:prstGeom>
          </p:spPr>
        </p:pic>
        <p:pic>
          <p:nvPicPr>
            <p:cNvPr id="123" name="Picture 122" descr="http://1.bp.blogspot.com/-zsub2Ach6i8/T3qyuPps54I/AAAAAAAAAVY/2DAjv_gntto/s1600/irs-logo.jpeg.png"/>
            <p:cNvPicPr/>
            <p:nvPr/>
          </p:nvPicPr>
          <p:blipFill>
            <a:blip r:embed="rId4" cstate="email">
              <a:extLst>
                <a:ext uri="{28A0092B-C50C-407E-A947-70E740481C1C}">
                  <a14:useLocalDpi xmlns:a14="http://schemas.microsoft.com/office/drawing/2010/main"/>
                </a:ext>
              </a:extLst>
            </a:blip>
            <a:srcRect/>
            <a:stretch>
              <a:fillRect/>
            </a:stretch>
          </p:blipFill>
          <p:spPr bwMode="auto">
            <a:xfrm>
              <a:off x="9160966" y="3295629"/>
              <a:ext cx="627048" cy="608432"/>
            </a:xfrm>
            <a:prstGeom prst="rect">
              <a:avLst/>
            </a:prstGeom>
            <a:noFill/>
            <a:ln>
              <a:noFill/>
            </a:ln>
          </p:spPr>
        </p:pic>
        <p:pic>
          <p:nvPicPr>
            <p:cNvPr id="124" name="Picture 6" descr="image00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027457" y="3295998"/>
              <a:ext cx="626290"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14" descr="http://www.theauditpeople.com/sites/default/files/pictures/iso-logo.png"/>
            <p:cNvPicPr>
              <a:picLocks noChangeAspect="1" noChangeArrowheads="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l="2801" r="4084"/>
            <a:stretch/>
          </p:blipFill>
          <p:spPr bwMode="auto">
            <a:xfrm>
              <a:off x="7244906" y="641806"/>
              <a:ext cx="608521" cy="479108"/>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82712" y="591500"/>
              <a:ext cx="596196" cy="579721"/>
            </a:xfrm>
            <a:prstGeom prst="rect">
              <a:avLst/>
            </a:prstGeom>
          </p:spPr>
        </p:pic>
        <p:pic>
          <p:nvPicPr>
            <p:cNvPr id="127" name="Picture 12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38034" y="591500"/>
              <a:ext cx="652611" cy="579721"/>
            </a:xfrm>
            <a:prstGeom prst="rect">
              <a:avLst/>
            </a:prstGeom>
          </p:spPr>
        </p:pic>
        <p:pic>
          <p:nvPicPr>
            <p:cNvPr id="128" name="Picture 12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119425" y="591500"/>
              <a:ext cx="652611" cy="579721"/>
            </a:xfrm>
            <a:prstGeom prst="rect">
              <a:avLst/>
            </a:prstGeom>
          </p:spPr>
        </p:pic>
        <p:pic>
          <p:nvPicPr>
            <p:cNvPr id="129" name="Picture 1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56643" y="679329"/>
              <a:ext cx="654581" cy="404063"/>
            </a:xfrm>
            <a:prstGeom prst="rect">
              <a:avLst/>
            </a:prstGeom>
          </p:spPr>
        </p:pic>
        <p:pic>
          <p:nvPicPr>
            <p:cNvPr id="130" name="Picture 12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877224" y="735704"/>
              <a:ext cx="782980" cy="291312"/>
            </a:xfrm>
            <a:prstGeom prst="rect">
              <a:avLst/>
            </a:prstGeom>
          </p:spPr>
        </p:pic>
        <p:pic>
          <p:nvPicPr>
            <p:cNvPr id="131" name="Picture 13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82081" y="1937694"/>
              <a:ext cx="597462" cy="579721"/>
            </a:xfrm>
            <a:prstGeom prst="rect">
              <a:avLst/>
            </a:prstGeom>
          </p:spPr>
        </p:pic>
        <p:pic>
          <p:nvPicPr>
            <p:cNvPr id="132" name="Picture 131"/>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9192252" y="4791625"/>
              <a:ext cx="564474" cy="355471"/>
            </a:xfrm>
            <a:prstGeom prst="rect">
              <a:avLst/>
            </a:prstGeom>
          </p:spPr>
        </p:pic>
        <p:pic>
          <p:nvPicPr>
            <p:cNvPr id="133" name="Picture 13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277506" y="6032646"/>
              <a:ext cx="806610" cy="256144"/>
            </a:xfrm>
            <a:prstGeom prst="rect">
              <a:avLst/>
            </a:prstGeom>
          </p:spPr>
        </p:pic>
        <p:pic>
          <p:nvPicPr>
            <p:cNvPr id="134" name="Picture 4" descr="image002"/>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1039257" y="4787871"/>
              <a:ext cx="602690" cy="3629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13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300327" y="4735411"/>
              <a:ext cx="482213" cy="467898"/>
            </a:xfrm>
            <a:prstGeom prst="rect">
              <a:avLst/>
            </a:prstGeom>
          </p:spPr>
        </p:pic>
        <p:pic>
          <p:nvPicPr>
            <p:cNvPr id="136" name="Picture 135"/>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58791" y="4830164"/>
              <a:ext cx="699175" cy="278392"/>
            </a:xfrm>
            <a:prstGeom prst="rect">
              <a:avLst/>
            </a:prstGeom>
          </p:spPr>
        </p:pic>
        <p:pic>
          <p:nvPicPr>
            <p:cNvPr id="137" name="Picture 13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379612" y="4749964"/>
              <a:ext cx="652584" cy="438792"/>
            </a:xfrm>
            <a:prstGeom prst="rect">
              <a:avLst/>
            </a:prstGeom>
          </p:spPr>
        </p:pic>
        <p:pic>
          <p:nvPicPr>
            <p:cNvPr id="138" name="Picture 137"/>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081745" y="5923605"/>
              <a:ext cx="517718" cy="474216"/>
            </a:xfrm>
            <a:prstGeom prst="rect">
              <a:avLst/>
            </a:prstGeom>
          </p:spPr>
        </p:pic>
        <p:pic>
          <p:nvPicPr>
            <p:cNvPr id="81" name="Picture 8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084116" y="1962202"/>
              <a:ext cx="968254" cy="484127"/>
            </a:xfrm>
            <a:prstGeom prst="rect">
              <a:avLst/>
            </a:prstGeom>
          </p:spPr>
        </p:pic>
        <p:pic>
          <p:nvPicPr>
            <p:cNvPr id="82" name="Picture 81"/>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0952752" y="2020831"/>
              <a:ext cx="788526" cy="366867"/>
            </a:xfrm>
            <a:prstGeom prst="rect">
              <a:avLst/>
            </a:prstGeom>
          </p:spPr>
        </p:pic>
        <p:pic>
          <p:nvPicPr>
            <p:cNvPr id="83" name="Picture 82"/>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308399" y="3308512"/>
              <a:ext cx="608974" cy="608379"/>
            </a:xfrm>
            <a:prstGeom prst="rect">
              <a:avLst/>
            </a:prstGeom>
          </p:spPr>
        </p:pic>
        <p:pic>
          <p:nvPicPr>
            <p:cNvPr id="84" name="Picture 83"/>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369333" y="3301779"/>
              <a:ext cx="608842" cy="608842"/>
            </a:xfrm>
            <a:prstGeom prst="rect">
              <a:avLst/>
            </a:prstGeom>
          </p:spPr>
        </p:pic>
        <p:pic>
          <p:nvPicPr>
            <p:cNvPr id="85" name="Picture 84"/>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101409" y="3258719"/>
              <a:ext cx="924980" cy="707966"/>
            </a:xfrm>
            <a:prstGeom prst="rect">
              <a:avLst/>
            </a:prstGeom>
          </p:spPr>
        </p:pic>
        <p:pic>
          <p:nvPicPr>
            <p:cNvPr id="86" name="Picture 85"/>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904528" y="5850596"/>
              <a:ext cx="605105" cy="620233"/>
            </a:xfrm>
            <a:prstGeom prst="rect">
              <a:avLst/>
            </a:prstGeom>
          </p:spPr>
        </p:pic>
        <p:pic>
          <p:nvPicPr>
            <p:cNvPr id="87" name="Picture 8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982063" y="1895288"/>
              <a:ext cx="1084418" cy="630317"/>
            </a:xfrm>
            <a:prstGeom prst="rect">
              <a:avLst/>
            </a:prstGeom>
          </p:spPr>
        </p:pic>
        <p:pic>
          <p:nvPicPr>
            <p:cNvPr id="117" name="Picture 11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997983" y="1895288"/>
              <a:ext cx="755165" cy="577991"/>
            </a:xfrm>
            <a:prstGeom prst="rect">
              <a:avLst/>
            </a:prstGeom>
          </p:spPr>
        </p:pic>
        <p:pic>
          <p:nvPicPr>
            <p:cNvPr id="118" name="Picture 117"/>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7647512" y="5936017"/>
              <a:ext cx="619969" cy="387553"/>
            </a:xfrm>
            <a:prstGeom prst="rect">
              <a:avLst/>
            </a:prstGeom>
          </p:spPr>
        </p:pic>
        <p:pic>
          <p:nvPicPr>
            <p:cNvPr id="119" name="Picture 118"/>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0157568" y="3295629"/>
              <a:ext cx="614992" cy="614992"/>
            </a:xfrm>
            <a:prstGeom prst="rect">
              <a:avLst/>
            </a:prstGeom>
          </p:spPr>
        </p:pic>
        <p:pic>
          <p:nvPicPr>
            <p:cNvPr id="120" name="Picture 119"/>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0033751" y="6065462"/>
              <a:ext cx="523875" cy="190500"/>
            </a:xfrm>
            <a:prstGeom prst="rect">
              <a:avLst/>
            </a:prstGeom>
          </p:spPr>
        </p:pic>
        <p:pic>
          <p:nvPicPr>
            <p:cNvPr id="121" name="Picture 120"/>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0141780" y="4692628"/>
              <a:ext cx="542925" cy="523875"/>
            </a:xfrm>
            <a:prstGeom prst="rect">
              <a:avLst/>
            </a:prstGeom>
          </p:spPr>
        </p:pic>
      </p:grpSp>
      <p:sp>
        <p:nvSpPr>
          <p:cNvPr id="3" name="Title 2">
            <a:extLst>
              <a:ext uri="{FF2B5EF4-FFF2-40B4-BE49-F238E27FC236}">
                <a16:creationId xmlns:a16="http://schemas.microsoft.com/office/drawing/2014/main" id="{DC1F40C7-66AA-4F43-B43F-ED1BEDA788E3}"/>
              </a:ext>
            </a:extLst>
          </p:cNvPr>
          <p:cNvSpPr>
            <a:spLocks noGrp="1"/>
          </p:cNvSpPr>
          <p:nvPr>
            <p:ph type="title"/>
          </p:nvPr>
        </p:nvSpPr>
        <p:spPr/>
        <p:txBody>
          <a:bodyPr/>
          <a:lstStyle/>
          <a:p>
            <a:r>
              <a:rPr lang="en-US"/>
              <a:t>The most compliant platform</a:t>
            </a:r>
          </a:p>
        </p:txBody>
      </p:sp>
      <p:sp>
        <p:nvSpPr>
          <p:cNvPr id="43" name="Rectangle 42">
            <a:extLst>
              <a:ext uri="{FF2B5EF4-FFF2-40B4-BE49-F238E27FC236}">
                <a16:creationId xmlns:a16="http://schemas.microsoft.com/office/drawing/2014/main" id="{796410AF-BA8E-48AC-81A9-1DF2E6E0D491}"/>
              </a:ext>
            </a:extLst>
          </p:cNvPr>
          <p:cNvSpPr/>
          <p:nvPr/>
        </p:nvSpPr>
        <p:spPr>
          <a:xfrm>
            <a:off x="1185842" y="1762170"/>
            <a:ext cx="4092848" cy="3323987"/>
          </a:xfrm>
          <a:prstGeom prst="rect">
            <a:avLst/>
          </a:prstGeom>
        </p:spPr>
        <p:txBody>
          <a:bodyPr wrap="square">
            <a:spAutoFit/>
          </a:bodyPr>
          <a:lstStyle/>
          <a:p>
            <a:pPr>
              <a:lnSpc>
                <a:spcPct val="90000"/>
              </a:lnSpc>
              <a:spcAft>
                <a:spcPts val="588"/>
              </a:spcAft>
              <a:defRPr/>
            </a:pPr>
            <a:r>
              <a:rPr lang="en-US" sz="2000">
                <a:gradFill>
                  <a:gsLst>
                    <a:gs pos="2917">
                      <a:schemeClr val="tx1"/>
                    </a:gs>
                    <a:gs pos="30000">
                      <a:schemeClr val="tx1"/>
                    </a:gs>
                  </a:gsLst>
                  <a:lin ang="5400000" scaled="0"/>
                </a:gradFill>
              </a:rPr>
              <a:t>More certifications than </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any other cloud provider</a:t>
            </a:r>
          </a:p>
          <a:p>
            <a:pPr>
              <a:lnSpc>
                <a:spcPct val="90000"/>
              </a:lnSpc>
              <a:spcAft>
                <a:spcPts val="588"/>
              </a:spcAft>
              <a:defRPr/>
            </a:pPr>
            <a:endParaRPr lang="en-US" sz="2000">
              <a:gradFill>
                <a:gsLst>
                  <a:gs pos="2917">
                    <a:schemeClr val="tx1"/>
                  </a:gs>
                  <a:gs pos="30000">
                    <a:schemeClr val="tx1"/>
                  </a:gs>
                </a:gsLst>
                <a:lin ang="5400000" scaled="0"/>
              </a:gradFill>
            </a:endParaRPr>
          </a:p>
          <a:p>
            <a:pPr>
              <a:lnSpc>
                <a:spcPct val="90000"/>
              </a:lnSpc>
              <a:spcAft>
                <a:spcPts val="588"/>
              </a:spcAft>
              <a:defRPr/>
            </a:pPr>
            <a:r>
              <a:rPr lang="en-US" sz="2000">
                <a:gradFill>
                  <a:gsLst>
                    <a:gs pos="2917">
                      <a:schemeClr val="tx1"/>
                    </a:gs>
                    <a:gs pos="30000">
                      <a:schemeClr val="tx1"/>
                    </a:gs>
                  </a:gsLst>
                  <a:lin ang="5400000" scaled="0"/>
                </a:gradFill>
              </a:rPr>
              <a:t>Industry leader for customer </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advocacy and privacy protection</a:t>
            </a:r>
          </a:p>
          <a:p>
            <a:pPr>
              <a:lnSpc>
                <a:spcPct val="90000"/>
              </a:lnSpc>
              <a:spcAft>
                <a:spcPts val="588"/>
              </a:spcAft>
              <a:defRPr/>
            </a:pPr>
            <a:endParaRPr lang="en-US" sz="2000">
              <a:gradFill>
                <a:gsLst>
                  <a:gs pos="2917">
                    <a:schemeClr val="tx1"/>
                  </a:gs>
                  <a:gs pos="30000">
                    <a:schemeClr val="tx1"/>
                  </a:gs>
                </a:gsLst>
                <a:lin ang="5400000" scaled="0"/>
              </a:gradFill>
            </a:endParaRPr>
          </a:p>
          <a:p>
            <a:pPr>
              <a:lnSpc>
                <a:spcPct val="90000"/>
              </a:lnSpc>
              <a:spcAft>
                <a:spcPts val="588"/>
              </a:spcAft>
              <a:defRPr/>
            </a:pPr>
            <a:r>
              <a:rPr lang="en-US" sz="2000">
                <a:gradFill>
                  <a:gsLst>
                    <a:gs pos="2917">
                      <a:schemeClr val="tx1"/>
                    </a:gs>
                    <a:gs pos="30000">
                      <a:schemeClr val="tx1"/>
                    </a:gs>
                  </a:gsLst>
                  <a:lin ang="5400000" scaled="0"/>
                </a:gradFill>
              </a:rPr>
              <a:t>Unique data residency guarantees</a:t>
            </a:r>
          </a:p>
          <a:p>
            <a:pPr>
              <a:lnSpc>
                <a:spcPct val="90000"/>
              </a:lnSpc>
              <a:spcAft>
                <a:spcPts val="588"/>
              </a:spcAft>
              <a:defRPr/>
            </a:pPr>
            <a:endParaRPr lang="en-US" sz="2000">
              <a:gradFill>
                <a:gsLst>
                  <a:gs pos="2917">
                    <a:schemeClr val="tx1"/>
                  </a:gs>
                  <a:gs pos="30000">
                    <a:schemeClr val="tx1"/>
                  </a:gs>
                </a:gsLst>
                <a:lin ang="5400000" scaled="0"/>
              </a:gradFill>
            </a:endParaRPr>
          </a:p>
          <a:p>
            <a:pPr>
              <a:lnSpc>
                <a:spcPct val="90000"/>
              </a:lnSpc>
              <a:spcAft>
                <a:spcPts val="588"/>
              </a:spcAft>
              <a:defRPr/>
            </a:pPr>
            <a:r>
              <a:rPr lang="en-US" sz="2000">
                <a:gradFill>
                  <a:gsLst>
                    <a:gs pos="2917">
                      <a:schemeClr val="tx1"/>
                    </a:gs>
                    <a:gs pos="30000">
                      <a:schemeClr val="tx1"/>
                    </a:gs>
                  </a:gsLst>
                  <a:lin ang="5400000" scaled="0"/>
                </a:gradFill>
              </a:rPr>
              <a:t>Microsoft is committed </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to GDPR compliance</a:t>
            </a:r>
          </a:p>
        </p:txBody>
      </p:sp>
      <p:sp>
        <p:nvSpPr>
          <p:cNvPr id="45" name="Freeform 300">
            <a:extLst>
              <a:ext uri="{FF2B5EF4-FFF2-40B4-BE49-F238E27FC236}">
                <a16:creationId xmlns:a16="http://schemas.microsoft.com/office/drawing/2014/main" id="{9E089163-6EFD-4CDE-A2FC-AFE917796974}"/>
              </a:ext>
            </a:extLst>
          </p:cNvPr>
          <p:cNvSpPr>
            <a:spLocks noEditPoints="1"/>
          </p:cNvSpPr>
          <p:nvPr/>
        </p:nvSpPr>
        <p:spPr bwMode="auto">
          <a:xfrm>
            <a:off x="541016" y="1834989"/>
            <a:ext cx="426424" cy="482451"/>
          </a:xfrm>
          <a:custGeom>
            <a:avLst/>
            <a:gdLst>
              <a:gd name="T0" fmla="*/ 79 w 116"/>
              <a:gd name="T1" fmla="*/ 46 h 131"/>
              <a:gd name="T2" fmla="*/ 39 w 116"/>
              <a:gd name="T3" fmla="*/ 46 h 131"/>
              <a:gd name="T4" fmla="*/ 59 w 116"/>
              <a:gd name="T5" fmla="*/ 33 h 131"/>
              <a:gd name="T6" fmla="*/ 59 w 116"/>
              <a:gd name="T7" fmla="*/ 58 h 131"/>
              <a:gd name="T8" fmla="*/ 59 w 116"/>
              <a:gd name="T9" fmla="*/ 33 h 131"/>
              <a:gd name="T10" fmla="*/ 96 w 116"/>
              <a:gd name="T11" fmla="*/ 47 h 131"/>
              <a:gd name="T12" fmla="*/ 85 w 116"/>
              <a:gd name="T13" fmla="*/ 19 h 131"/>
              <a:gd name="T14" fmla="*/ 60 w 116"/>
              <a:gd name="T15" fmla="*/ 8 h 131"/>
              <a:gd name="T16" fmla="*/ 32 w 116"/>
              <a:gd name="T17" fmla="*/ 20 h 131"/>
              <a:gd name="T18" fmla="*/ 21 w 116"/>
              <a:gd name="T19" fmla="*/ 45 h 131"/>
              <a:gd name="T20" fmla="*/ 19 w 116"/>
              <a:gd name="T21" fmla="*/ 67 h 131"/>
              <a:gd name="T22" fmla="*/ 31 w 116"/>
              <a:gd name="T23" fmla="*/ 107 h 131"/>
              <a:gd name="T24" fmla="*/ 58 w 116"/>
              <a:gd name="T25" fmla="*/ 110 h 131"/>
              <a:gd name="T26" fmla="*/ 86 w 116"/>
              <a:gd name="T27" fmla="*/ 107 h 131"/>
              <a:gd name="T28" fmla="*/ 97 w 116"/>
              <a:gd name="T29" fmla="*/ 67 h 131"/>
              <a:gd name="T30" fmla="*/ 24 w 116"/>
              <a:gd name="T31" fmla="*/ 31 h 131"/>
              <a:gd name="T32" fmla="*/ 44 w 116"/>
              <a:gd name="T33" fmla="*/ 10 h 131"/>
              <a:gd name="T34" fmla="*/ 73 w 116"/>
              <a:gd name="T35" fmla="*/ 11 h 131"/>
              <a:gd name="T36" fmla="*/ 94 w 116"/>
              <a:gd name="T37" fmla="*/ 31 h 131"/>
              <a:gd name="T38" fmla="*/ 93 w 116"/>
              <a:gd name="T39" fmla="*/ 60 h 131"/>
              <a:gd name="T40" fmla="*/ 74 w 116"/>
              <a:gd name="T41" fmla="*/ 81 h 131"/>
              <a:gd name="T42" fmla="*/ 45 w 116"/>
              <a:gd name="T43" fmla="*/ 80 h 131"/>
              <a:gd name="T44" fmla="*/ 24 w 116"/>
              <a:gd name="T45" fmla="*/ 60 h 131"/>
              <a:gd name="T46" fmla="*/ 24 w 116"/>
              <a:gd name="T47" fmla="*/ 31 h 131"/>
              <a:gd name="T48" fmla="*/ 34 w 116"/>
              <a:gd name="T49" fmla="*/ 98 h 131"/>
              <a:gd name="T50" fmla="*/ 27 w 116"/>
              <a:gd name="T51" fmla="*/ 70 h 131"/>
              <a:gd name="T52" fmla="*/ 40 w 116"/>
              <a:gd name="T53" fmla="*/ 91 h 131"/>
              <a:gd name="T54" fmla="*/ 62 w 116"/>
              <a:gd name="T55" fmla="*/ 85 h 131"/>
              <a:gd name="T56" fmla="*/ 103 w 116"/>
              <a:gd name="T57" fmla="*/ 100 h 131"/>
              <a:gd name="T58" fmla="*/ 70 w 116"/>
              <a:gd name="T59" fmla="*/ 116 h 131"/>
              <a:gd name="T60" fmla="*/ 69 w 116"/>
              <a:gd name="T61" fmla="*/ 88 h 131"/>
              <a:gd name="T62" fmla="*/ 86 w 116"/>
              <a:gd name="T63" fmla="*/ 72 h 131"/>
              <a:gd name="T64" fmla="*/ 103 w 116"/>
              <a:gd name="T65"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31">
                <a:moveTo>
                  <a:pt x="59" y="66"/>
                </a:moveTo>
                <a:cubicBezTo>
                  <a:pt x="70" y="66"/>
                  <a:pt x="79" y="57"/>
                  <a:pt x="79" y="46"/>
                </a:cubicBezTo>
                <a:cubicBezTo>
                  <a:pt x="79" y="34"/>
                  <a:pt x="70" y="25"/>
                  <a:pt x="59" y="25"/>
                </a:cubicBezTo>
                <a:cubicBezTo>
                  <a:pt x="48" y="25"/>
                  <a:pt x="39" y="34"/>
                  <a:pt x="39" y="46"/>
                </a:cubicBezTo>
                <a:cubicBezTo>
                  <a:pt x="39" y="57"/>
                  <a:pt x="48" y="66"/>
                  <a:pt x="59" y="66"/>
                </a:cubicBezTo>
                <a:close/>
                <a:moveTo>
                  <a:pt x="59" y="33"/>
                </a:moveTo>
                <a:cubicBezTo>
                  <a:pt x="66" y="33"/>
                  <a:pt x="71" y="39"/>
                  <a:pt x="71" y="46"/>
                </a:cubicBezTo>
                <a:cubicBezTo>
                  <a:pt x="71" y="52"/>
                  <a:pt x="66" y="58"/>
                  <a:pt x="59" y="58"/>
                </a:cubicBezTo>
                <a:cubicBezTo>
                  <a:pt x="52" y="58"/>
                  <a:pt x="47" y="52"/>
                  <a:pt x="47" y="46"/>
                </a:cubicBezTo>
                <a:cubicBezTo>
                  <a:pt x="47" y="39"/>
                  <a:pt x="52" y="33"/>
                  <a:pt x="59" y="33"/>
                </a:cubicBezTo>
                <a:close/>
                <a:moveTo>
                  <a:pt x="104" y="64"/>
                </a:moveTo>
                <a:cubicBezTo>
                  <a:pt x="96" y="47"/>
                  <a:pt x="96" y="47"/>
                  <a:pt x="96" y="47"/>
                </a:cubicBezTo>
                <a:cubicBezTo>
                  <a:pt x="105" y="27"/>
                  <a:pt x="105" y="27"/>
                  <a:pt x="105" y="27"/>
                </a:cubicBezTo>
                <a:cubicBezTo>
                  <a:pt x="85" y="19"/>
                  <a:pt x="85" y="19"/>
                  <a:pt x="85" y="19"/>
                </a:cubicBezTo>
                <a:cubicBezTo>
                  <a:pt x="78" y="1"/>
                  <a:pt x="78" y="1"/>
                  <a:pt x="78" y="1"/>
                </a:cubicBezTo>
                <a:cubicBezTo>
                  <a:pt x="60" y="8"/>
                  <a:pt x="60" y="8"/>
                  <a:pt x="60" y="8"/>
                </a:cubicBezTo>
                <a:cubicBezTo>
                  <a:pt x="40" y="0"/>
                  <a:pt x="40" y="0"/>
                  <a:pt x="40" y="0"/>
                </a:cubicBezTo>
                <a:cubicBezTo>
                  <a:pt x="32" y="20"/>
                  <a:pt x="32" y="20"/>
                  <a:pt x="32" y="20"/>
                </a:cubicBezTo>
                <a:cubicBezTo>
                  <a:pt x="14" y="27"/>
                  <a:pt x="14" y="27"/>
                  <a:pt x="14" y="27"/>
                </a:cubicBezTo>
                <a:cubicBezTo>
                  <a:pt x="21" y="45"/>
                  <a:pt x="21" y="45"/>
                  <a:pt x="21" y="45"/>
                </a:cubicBezTo>
                <a:cubicBezTo>
                  <a:pt x="13" y="65"/>
                  <a:pt x="13" y="65"/>
                  <a:pt x="13" y="65"/>
                </a:cubicBezTo>
                <a:cubicBezTo>
                  <a:pt x="19" y="67"/>
                  <a:pt x="19" y="67"/>
                  <a:pt x="19" y="67"/>
                </a:cubicBezTo>
                <a:cubicBezTo>
                  <a:pt x="0" y="109"/>
                  <a:pt x="0" y="109"/>
                  <a:pt x="0" y="109"/>
                </a:cubicBezTo>
                <a:cubicBezTo>
                  <a:pt x="31" y="107"/>
                  <a:pt x="31" y="107"/>
                  <a:pt x="31" y="107"/>
                </a:cubicBezTo>
                <a:cubicBezTo>
                  <a:pt x="48" y="131"/>
                  <a:pt x="48" y="131"/>
                  <a:pt x="48" y="131"/>
                </a:cubicBezTo>
                <a:cubicBezTo>
                  <a:pt x="58" y="110"/>
                  <a:pt x="58" y="110"/>
                  <a:pt x="58" y="110"/>
                </a:cubicBezTo>
                <a:cubicBezTo>
                  <a:pt x="68" y="131"/>
                  <a:pt x="68" y="131"/>
                  <a:pt x="68" y="131"/>
                </a:cubicBezTo>
                <a:cubicBezTo>
                  <a:pt x="86" y="107"/>
                  <a:pt x="86" y="107"/>
                  <a:pt x="86" y="107"/>
                </a:cubicBezTo>
                <a:cubicBezTo>
                  <a:pt x="116" y="109"/>
                  <a:pt x="116" y="109"/>
                  <a:pt x="116" y="109"/>
                </a:cubicBezTo>
                <a:cubicBezTo>
                  <a:pt x="97" y="67"/>
                  <a:pt x="97" y="67"/>
                  <a:pt x="97" y="67"/>
                </a:cubicBezTo>
                <a:lnTo>
                  <a:pt x="104" y="64"/>
                </a:lnTo>
                <a:close/>
                <a:moveTo>
                  <a:pt x="24" y="31"/>
                </a:moveTo>
                <a:cubicBezTo>
                  <a:pt x="38" y="26"/>
                  <a:pt x="38" y="26"/>
                  <a:pt x="38" y="26"/>
                </a:cubicBezTo>
                <a:cubicBezTo>
                  <a:pt x="44" y="10"/>
                  <a:pt x="44" y="10"/>
                  <a:pt x="44" y="10"/>
                </a:cubicBezTo>
                <a:cubicBezTo>
                  <a:pt x="60" y="17"/>
                  <a:pt x="60" y="17"/>
                  <a:pt x="60" y="17"/>
                </a:cubicBezTo>
                <a:cubicBezTo>
                  <a:pt x="73" y="11"/>
                  <a:pt x="73" y="11"/>
                  <a:pt x="73" y="11"/>
                </a:cubicBezTo>
                <a:cubicBezTo>
                  <a:pt x="79" y="25"/>
                  <a:pt x="79" y="25"/>
                  <a:pt x="79" y="25"/>
                </a:cubicBezTo>
                <a:cubicBezTo>
                  <a:pt x="94" y="31"/>
                  <a:pt x="94" y="31"/>
                  <a:pt x="94" y="31"/>
                </a:cubicBezTo>
                <a:cubicBezTo>
                  <a:pt x="88" y="47"/>
                  <a:pt x="88" y="47"/>
                  <a:pt x="88" y="47"/>
                </a:cubicBezTo>
                <a:cubicBezTo>
                  <a:pt x="93" y="60"/>
                  <a:pt x="93" y="60"/>
                  <a:pt x="93" y="60"/>
                </a:cubicBezTo>
                <a:cubicBezTo>
                  <a:pt x="80" y="66"/>
                  <a:pt x="80" y="66"/>
                  <a:pt x="80" y="66"/>
                </a:cubicBezTo>
                <a:cubicBezTo>
                  <a:pt x="74" y="81"/>
                  <a:pt x="74" y="81"/>
                  <a:pt x="74" y="81"/>
                </a:cubicBezTo>
                <a:cubicBezTo>
                  <a:pt x="58" y="75"/>
                  <a:pt x="58" y="75"/>
                  <a:pt x="58" y="75"/>
                </a:cubicBezTo>
                <a:cubicBezTo>
                  <a:pt x="45" y="80"/>
                  <a:pt x="45" y="80"/>
                  <a:pt x="45" y="80"/>
                </a:cubicBezTo>
                <a:cubicBezTo>
                  <a:pt x="39" y="67"/>
                  <a:pt x="39" y="67"/>
                  <a:pt x="39" y="67"/>
                </a:cubicBezTo>
                <a:cubicBezTo>
                  <a:pt x="24" y="60"/>
                  <a:pt x="24" y="60"/>
                  <a:pt x="24" y="60"/>
                </a:cubicBezTo>
                <a:cubicBezTo>
                  <a:pt x="30" y="45"/>
                  <a:pt x="30" y="45"/>
                  <a:pt x="30" y="45"/>
                </a:cubicBezTo>
                <a:lnTo>
                  <a:pt x="24" y="31"/>
                </a:lnTo>
                <a:close/>
                <a:moveTo>
                  <a:pt x="47" y="116"/>
                </a:moveTo>
                <a:cubicBezTo>
                  <a:pt x="34" y="98"/>
                  <a:pt x="34" y="98"/>
                  <a:pt x="34" y="98"/>
                </a:cubicBezTo>
                <a:cubicBezTo>
                  <a:pt x="13" y="100"/>
                  <a:pt x="13" y="100"/>
                  <a:pt x="13" y="100"/>
                </a:cubicBezTo>
                <a:cubicBezTo>
                  <a:pt x="27" y="70"/>
                  <a:pt x="27" y="70"/>
                  <a:pt x="27" y="70"/>
                </a:cubicBezTo>
                <a:cubicBezTo>
                  <a:pt x="33" y="73"/>
                  <a:pt x="33" y="73"/>
                  <a:pt x="33" y="73"/>
                </a:cubicBezTo>
                <a:cubicBezTo>
                  <a:pt x="40" y="91"/>
                  <a:pt x="40" y="91"/>
                  <a:pt x="40" y="91"/>
                </a:cubicBezTo>
                <a:cubicBezTo>
                  <a:pt x="58" y="83"/>
                  <a:pt x="58" y="83"/>
                  <a:pt x="58" y="83"/>
                </a:cubicBezTo>
                <a:cubicBezTo>
                  <a:pt x="62" y="85"/>
                  <a:pt x="62" y="85"/>
                  <a:pt x="62" y="85"/>
                </a:cubicBezTo>
                <a:lnTo>
                  <a:pt x="47" y="116"/>
                </a:lnTo>
                <a:close/>
                <a:moveTo>
                  <a:pt x="103" y="100"/>
                </a:moveTo>
                <a:cubicBezTo>
                  <a:pt x="82" y="98"/>
                  <a:pt x="82" y="98"/>
                  <a:pt x="82" y="98"/>
                </a:cubicBezTo>
                <a:cubicBezTo>
                  <a:pt x="70" y="116"/>
                  <a:pt x="70" y="116"/>
                  <a:pt x="70" y="116"/>
                </a:cubicBezTo>
                <a:cubicBezTo>
                  <a:pt x="63" y="101"/>
                  <a:pt x="63" y="101"/>
                  <a:pt x="63" y="101"/>
                </a:cubicBezTo>
                <a:cubicBezTo>
                  <a:pt x="69" y="88"/>
                  <a:pt x="69" y="88"/>
                  <a:pt x="69" y="88"/>
                </a:cubicBezTo>
                <a:cubicBezTo>
                  <a:pt x="78" y="91"/>
                  <a:pt x="78" y="91"/>
                  <a:pt x="78" y="91"/>
                </a:cubicBezTo>
                <a:cubicBezTo>
                  <a:pt x="86" y="72"/>
                  <a:pt x="86" y="72"/>
                  <a:pt x="86" y="72"/>
                </a:cubicBezTo>
                <a:cubicBezTo>
                  <a:pt x="90" y="70"/>
                  <a:pt x="90" y="70"/>
                  <a:pt x="90" y="70"/>
                </a:cubicBezTo>
                <a:lnTo>
                  <a:pt x="103" y="10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46" name="Freeform 12">
            <a:extLst>
              <a:ext uri="{FF2B5EF4-FFF2-40B4-BE49-F238E27FC236}">
                <a16:creationId xmlns:a16="http://schemas.microsoft.com/office/drawing/2014/main" id="{A590DD91-4901-4972-8181-6EDCB73E8CD2}"/>
              </a:ext>
            </a:extLst>
          </p:cNvPr>
          <p:cNvSpPr>
            <a:spLocks noEditPoints="1"/>
          </p:cNvSpPr>
          <p:nvPr/>
        </p:nvSpPr>
        <p:spPr bwMode="auto">
          <a:xfrm>
            <a:off x="541016" y="2776189"/>
            <a:ext cx="410861" cy="441987"/>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49" name="Freeform 81">
            <a:extLst>
              <a:ext uri="{FF2B5EF4-FFF2-40B4-BE49-F238E27FC236}">
                <a16:creationId xmlns:a16="http://schemas.microsoft.com/office/drawing/2014/main" id="{FB80F39C-FF8B-4B90-A59D-92920ADED885}"/>
              </a:ext>
            </a:extLst>
          </p:cNvPr>
          <p:cNvSpPr>
            <a:spLocks noChangeAspect="1" noEditPoints="1"/>
          </p:cNvSpPr>
          <p:nvPr/>
        </p:nvSpPr>
        <p:spPr bwMode="black">
          <a:xfrm>
            <a:off x="405842" y="3679702"/>
            <a:ext cx="717140" cy="437762"/>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0078D7"/>
          </a:solidFill>
          <a:ln>
            <a:noFill/>
          </a:ln>
        </p:spPr>
        <p:txBody>
          <a:bodyPr vert="horz" wrap="square" lIns="82293" tIns="41147" rIns="82293" bIns="41147" numCol="1" anchor="t" anchorCtr="0" compatLnSpc="1">
            <a:prstTxWarp prst="textNoShape">
              <a:avLst/>
            </a:prstTxWarp>
          </a:bodyPr>
          <a:lstStyle/>
          <a:p>
            <a:pPr defTabSz="896386">
              <a:defRPr/>
            </a:pPr>
            <a:endParaRPr lang="en-US" sz="1176" kern="0">
              <a:solidFill>
                <a:srgbClr val="353535"/>
              </a:solidFill>
              <a:latin typeface="Segoe UI Semilight"/>
            </a:endParaRPr>
          </a:p>
        </p:txBody>
      </p:sp>
      <p:sp>
        <p:nvSpPr>
          <p:cNvPr id="52" name="Freeform 164">
            <a:extLst>
              <a:ext uri="{FF2B5EF4-FFF2-40B4-BE49-F238E27FC236}">
                <a16:creationId xmlns:a16="http://schemas.microsoft.com/office/drawing/2014/main" id="{E0BFE9AE-1206-4E55-8B0D-D55BA8DE3821}"/>
              </a:ext>
            </a:extLst>
          </p:cNvPr>
          <p:cNvSpPr>
            <a:spLocks noEditPoints="1"/>
          </p:cNvSpPr>
          <p:nvPr/>
        </p:nvSpPr>
        <p:spPr bwMode="black">
          <a:xfrm>
            <a:off x="529752" y="4460187"/>
            <a:ext cx="379676" cy="52638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0078D7"/>
          </a:solidFill>
          <a:ln>
            <a:noFill/>
          </a:ln>
          <a:extLst/>
        </p:spPr>
        <p:txBody>
          <a:bodyPr vert="horz" wrap="square" lIns="82293" tIns="41147" rIns="82293" bIns="41147" numCol="1" anchor="t" anchorCtr="0" compatLnSpc="1">
            <a:prstTxWarp prst="textNoShape">
              <a:avLst/>
            </a:prstTxWarp>
          </a:bodyPr>
          <a:lstStyle/>
          <a:p>
            <a:pPr defTabSz="896386">
              <a:defRPr/>
            </a:pPr>
            <a:endParaRPr lang="en-US" sz="1600" kern="0">
              <a:solidFill>
                <a:srgbClr val="353535"/>
              </a:solidFill>
              <a:latin typeface="Segoe UI Semilight"/>
            </a:endParaRPr>
          </a:p>
        </p:txBody>
      </p:sp>
      <p:sp>
        <p:nvSpPr>
          <p:cNvPr id="40" name="Oval 39">
            <a:extLst>
              <a:ext uri="{FF2B5EF4-FFF2-40B4-BE49-F238E27FC236}">
                <a16:creationId xmlns:a16="http://schemas.microsoft.com/office/drawing/2014/main" id="{69AD598F-2575-45A4-B94B-DBBB77E8BEBA}"/>
              </a:ext>
            </a:extLst>
          </p:cNvPr>
          <p:cNvSpPr/>
          <p:nvPr/>
        </p:nvSpPr>
        <p:spPr bwMode="auto">
          <a:xfrm>
            <a:off x="-8708230" y="618674"/>
            <a:ext cx="685800" cy="685800"/>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lnSpc>
                <a:spcPct val="90000"/>
              </a:lnSpc>
              <a:spcBef>
                <a:spcPct val="20000"/>
              </a:spcBef>
              <a:buSzPct val="90000"/>
            </a:pPr>
            <a:r>
              <a:rPr lang="en-US" sz="2800">
                <a:gradFill>
                  <a:gsLst>
                    <a:gs pos="0">
                      <a:schemeClr val="bg1"/>
                    </a:gs>
                    <a:gs pos="99000">
                      <a:schemeClr val="bg1"/>
                    </a:gs>
                  </a:gsLst>
                  <a:lin ang="5400000" scaled="1"/>
                </a:gradFill>
                <a:latin typeface="Segoe UI Black" panose="020B0A02040204020203" pitchFamily="34" charset="0"/>
                <a:ea typeface="Segoe UI Black" panose="020B0A02040204020203" pitchFamily="34" charset="0"/>
              </a:rPr>
              <a:t>6</a:t>
            </a:r>
          </a:p>
        </p:txBody>
      </p:sp>
    </p:spTree>
    <p:extLst>
      <p:ext uri="{BB962C8B-B14F-4D97-AF65-F5344CB8AC3E}">
        <p14:creationId xmlns:p14="http://schemas.microsoft.com/office/powerpoint/2010/main" val="1745568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Shape 116">
            <a:extLst>
              <a:ext uri="{FF2B5EF4-FFF2-40B4-BE49-F238E27FC236}">
                <a16:creationId xmlns:a16="http://schemas.microsoft.com/office/drawing/2014/main" id="{B5A0DAB4-4160-4F36-B3B5-75A55285BBB5}"/>
              </a:ext>
            </a:extLst>
          </p:cNvPr>
          <p:cNvSpPr/>
          <p:nvPr/>
        </p:nvSpPr>
        <p:spPr bwMode="auto">
          <a:xfrm flipH="1" flipV="1">
            <a:off x="8046778" y="3040128"/>
            <a:ext cx="152378" cy="91427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2" name="Title 1"/>
          <p:cNvSpPr>
            <a:spLocks noGrp="1"/>
          </p:cNvSpPr>
          <p:nvPr>
            <p:ph type="title"/>
          </p:nvPr>
        </p:nvSpPr>
        <p:spPr/>
        <p:txBody>
          <a:bodyPr/>
          <a:lstStyle/>
          <a:p>
            <a:r>
              <a:rPr lang="en-US"/>
              <a:t>6.5 trillion correlated signals per day</a:t>
            </a:r>
          </a:p>
        </p:txBody>
      </p:sp>
      <p:sp>
        <p:nvSpPr>
          <p:cNvPr id="35" name="Freeform: Shape 34">
            <a:extLst>
              <a:ext uri="{FF2B5EF4-FFF2-40B4-BE49-F238E27FC236}">
                <a16:creationId xmlns:a16="http://schemas.microsoft.com/office/drawing/2014/main" id="{203C24F6-6F6D-44B7-8F53-4EB008B6E44A}"/>
              </a:ext>
            </a:extLst>
          </p:cNvPr>
          <p:cNvSpPr/>
          <p:nvPr/>
        </p:nvSpPr>
        <p:spPr bwMode="auto">
          <a:xfrm>
            <a:off x="1457077" y="2386626"/>
            <a:ext cx="578028" cy="48480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74" name="Freeform: Shape 73">
            <a:extLst>
              <a:ext uri="{FF2B5EF4-FFF2-40B4-BE49-F238E27FC236}">
                <a16:creationId xmlns:a16="http://schemas.microsoft.com/office/drawing/2014/main" id="{E88F5CAA-9248-4696-92AA-EAE22BF31905}"/>
              </a:ext>
            </a:extLst>
          </p:cNvPr>
          <p:cNvSpPr/>
          <p:nvPr/>
        </p:nvSpPr>
        <p:spPr bwMode="auto">
          <a:xfrm>
            <a:off x="1761176" y="3893289"/>
            <a:ext cx="96815" cy="72696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75" name="Freeform: Shape 74">
            <a:extLst>
              <a:ext uri="{FF2B5EF4-FFF2-40B4-BE49-F238E27FC236}">
                <a16:creationId xmlns:a16="http://schemas.microsoft.com/office/drawing/2014/main" id="{8B067FE1-A055-47FC-B56C-234977759B50}"/>
              </a:ext>
            </a:extLst>
          </p:cNvPr>
          <p:cNvSpPr/>
          <p:nvPr/>
        </p:nvSpPr>
        <p:spPr bwMode="auto">
          <a:xfrm>
            <a:off x="2387376" y="4212330"/>
            <a:ext cx="538510" cy="63566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76" name="Freeform: Shape 75">
            <a:extLst>
              <a:ext uri="{FF2B5EF4-FFF2-40B4-BE49-F238E27FC236}">
                <a16:creationId xmlns:a16="http://schemas.microsoft.com/office/drawing/2014/main" id="{F7B7389C-E9D6-40DE-8F56-BAC6BCBF372D}"/>
              </a:ext>
            </a:extLst>
          </p:cNvPr>
          <p:cNvSpPr/>
          <p:nvPr/>
        </p:nvSpPr>
        <p:spPr bwMode="auto">
          <a:xfrm flipH="1">
            <a:off x="997018" y="3893290"/>
            <a:ext cx="334703" cy="71287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77" name="Freeform: Shape 76">
            <a:extLst>
              <a:ext uri="{FF2B5EF4-FFF2-40B4-BE49-F238E27FC236}">
                <a16:creationId xmlns:a16="http://schemas.microsoft.com/office/drawing/2014/main" id="{3A9516F3-5F93-42AD-811F-622B97E91CE2}"/>
              </a:ext>
            </a:extLst>
          </p:cNvPr>
          <p:cNvSpPr/>
          <p:nvPr/>
        </p:nvSpPr>
        <p:spPr bwMode="auto">
          <a:xfrm>
            <a:off x="4123789" y="2293397"/>
            <a:ext cx="753995" cy="52878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78" name="Freeform: Shape 77">
            <a:extLst>
              <a:ext uri="{FF2B5EF4-FFF2-40B4-BE49-F238E27FC236}">
                <a16:creationId xmlns:a16="http://schemas.microsoft.com/office/drawing/2014/main" id="{157CF8F6-FCD0-4E5B-8F3B-BACBD68EFC23}"/>
              </a:ext>
            </a:extLst>
          </p:cNvPr>
          <p:cNvSpPr/>
          <p:nvPr/>
        </p:nvSpPr>
        <p:spPr bwMode="auto">
          <a:xfrm flipV="1">
            <a:off x="4263220" y="3507965"/>
            <a:ext cx="1176747" cy="32462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94" name="Freeform: Shape 93">
            <a:extLst>
              <a:ext uri="{FF2B5EF4-FFF2-40B4-BE49-F238E27FC236}">
                <a16:creationId xmlns:a16="http://schemas.microsoft.com/office/drawing/2014/main" id="{67DEC835-2D13-494C-9CB7-A31C6D7A30D8}"/>
              </a:ext>
            </a:extLst>
          </p:cNvPr>
          <p:cNvSpPr/>
          <p:nvPr/>
        </p:nvSpPr>
        <p:spPr bwMode="auto">
          <a:xfrm flipH="1" flipV="1">
            <a:off x="4244015" y="5249412"/>
            <a:ext cx="166796" cy="48168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95" name="Freeform: Shape 94">
            <a:extLst>
              <a:ext uri="{FF2B5EF4-FFF2-40B4-BE49-F238E27FC236}">
                <a16:creationId xmlns:a16="http://schemas.microsoft.com/office/drawing/2014/main" id="{1C138923-EE40-4CDF-95A2-CE7169E15F36}"/>
              </a:ext>
            </a:extLst>
          </p:cNvPr>
          <p:cNvSpPr/>
          <p:nvPr/>
        </p:nvSpPr>
        <p:spPr bwMode="auto">
          <a:xfrm flipH="1">
            <a:off x="3459438" y="5310884"/>
            <a:ext cx="262017" cy="45459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96" name="Freeform: Shape 95">
            <a:extLst>
              <a:ext uri="{FF2B5EF4-FFF2-40B4-BE49-F238E27FC236}">
                <a16:creationId xmlns:a16="http://schemas.microsoft.com/office/drawing/2014/main" id="{8AD0B98A-C3DF-4703-9D6E-20856FDBE4D8}"/>
              </a:ext>
            </a:extLst>
          </p:cNvPr>
          <p:cNvSpPr/>
          <p:nvPr/>
        </p:nvSpPr>
        <p:spPr bwMode="auto">
          <a:xfrm>
            <a:off x="4680420" y="4813113"/>
            <a:ext cx="983859" cy="114315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98" name="Freeform: Shape 97">
            <a:extLst>
              <a:ext uri="{FF2B5EF4-FFF2-40B4-BE49-F238E27FC236}">
                <a16:creationId xmlns:a16="http://schemas.microsoft.com/office/drawing/2014/main" id="{66564F1F-8023-421A-9A38-B47262441FD7}"/>
              </a:ext>
            </a:extLst>
          </p:cNvPr>
          <p:cNvSpPr/>
          <p:nvPr/>
        </p:nvSpPr>
        <p:spPr bwMode="auto">
          <a:xfrm>
            <a:off x="5664879" y="4921049"/>
            <a:ext cx="317454" cy="59554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1" name="Freeform: Shape 100">
            <a:extLst>
              <a:ext uri="{FF2B5EF4-FFF2-40B4-BE49-F238E27FC236}">
                <a16:creationId xmlns:a16="http://schemas.microsoft.com/office/drawing/2014/main" id="{88072653-1A32-424D-BDC8-EF0030373BD0}"/>
              </a:ext>
            </a:extLst>
          </p:cNvPr>
          <p:cNvSpPr/>
          <p:nvPr/>
        </p:nvSpPr>
        <p:spPr bwMode="auto">
          <a:xfrm flipH="1">
            <a:off x="6268041" y="4863906"/>
            <a:ext cx="51915" cy="60025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2" name="Freeform: Shape 101">
            <a:extLst>
              <a:ext uri="{FF2B5EF4-FFF2-40B4-BE49-F238E27FC236}">
                <a16:creationId xmlns:a16="http://schemas.microsoft.com/office/drawing/2014/main" id="{F71DB373-0CCD-4D45-BF52-D89C3AEA4C85}"/>
              </a:ext>
            </a:extLst>
          </p:cNvPr>
          <p:cNvSpPr/>
          <p:nvPr/>
        </p:nvSpPr>
        <p:spPr bwMode="auto">
          <a:xfrm>
            <a:off x="6274672" y="2183805"/>
            <a:ext cx="64199" cy="90948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3" name="Freeform: Shape 102">
            <a:extLst>
              <a:ext uri="{FF2B5EF4-FFF2-40B4-BE49-F238E27FC236}">
                <a16:creationId xmlns:a16="http://schemas.microsoft.com/office/drawing/2014/main" id="{8D84B323-97C3-4D97-B98E-BC4D17AF4453}"/>
              </a:ext>
            </a:extLst>
          </p:cNvPr>
          <p:cNvSpPr/>
          <p:nvPr/>
        </p:nvSpPr>
        <p:spPr bwMode="auto">
          <a:xfrm>
            <a:off x="6817355" y="2499501"/>
            <a:ext cx="241786" cy="61759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5" name="Freeform: Shape 104">
            <a:extLst>
              <a:ext uri="{FF2B5EF4-FFF2-40B4-BE49-F238E27FC236}">
                <a16:creationId xmlns:a16="http://schemas.microsoft.com/office/drawing/2014/main" id="{C3467332-1E43-4315-B0DB-D6F30ABE8E5E}"/>
              </a:ext>
            </a:extLst>
          </p:cNvPr>
          <p:cNvSpPr/>
          <p:nvPr/>
        </p:nvSpPr>
        <p:spPr bwMode="auto">
          <a:xfrm flipV="1">
            <a:off x="6908703" y="4165505"/>
            <a:ext cx="2679320" cy="67300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6" name="Freeform: Shape 105">
            <a:extLst>
              <a:ext uri="{FF2B5EF4-FFF2-40B4-BE49-F238E27FC236}">
                <a16:creationId xmlns:a16="http://schemas.microsoft.com/office/drawing/2014/main" id="{891BBB19-4BD5-43C7-9DFF-514AA0063852}"/>
              </a:ext>
            </a:extLst>
          </p:cNvPr>
          <p:cNvSpPr/>
          <p:nvPr/>
        </p:nvSpPr>
        <p:spPr bwMode="auto">
          <a:xfrm>
            <a:off x="8616470" y="4813113"/>
            <a:ext cx="867955" cy="56791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7" name="Freeform: Shape 106">
            <a:extLst>
              <a:ext uri="{FF2B5EF4-FFF2-40B4-BE49-F238E27FC236}">
                <a16:creationId xmlns:a16="http://schemas.microsoft.com/office/drawing/2014/main" id="{E523D327-C057-4CCC-9D54-0796C54BA812}"/>
              </a:ext>
            </a:extLst>
          </p:cNvPr>
          <p:cNvSpPr/>
          <p:nvPr/>
        </p:nvSpPr>
        <p:spPr bwMode="auto">
          <a:xfrm flipH="1">
            <a:off x="8685881" y="2666451"/>
            <a:ext cx="773127" cy="82416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08" name="Freeform: Shape 107">
            <a:extLst>
              <a:ext uri="{FF2B5EF4-FFF2-40B4-BE49-F238E27FC236}">
                <a16:creationId xmlns:a16="http://schemas.microsoft.com/office/drawing/2014/main" id="{1D5CB8EC-FFB4-4BBB-9BD8-14D4EB6B4154}"/>
              </a:ext>
            </a:extLst>
          </p:cNvPr>
          <p:cNvSpPr/>
          <p:nvPr/>
        </p:nvSpPr>
        <p:spPr bwMode="auto">
          <a:xfrm>
            <a:off x="10289293" y="2419776"/>
            <a:ext cx="373151" cy="91744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0" name="Freeform: Shape 109">
            <a:extLst>
              <a:ext uri="{FF2B5EF4-FFF2-40B4-BE49-F238E27FC236}">
                <a16:creationId xmlns:a16="http://schemas.microsoft.com/office/drawing/2014/main" id="{F6A52158-A3A8-40E0-B8A6-C0D28E4395B0}"/>
              </a:ext>
            </a:extLst>
          </p:cNvPr>
          <p:cNvSpPr/>
          <p:nvPr/>
        </p:nvSpPr>
        <p:spPr bwMode="auto">
          <a:xfrm flipH="1">
            <a:off x="10442457" y="4813408"/>
            <a:ext cx="139199" cy="71080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1" name="Freeform: Shape 110">
            <a:extLst>
              <a:ext uri="{FF2B5EF4-FFF2-40B4-BE49-F238E27FC236}">
                <a16:creationId xmlns:a16="http://schemas.microsoft.com/office/drawing/2014/main" id="{CCEB501D-3C7B-4FAE-BB1C-1783BCDF65EF}"/>
              </a:ext>
            </a:extLst>
          </p:cNvPr>
          <p:cNvSpPr/>
          <p:nvPr/>
        </p:nvSpPr>
        <p:spPr bwMode="auto">
          <a:xfrm flipH="1">
            <a:off x="8504029" y="5583853"/>
            <a:ext cx="668127" cy="7980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2" name="Freeform: Shape 111">
            <a:extLst>
              <a:ext uri="{FF2B5EF4-FFF2-40B4-BE49-F238E27FC236}">
                <a16:creationId xmlns:a16="http://schemas.microsoft.com/office/drawing/2014/main" id="{BAC8FCAB-7342-46DE-9478-372232DF97A7}"/>
              </a:ext>
            </a:extLst>
          </p:cNvPr>
          <p:cNvSpPr/>
          <p:nvPr/>
        </p:nvSpPr>
        <p:spPr bwMode="auto">
          <a:xfrm flipH="1">
            <a:off x="8619785" y="6181345"/>
            <a:ext cx="574229" cy="37396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4" name="Freeform: Shape 113">
            <a:extLst>
              <a:ext uri="{FF2B5EF4-FFF2-40B4-BE49-F238E27FC236}">
                <a16:creationId xmlns:a16="http://schemas.microsoft.com/office/drawing/2014/main" id="{7B662248-85E4-4F72-81CD-D27EC00404D4}"/>
              </a:ext>
            </a:extLst>
          </p:cNvPr>
          <p:cNvSpPr/>
          <p:nvPr/>
        </p:nvSpPr>
        <p:spPr bwMode="auto">
          <a:xfrm>
            <a:off x="11315392" y="5539960"/>
            <a:ext cx="345823" cy="30045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5" name="Freeform: Shape 114">
            <a:extLst>
              <a:ext uri="{FF2B5EF4-FFF2-40B4-BE49-F238E27FC236}">
                <a16:creationId xmlns:a16="http://schemas.microsoft.com/office/drawing/2014/main" id="{C2AB408E-8846-4114-9BC8-56E46ABDDAB6}"/>
              </a:ext>
            </a:extLst>
          </p:cNvPr>
          <p:cNvSpPr/>
          <p:nvPr/>
        </p:nvSpPr>
        <p:spPr bwMode="auto">
          <a:xfrm flipH="1" flipV="1">
            <a:off x="10921333" y="3855669"/>
            <a:ext cx="660305" cy="11784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16" name="Freeform: Shape 115">
            <a:extLst>
              <a:ext uri="{FF2B5EF4-FFF2-40B4-BE49-F238E27FC236}">
                <a16:creationId xmlns:a16="http://schemas.microsoft.com/office/drawing/2014/main" id="{7A444C24-8177-4047-953F-91DD2A207F77}"/>
              </a:ext>
            </a:extLst>
          </p:cNvPr>
          <p:cNvSpPr/>
          <p:nvPr/>
        </p:nvSpPr>
        <p:spPr bwMode="auto">
          <a:xfrm flipH="1" flipV="1">
            <a:off x="8781407" y="1009429"/>
            <a:ext cx="596033" cy="72143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73">
              <a:solidFill>
                <a:srgbClr val="FFFFFF"/>
              </a:solidFill>
              <a:latin typeface="Segoe UI"/>
            </a:endParaRPr>
          </a:p>
        </p:txBody>
      </p:sp>
      <p:sp>
        <p:nvSpPr>
          <p:cNvPr id="16" name="03R"/>
          <p:cNvSpPr/>
          <p:nvPr/>
        </p:nvSpPr>
        <p:spPr bwMode="auto">
          <a:xfrm>
            <a:off x="9753099" y="5362136"/>
            <a:ext cx="1925008" cy="1925008"/>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4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450B </a:t>
            </a:r>
            <a:br>
              <a:rPr lang="en-US" sz="1399" kern="0" spc="-31">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99" spc="30">
                <a:gradFill>
                  <a:gsLst>
                    <a:gs pos="0">
                      <a:srgbClr val="353535"/>
                    </a:gs>
                    <a:gs pos="100000">
                      <a:srgbClr val="353535"/>
                    </a:gs>
                  </a:gsLst>
                  <a:lin ang="5400000" scaled="0"/>
                </a:gradFill>
                <a:latin typeface="Segoe UI Semilight"/>
                <a:cs typeface="Segoe UI" pitchFamily="34" charset="0"/>
              </a:rPr>
              <a:t>monthly </a:t>
            </a:r>
            <a:br>
              <a:rPr lang="en-US" sz="1399" spc="30">
                <a:gradFill>
                  <a:gsLst>
                    <a:gs pos="0">
                      <a:srgbClr val="353535"/>
                    </a:gs>
                    <a:gs pos="100000">
                      <a:srgbClr val="353535"/>
                    </a:gs>
                  </a:gsLst>
                  <a:lin ang="5400000" scaled="0"/>
                </a:gradFill>
                <a:latin typeface="Segoe UI Semilight"/>
                <a:cs typeface="Segoe UI" pitchFamily="34" charset="0"/>
              </a:rPr>
            </a:br>
            <a:r>
              <a:rPr lang="en-US" sz="1399" spc="30">
                <a:gradFill>
                  <a:gsLst>
                    <a:gs pos="0">
                      <a:srgbClr val="353535"/>
                    </a:gs>
                    <a:gs pos="100000">
                      <a:srgbClr val="353535"/>
                    </a:gs>
                  </a:gsLst>
                  <a:lin ang="5400000" scaled="0"/>
                </a:gradFill>
                <a:latin typeface="Segoe UI Semilight"/>
                <a:cs typeface="Segoe UI" pitchFamily="34" charset="0"/>
              </a:rPr>
              <a:t>authentications</a:t>
            </a:r>
          </a:p>
        </p:txBody>
      </p:sp>
      <p:sp>
        <p:nvSpPr>
          <p:cNvPr id="7" name="06R"/>
          <p:cNvSpPr/>
          <p:nvPr/>
        </p:nvSpPr>
        <p:spPr bwMode="auto">
          <a:xfrm>
            <a:off x="6806863" y="4775020"/>
            <a:ext cx="2019537" cy="2019537"/>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18B+ </a:t>
            </a:r>
            <a:r>
              <a:rPr lang="en-US" sz="1399" spc="30">
                <a:gradFill>
                  <a:gsLst>
                    <a:gs pos="0">
                      <a:srgbClr val="353535"/>
                    </a:gs>
                    <a:gs pos="100000">
                      <a:srgbClr val="353535"/>
                    </a:gs>
                  </a:gsLst>
                  <a:lin ang="5400000" scaled="0"/>
                </a:gradFill>
                <a:latin typeface="Segoe UI Semilight"/>
                <a:cs typeface="Segoe UI" pitchFamily="34" charset="0"/>
              </a:rPr>
              <a:t>Bing web pages scanned</a:t>
            </a:r>
          </a:p>
        </p:txBody>
      </p:sp>
      <p:sp>
        <p:nvSpPr>
          <p:cNvPr id="30" name="04R">
            <a:extLst>
              <a:ext uri="{FF2B5EF4-FFF2-40B4-BE49-F238E27FC236}">
                <a16:creationId xmlns:a16="http://schemas.microsoft.com/office/drawing/2014/main" id="{B9F94C15-CD74-45C2-BD6E-6D79EA6EDA3C}"/>
              </a:ext>
            </a:extLst>
          </p:cNvPr>
          <p:cNvSpPr/>
          <p:nvPr/>
        </p:nvSpPr>
        <p:spPr bwMode="auto">
          <a:xfrm>
            <a:off x="3197179" y="5550950"/>
            <a:ext cx="1777742" cy="177774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873"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1.1B</a:t>
            </a:r>
            <a:r>
              <a:rPr lang="en-US" sz="1399" spc="30">
                <a:gradFill>
                  <a:gsLst>
                    <a:gs pos="0">
                      <a:srgbClr val="353535"/>
                    </a:gs>
                    <a:gs pos="100000">
                      <a:srgbClr val="353535"/>
                    </a:gs>
                  </a:gsLst>
                  <a:lin ang="5400000" scaled="0"/>
                </a:gradFill>
                <a:latin typeface="Segoe UI Semilight"/>
                <a:cs typeface="Segoe UI" pitchFamily="34" charset="0"/>
              </a:rPr>
              <a:t>+ Azure user accounts</a:t>
            </a:r>
          </a:p>
        </p:txBody>
      </p:sp>
      <p:sp>
        <p:nvSpPr>
          <p:cNvPr id="31" name="04R">
            <a:extLst>
              <a:ext uri="{FF2B5EF4-FFF2-40B4-BE49-F238E27FC236}">
                <a16:creationId xmlns:a16="http://schemas.microsoft.com/office/drawing/2014/main" id="{1121FA90-F852-4AE9-A689-0C5A6CE57FC4}"/>
              </a:ext>
            </a:extLst>
          </p:cNvPr>
          <p:cNvSpPr/>
          <p:nvPr/>
        </p:nvSpPr>
        <p:spPr bwMode="auto">
          <a:xfrm>
            <a:off x="537836" y="4444867"/>
            <a:ext cx="2248713" cy="2248713"/>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spc="30">
                <a:gradFill>
                  <a:gsLst>
                    <a:gs pos="0">
                      <a:srgbClr val="353535"/>
                    </a:gs>
                    <a:gs pos="100000">
                      <a:srgbClr val="353535"/>
                    </a:gs>
                  </a:gsLst>
                  <a:lin ang="5400000" scaled="0"/>
                </a:gradFill>
                <a:latin typeface="Segoe UI Semilight"/>
                <a:cs typeface="Segoe UI" pitchFamily="34" charset="0"/>
              </a:rPr>
              <a:t>Enterprise security for</a:t>
            </a:r>
            <a:r>
              <a:rPr lang="en-US" sz="1399" kern="0" spc="-31">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t> </a:t>
            </a:r>
            <a:r>
              <a:rPr lang="en-US" sz="28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90%</a:t>
            </a:r>
            <a:r>
              <a:rPr lang="en-US" sz="2800" b="1" kern="0" spc="-31">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 </a:t>
            </a:r>
            <a:r>
              <a:rPr lang="en-US" sz="1399" spc="30">
                <a:gradFill>
                  <a:gsLst>
                    <a:gs pos="0">
                      <a:srgbClr val="353535"/>
                    </a:gs>
                    <a:gs pos="100000">
                      <a:srgbClr val="353535"/>
                    </a:gs>
                  </a:gsLst>
                  <a:lin ang="5400000" scaled="0"/>
                </a:gradFill>
                <a:latin typeface="Segoe UI Semilight"/>
                <a:cs typeface="Segoe UI" pitchFamily="34" charset="0"/>
              </a:rPr>
              <a:t>of Fortune 500</a:t>
            </a:r>
          </a:p>
        </p:txBody>
      </p:sp>
      <p:sp>
        <p:nvSpPr>
          <p:cNvPr id="36" name="04R">
            <a:extLst>
              <a:ext uri="{FF2B5EF4-FFF2-40B4-BE49-F238E27FC236}">
                <a16:creationId xmlns:a16="http://schemas.microsoft.com/office/drawing/2014/main" id="{D0A22A77-6300-4343-8DFC-E131ED153984}"/>
              </a:ext>
            </a:extLst>
          </p:cNvPr>
          <p:cNvSpPr/>
          <p:nvPr/>
        </p:nvSpPr>
        <p:spPr bwMode="auto">
          <a:xfrm>
            <a:off x="7391104" y="1401957"/>
            <a:ext cx="1845956" cy="1845956"/>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4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930M </a:t>
            </a:r>
            <a:br>
              <a:rPr lang="en-US" sz="2000" kern="0" spc="-31">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399" spc="30">
                <a:gradFill>
                  <a:gsLst>
                    <a:gs pos="0">
                      <a:srgbClr val="353535"/>
                    </a:gs>
                    <a:gs pos="100000">
                      <a:srgbClr val="353535"/>
                    </a:gs>
                  </a:gsLst>
                  <a:lin ang="5400000" scaled="0"/>
                </a:gradFill>
                <a:latin typeface="Segoe UI Semilight"/>
                <a:cs typeface="Segoe UI" pitchFamily="34" charset="0"/>
              </a:rPr>
              <a:t>threats detected on devices every month</a:t>
            </a:r>
          </a:p>
        </p:txBody>
      </p:sp>
      <p:sp>
        <p:nvSpPr>
          <p:cNvPr id="37" name="04R">
            <a:extLst>
              <a:ext uri="{FF2B5EF4-FFF2-40B4-BE49-F238E27FC236}">
                <a16:creationId xmlns:a16="http://schemas.microsoft.com/office/drawing/2014/main" id="{0882439B-95F9-4070-878F-1FD15FCDFDD3}"/>
              </a:ext>
            </a:extLst>
          </p:cNvPr>
          <p:cNvSpPr/>
          <p:nvPr/>
        </p:nvSpPr>
        <p:spPr bwMode="auto">
          <a:xfrm>
            <a:off x="9727842" y="268878"/>
            <a:ext cx="2411582" cy="241158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599" spc="30">
                <a:gradFill>
                  <a:gsLst>
                    <a:gs pos="0">
                      <a:srgbClr val="353535"/>
                    </a:gs>
                    <a:gs pos="100000">
                      <a:srgbClr val="353535"/>
                    </a:gs>
                  </a:gsLst>
                  <a:lin ang="5400000" scaled="0"/>
                </a:gradFill>
                <a:latin typeface="Segoe UI Semilight"/>
                <a:cs typeface="Segoe UI" pitchFamily="34" charset="0"/>
              </a:rPr>
              <a:t>Shared threat data from partners, researchers, and law enforcement worldwide</a:t>
            </a:r>
          </a:p>
        </p:txBody>
      </p:sp>
      <p:sp>
        <p:nvSpPr>
          <p:cNvPr id="38" name="04R">
            <a:extLst>
              <a:ext uri="{FF2B5EF4-FFF2-40B4-BE49-F238E27FC236}">
                <a16:creationId xmlns:a16="http://schemas.microsoft.com/office/drawing/2014/main" id="{A4B0A990-D41C-42E0-9380-4B08228E5EFF}"/>
              </a:ext>
            </a:extLst>
          </p:cNvPr>
          <p:cNvSpPr/>
          <p:nvPr/>
        </p:nvSpPr>
        <p:spPr bwMode="auto">
          <a:xfrm>
            <a:off x="9048350" y="3078359"/>
            <a:ext cx="2122327" cy="2122329"/>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599" spc="30">
                <a:gradFill>
                  <a:gsLst>
                    <a:gs pos="0">
                      <a:srgbClr val="353535"/>
                    </a:gs>
                    <a:gs pos="100000">
                      <a:srgbClr val="353535"/>
                    </a:gs>
                  </a:gsLst>
                  <a:lin ang="5400000" scaled="0"/>
                </a:gradFill>
                <a:latin typeface="Segoe UI Semilight"/>
                <a:cs typeface="Segoe UI" pitchFamily="34" charset="0"/>
              </a:rPr>
              <a:t>Botnet data from Microsoft Digital Crimes Unit</a:t>
            </a:r>
          </a:p>
        </p:txBody>
      </p:sp>
      <p:sp>
        <p:nvSpPr>
          <p:cNvPr id="19" name="02R"/>
          <p:cNvSpPr/>
          <p:nvPr/>
        </p:nvSpPr>
        <p:spPr bwMode="auto">
          <a:xfrm>
            <a:off x="2387975" y="2294123"/>
            <a:ext cx="2168632" cy="2167073"/>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3199"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1.2B </a:t>
            </a:r>
            <a:br>
              <a:rPr lang="en-US" sz="1399" kern="0" spc="-31">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99" spc="30">
                <a:gradFill>
                  <a:gsLst>
                    <a:gs pos="0">
                      <a:srgbClr val="353535"/>
                    </a:gs>
                    <a:gs pos="100000">
                      <a:srgbClr val="353535"/>
                    </a:gs>
                  </a:gsLst>
                  <a:lin ang="5400000" scaled="0"/>
                </a:gradFill>
                <a:latin typeface="Segoe UI Semilight"/>
                <a:cs typeface="Segoe UI" pitchFamily="34" charset="0"/>
              </a:rPr>
              <a:t>devices scanned each month</a:t>
            </a:r>
          </a:p>
        </p:txBody>
      </p:sp>
      <p:sp>
        <p:nvSpPr>
          <p:cNvPr id="13" name="04R"/>
          <p:cNvSpPr/>
          <p:nvPr/>
        </p:nvSpPr>
        <p:spPr bwMode="auto">
          <a:xfrm>
            <a:off x="-130764" y="2330616"/>
            <a:ext cx="1765979" cy="1765979"/>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4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400B </a:t>
            </a:r>
            <a:br>
              <a:rPr lang="en-US" sz="2400"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br>
            <a:r>
              <a:rPr lang="en-US" sz="1399" spc="30">
                <a:gradFill>
                  <a:gsLst>
                    <a:gs pos="0">
                      <a:srgbClr val="353535"/>
                    </a:gs>
                    <a:gs pos="100000">
                      <a:srgbClr val="353535"/>
                    </a:gs>
                  </a:gsLst>
                  <a:lin ang="5400000" scaled="0"/>
                </a:gradFill>
                <a:latin typeface="Segoe UI Semilight"/>
                <a:cs typeface="Segoe UI" pitchFamily="34" charset="0"/>
              </a:rPr>
              <a:t>emails </a:t>
            </a:r>
            <a:br>
              <a:rPr lang="en-US" sz="1399" spc="30">
                <a:gradFill>
                  <a:gsLst>
                    <a:gs pos="0">
                      <a:srgbClr val="353535"/>
                    </a:gs>
                    <a:gs pos="100000">
                      <a:srgbClr val="353535"/>
                    </a:gs>
                  </a:gsLst>
                  <a:lin ang="5400000" scaled="0"/>
                </a:gradFill>
                <a:latin typeface="Segoe UI Semilight"/>
                <a:cs typeface="Segoe UI" pitchFamily="34" charset="0"/>
              </a:rPr>
            </a:br>
            <a:r>
              <a:rPr lang="en-US" sz="1399" spc="30">
                <a:gradFill>
                  <a:gsLst>
                    <a:gs pos="0">
                      <a:srgbClr val="353535"/>
                    </a:gs>
                    <a:gs pos="100000">
                      <a:srgbClr val="353535"/>
                    </a:gs>
                  </a:gsLst>
                  <a:lin ang="5400000" scaled="0"/>
                </a:gradFill>
                <a:latin typeface="Segoe UI Semilight"/>
                <a:cs typeface="Segoe UI" pitchFamily="34" charset="0"/>
              </a:rPr>
              <a:t>analyzed</a:t>
            </a:r>
            <a:endParaRPr lang="en-US" sz="2400" spc="30">
              <a:gradFill>
                <a:gsLst>
                  <a:gs pos="0">
                    <a:srgbClr val="353535"/>
                  </a:gs>
                  <a:gs pos="100000">
                    <a:srgbClr val="353535"/>
                  </a:gs>
                </a:gsLst>
                <a:lin ang="5400000" scaled="0"/>
              </a:gradFill>
              <a:latin typeface="Segoe UI Semilight"/>
              <a:cs typeface="Segoe UI" pitchFamily="34" charset="0"/>
            </a:endParaRPr>
          </a:p>
        </p:txBody>
      </p:sp>
      <p:sp>
        <p:nvSpPr>
          <p:cNvPr id="22" name="01R"/>
          <p:cNvSpPr/>
          <p:nvPr/>
        </p:nvSpPr>
        <p:spPr bwMode="auto">
          <a:xfrm>
            <a:off x="5135389" y="2806797"/>
            <a:ext cx="2260096" cy="2260096"/>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3199" b="1" spc="3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200+ </a:t>
            </a:r>
            <a:br>
              <a:rPr lang="en-US" sz="1399" kern="0" spc="-31">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99" spc="30">
                <a:gradFill>
                  <a:gsLst>
                    <a:gs pos="0">
                      <a:srgbClr val="353535"/>
                    </a:gs>
                    <a:gs pos="100000">
                      <a:srgbClr val="353535"/>
                    </a:gs>
                  </a:gsLst>
                  <a:lin ang="5400000" scaled="0"/>
                </a:gradFill>
                <a:latin typeface="Segoe UI Semilight"/>
                <a:cs typeface="Segoe UI" pitchFamily="34" charset="0"/>
              </a:rPr>
              <a:t>global cloud consumer </a:t>
            </a:r>
            <a:br>
              <a:rPr lang="en-US" sz="1399" spc="30">
                <a:gradFill>
                  <a:gsLst>
                    <a:gs pos="0">
                      <a:srgbClr val="353535"/>
                    </a:gs>
                    <a:gs pos="100000">
                      <a:srgbClr val="353535"/>
                    </a:gs>
                  </a:gsLst>
                  <a:lin ang="5400000" scaled="0"/>
                </a:gradFill>
                <a:latin typeface="Segoe UI Semilight"/>
                <a:cs typeface="Segoe UI" pitchFamily="34" charset="0"/>
              </a:rPr>
            </a:br>
            <a:r>
              <a:rPr lang="en-US" sz="1399" spc="30">
                <a:gradFill>
                  <a:gsLst>
                    <a:gs pos="0">
                      <a:srgbClr val="353535"/>
                    </a:gs>
                    <a:gs pos="100000">
                      <a:srgbClr val="353535"/>
                    </a:gs>
                  </a:gsLst>
                  <a:lin ang="5400000" scaled="0"/>
                </a:gradFill>
                <a:latin typeface="Segoe UI Semilight"/>
                <a:cs typeface="Segoe UI" pitchFamily="34" charset="0"/>
              </a:rPr>
              <a:t>and commercial</a:t>
            </a:r>
            <a:br>
              <a:rPr lang="en-US" sz="1399" spc="30">
                <a:gradFill>
                  <a:gsLst>
                    <a:gs pos="0">
                      <a:srgbClr val="353535"/>
                    </a:gs>
                    <a:gs pos="100000">
                      <a:srgbClr val="353535"/>
                    </a:gs>
                  </a:gsLst>
                  <a:lin ang="5400000" scaled="0"/>
                </a:gradFill>
                <a:latin typeface="Segoe UI Semilight"/>
                <a:cs typeface="Segoe UI" pitchFamily="34" charset="0"/>
              </a:rPr>
            </a:br>
            <a:r>
              <a:rPr lang="en-US" sz="1399" spc="30">
                <a:gradFill>
                  <a:gsLst>
                    <a:gs pos="0">
                      <a:srgbClr val="353535"/>
                    </a:gs>
                    <a:gs pos="100000">
                      <a:srgbClr val="353535"/>
                    </a:gs>
                  </a:gsLst>
                  <a:lin ang="5400000" scaled="0"/>
                </a:gradFill>
                <a:latin typeface="Segoe UI Semilight"/>
                <a:cs typeface="Segoe UI" pitchFamily="34" charset="0"/>
              </a:rPr>
              <a:t>services</a:t>
            </a:r>
          </a:p>
        </p:txBody>
      </p:sp>
      <p:sp>
        <p:nvSpPr>
          <p:cNvPr id="80" name="Oval 79"/>
          <p:cNvSpPr/>
          <p:nvPr/>
        </p:nvSpPr>
        <p:spPr bwMode="auto">
          <a:xfrm>
            <a:off x="1716879" y="3740117"/>
            <a:ext cx="300781" cy="30078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82" name="Oval 81"/>
          <p:cNvSpPr/>
          <p:nvPr/>
        </p:nvSpPr>
        <p:spPr bwMode="auto">
          <a:xfrm>
            <a:off x="3226863" y="5055221"/>
            <a:ext cx="310265" cy="31026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84" name="Oval 83"/>
          <p:cNvSpPr/>
          <p:nvPr/>
        </p:nvSpPr>
        <p:spPr bwMode="auto">
          <a:xfrm>
            <a:off x="9059983" y="6407903"/>
            <a:ext cx="317455" cy="317455"/>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85" name="Oval 84"/>
          <p:cNvSpPr/>
          <p:nvPr/>
        </p:nvSpPr>
        <p:spPr bwMode="auto">
          <a:xfrm>
            <a:off x="9186024" y="800483"/>
            <a:ext cx="382434" cy="38243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505050"/>
                  </a:gs>
                  <a:gs pos="100000">
                    <a:srgbClr val="505050"/>
                  </a:gs>
                </a:gsLst>
                <a:lin ang="5400000" scaled="0"/>
              </a:gradFill>
              <a:latin typeface="Segoe UI"/>
            </a:endParaRPr>
          </a:p>
        </p:txBody>
      </p:sp>
      <p:sp>
        <p:nvSpPr>
          <p:cNvPr id="86" name="Oval 85"/>
          <p:cNvSpPr/>
          <p:nvPr/>
        </p:nvSpPr>
        <p:spPr bwMode="auto">
          <a:xfrm>
            <a:off x="11457757" y="3708371"/>
            <a:ext cx="311371" cy="31137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88" name="Oval 87"/>
          <p:cNvSpPr/>
          <p:nvPr/>
        </p:nvSpPr>
        <p:spPr bwMode="auto">
          <a:xfrm>
            <a:off x="5459142" y="5422628"/>
            <a:ext cx="308469" cy="30846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90" name="Oval 89"/>
          <p:cNvSpPr/>
          <p:nvPr/>
        </p:nvSpPr>
        <p:spPr bwMode="auto">
          <a:xfrm>
            <a:off x="6899491" y="2407532"/>
            <a:ext cx="294782" cy="29478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grpSp>
        <p:nvGrpSpPr>
          <p:cNvPr id="52" name="Group 51">
            <a:extLst>
              <a:ext uri="{FF2B5EF4-FFF2-40B4-BE49-F238E27FC236}">
                <a16:creationId xmlns:a16="http://schemas.microsoft.com/office/drawing/2014/main" id="{A14FE694-A9DD-43F4-B41D-3D6F1A62AD6B}"/>
              </a:ext>
            </a:extLst>
          </p:cNvPr>
          <p:cNvGrpSpPr/>
          <p:nvPr/>
        </p:nvGrpSpPr>
        <p:grpSpPr>
          <a:xfrm>
            <a:off x="5911155" y="1464662"/>
            <a:ext cx="855715" cy="1008946"/>
            <a:chOff x="1746166" y="1628155"/>
            <a:chExt cx="855836" cy="1009090"/>
          </a:xfrm>
        </p:grpSpPr>
        <p:sp>
          <p:nvSpPr>
            <p:cNvPr id="123" name="User log in text">
              <a:extLst>
                <a:ext uri="{FF2B5EF4-FFF2-40B4-BE49-F238E27FC236}">
                  <a16:creationId xmlns:a16="http://schemas.microsoft.com/office/drawing/2014/main" id="{F2F179AE-08D0-4BD8-B620-70B387A73A5F}"/>
                </a:ext>
              </a:extLst>
            </p:cNvPr>
            <p:cNvSpPr/>
            <p:nvPr/>
          </p:nvSpPr>
          <p:spPr>
            <a:xfrm>
              <a:off x="1746166" y="1628155"/>
              <a:ext cx="855836"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OneDrive</a:t>
              </a:r>
            </a:p>
          </p:txBody>
        </p:sp>
        <p:grpSp>
          <p:nvGrpSpPr>
            <p:cNvPr id="44" name="Group 43">
              <a:extLst>
                <a:ext uri="{FF2B5EF4-FFF2-40B4-BE49-F238E27FC236}">
                  <a16:creationId xmlns:a16="http://schemas.microsoft.com/office/drawing/2014/main" id="{649D885D-43C8-4A90-A654-450B44A9FE05}"/>
                </a:ext>
              </a:extLst>
            </p:cNvPr>
            <p:cNvGrpSpPr/>
            <p:nvPr/>
          </p:nvGrpSpPr>
          <p:grpSpPr>
            <a:xfrm>
              <a:off x="1788412" y="1903885"/>
              <a:ext cx="733360" cy="733360"/>
              <a:chOff x="1788412" y="1903885"/>
              <a:chExt cx="733360" cy="733360"/>
            </a:xfrm>
          </p:grpSpPr>
          <p:sp>
            <p:nvSpPr>
              <p:cNvPr id="81" name="Oval 80"/>
              <p:cNvSpPr/>
              <p:nvPr/>
            </p:nvSpPr>
            <p:spPr bwMode="auto">
              <a:xfrm>
                <a:off x="1788412" y="1903885"/>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127" name="Freeform 22">
                <a:extLst>
                  <a:ext uri="{FF2B5EF4-FFF2-40B4-BE49-F238E27FC236}">
                    <a16:creationId xmlns:a16="http://schemas.microsoft.com/office/drawing/2014/main" id="{5B62034E-75AC-426F-B38B-25228850BBA5}"/>
                  </a:ext>
                </a:extLst>
              </p:cNvPr>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32418">
                  <a:defRPr/>
                </a:pPr>
                <a:endParaRPr lang="en-US">
                  <a:solidFill>
                    <a:srgbClr val="FFFFFF"/>
                  </a:solidFill>
                  <a:latin typeface="Segoe UI"/>
                </a:endParaRPr>
              </a:p>
            </p:txBody>
          </p:sp>
        </p:grpSp>
      </p:grpSp>
      <p:grpSp>
        <p:nvGrpSpPr>
          <p:cNvPr id="57" name="Group 56">
            <a:extLst>
              <a:ext uri="{FF2B5EF4-FFF2-40B4-BE49-F238E27FC236}">
                <a16:creationId xmlns:a16="http://schemas.microsoft.com/office/drawing/2014/main" id="{403719B2-2C27-4F15-94FD-ADBA0E41E2F3}"/>
              </a:ext>
            </a:extLst>
          </p:cNvPr>
          <p:cNvGrpSpPr/>
          <p:nvPr/>
        </p:nvGrpSpPr>
        <p:grpSpPr>
          <a:xfrm>
            <a:off x="5924052" y="5318379"/>
            <a:ext cx="866178" cy="1000046"/>
            <a:chOff x="5924010" y="5318639"/>
            <a:chExt cx="866301" cy="1000188"/>
          </a:xfrm>
        </p:grpSpPr>
        <p:sp>
          <p:nvSpPr>
            <p:cNvPr id="128" name="User log in text">
              <a:extLst>
                <a:ext uri="{FF2B5EF4-FFF2-40B4-BE49-F238E27FC236}">
                  <a16:creationId xmlns:a16="http://schemas.microsoft.com/office/drawing/2014/main" id="{AC6D3FEB-24AF-4294-BC9B-8AFDAFEC0AA4}"/>
                </a:ext>
              </a:extLst>
            </p:cNvPr>
            <p:cNvSpPr/>
            <p:nvPr/>
          </p:nvSpPr>
          <p:spPr>
            <a:xfrm>
              <a:off x="5924010" y="6036404"/>
              <a:ext cx="866301"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Xbox Live</a:t>
              </a:r>
            </a:p>
          </p:txBody>
        </p:sp>
        <p:grpSp>
          <p:nvGrpSpPr>
            <p:cNvPr id="47" name="Group 46">
              <a:extLst>
                <a:ext uri="{FF2B5EF4-FFF2-40B4-BE49-F238E27FC236}">
                  <a16:creationId xmlns:a16="http://schemas.microsoft.com/office/drawing/2014/main" id="{EB72D5D3-1408-4556-82E7-F7803B3BF9B5}"/>
                </a:ext>
              </a:extLst>
            </p:cNvPr>
            <p:cNvGrpSpPr/>
            <p:nvPr/>
          </p:nvGrpSpPr>
          <p:grpSpPr>
            <a:xfrm>
              <a:off x="5978493" y="5318639"/>
              <a:ext cx="721710" cy="721710"/>
              <a:chOff x="5978493" y="5318639"/>
              <a:chExt cx="721710" cy="721710"/>
            </a:xfrm>
          </p:grpSpPr>
          <p:sp>
            <p:nvSpPr>
              <p:cNvPr id="83" name="Oval 82"/>
              <p:cNvSpPr/>
              <p:nvPr/>
            </p:nvSpPr>
            <p:spPr bwMode="auto">
              <a:xfrm>
                <a:off x="5978493" y="5318639"/>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133" name="Freeform 112">
                <a:extLst>
                  <a:ext uri="{FF2B5EF4-FFF2-40B4-BE49-F238E27FC236}">
                    <a16:creationId xmlns:a16="http://schemas.microsoft.com/office/drawing/2014/main" id="{2840F9E1-EA9D-40B2-9AA8-B2BED872191E}"/>
                  </a:ext>
                </a:extLst>
              </p:cNvPr>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a:solidFill>
                    <a:srgbClr val="FFFFFF"/>
                  </a:solidFill>
                  <a:latin typeface="Segoe UI"/>
                </a:endParaRPr>
              </a:p>
            </p:txBody>
          </p:sp>
        </p:grpSp>
      </p:grpSp>
      <p:grpSp>
        <p:nvGrpSpPr>
          <p:cNvPr id="55" name="Group 54">
            <a:extLst>
              <a:ext uri="{FF2B5EF4-FFF2-40B4-BE49-F238E27FC236}">
                <a16:creationId xmlns:a16="http://schemas.microsoft.com/office/drawing/2014/main" id="{E8A16248-FE5B-4AE7-93F7-CE0AADDCD172}"/>
              </a:ext>
            </a:extLst>
          </p:cNvPr>
          <p:cNvGrpSpPr/>
          <p:nvPr/>
        </p:nvGrpSpPr>
        <p:grpSpPr>
          <a:xfrm>
            <a:off x="11398103" y="4501132"/>
            <a:ext cx="856368" cy="1211427"/>
            <a:chOff x="11296492" y="2952751"/>
            <a:chExt cx="856490" cy="1211598"/>
          </a:xfrm>
        </p:grpSpPr>
        <p:sp>
          <p:nvSpPr>
            <p:cNvPr id="134" name="User log in text">
              <a:extLst>
                <a:ext uri="{FF2B5EF4-FFF2-40B4-BE49-F238E27FC236}">
                  <a16:creationId xmlns:a16="http://schemas.microsoft.com/office/drawing/2014/main" id="{B9F13D2E-9154-424A-9206-06C70EC779CE}"/>
                </a:ext>
              </a:extLst>
            </p:cNvPr>
            <p:cNvSpPr/>
            <p:nvPr/>
          </p:nvSpPr>
          <p:spPr>
            <a:xfrm>
              <a:off x="11296492" y="2952751"/>
              <a:ext cx="856490" cy="470660"/>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Microsoft</a:t>
              </a:r>
              <a:br>
                <a:rPr lang="en-US" sz="1199" spc="30">
                  <a:gradFill>
                    <a:gsLst>
                      <a:gs pos="0">
                        <a:srgbClr val="353535"/>
                      </a:gs>
                      <a:gs pos="100000">
                        <a:srgbClr val="353535"/>
                      </a:gs>
                    </a:gsLst>
                    <a:lin ang="5400000" scaled="0"/>
                  </a:gradFill>
                  <a:latin typeface="Segoe UI Semilight"/>
                  <a:cs typeface="Segoe UI" pitchFamily="34" charset="0"/>
                </a:rPr>
              </a:br>
              <a:r>
                <a:rPr lang="en-US" sz="1199" spc="30">
                  <a:gradFill>
                    <a:gsLst>
                      <a:gs pos="0">
                        <a:srgbClr val="353535"/>
                      </a:gs>
                      <a:gs pos="100000">
                        <a:srgbClr val="353535"/>
                      </a:gs>
                    </a:gsLst>
                    <a:lin ang="5400000" scaled="0"/>
                  </a:gradFill>
                  <a:latin typeface="Segoe UI Semilight"/>
                  <a:cs typeface="Segoe UI" pitchFamily="34" charset="0"/>
                </a:rPr>
                <a:t>accounts</a:t>
              </a:r>
            </a:p>
          </p:txBody>
        </p:sp>
        <p:grpSp>
          <p:nvGrpSpPr>
            <p:cNvPr id="49" name="Group 48">
              <a:extLst>
                <a:ext uri="{FF2B5EF4-FFF2-40B4-BE49-F238E27FC236}">
                  <a16:creationId xmlns:a16="http://schemas.microsoft.com/office/drawing/2014/main" id="{A19E45CD-DE1C-412D-AF6E-39B4562EEBFD}"/>
                </a:ext>
              </a:extLst>
            </p:cNvPr>
            <p:cNvGrpSpPr/>
            <p:nvPr/>
          </p:nvGrpSpPr>
          <p:grpSpPr>
            <a:xfrm>
              <a:off x="11339221" y="3420733"/>
              <a:ext cx="743616" cy="743616"/>
              <a:chOff x="11339221" y="3420733"/>
              <a:chExt cx="743616" cy="743616"/>
            </a:xfrm>
          </p:grpSpPr>
          <p:sp>
            <p:nvSpPr>
              <p:cNvPr id="91" name="Oval 90"/>
              <p:cNvSpPr/>
              <p:nvPr/>
            </p:nvSpPr>
            <p:spPr bwMode="auto">
              <a:xfrm>
                <a:off x="11339221" y="3420733"/>
                <a:ext cx="743616" cy="74361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grpSp>
            <p:nvGrpSpPr>
              <p:cNvPr id="135" name="5">
                <a:extLst>
                  <a:ext uri="{FF2B5EF4-FFF2-40B4-BE49-F238E27FC236}">
                    <a16:creationId xmlns:a16="http://schemas.microsoft.com/office/drawing/2014/main" id="{B1F973D8-0001-4589-B31B-B9E2D875D2B1}"/>
                  </a:ext>
                </a:extLst>
              </p:cNvPr>
              <p:cNvGrpSpPr/>
              <p:nvPr/>
            </p:nvGrpSpPr>
            <p:grpSpPr>
              <a:xfrm>
                <a:off x="11491581" y="3573094"/>
                <a:ext cx="438896" cy="438894"/>
                <a:chOff x="6083429" y="835188"/>
                <a:chExt cx="547610" cy="547608"/>
              </a:xfrm>
            </p:grpSpPr>
            <p:sp>
              <p:nvSpPr>
                <p:cNvPr id="138" name="Freeform 7">
                  <a:extLst>
                    <a:ext uri="{FF2B5EF4-FFF2-40B4-BE49-F238E27FC236}">
                      <a16:creationId xmlns:a16="http://schemas.microsoft.com/office/drawing/2014/main" id="{AA852F7B-72EC-48D8-BEEE-6ADC23E2DE38}"/>
                    </a:ext>
                  </a:extLst>
                </p:cNvPr>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cap="sq">
                  <a:solidFill>
                    <a:schemeClr val="accent1"/>
                  </a:solidFill>
                  <a:miter lim="800000"/>
                </a:ln>
              </p:spPr>
              <p:txBody>
                <a:bodyPr vert="horz" wrap="square" lIns="93247" tIns="46623" rIns="93247" bIns="46623" numCol="1" anchor="t" anchorCtr="0" compatLnSpc="1">
                  <a:prstTxWarp prst="textNoShape">
                    <a:avLst/>
                  </a:prstTxWarp>
                </a:bodyPr>
                <a:lstStyle/>
                <a:p>
                  <a:pPr defTabSz="932418">
                    <a:defRPr/>
                  </a:pPr>
                  <a:endParaRPr lang="en-US">
                    <a:solidFill>
                      <a:srgbClr val="505050"/>
                    </a:solidFill>
                    <a:latin typeface="Segoe UI"/>
                  </a:endParaRPr>
                </a:p>
              </p:txBody>
            </p:sp>
            <p:sp>
              <p:nvSpPr>
                <p:cNvPr id="140" name="Oval 139">
                  <a:extLst>
                    <a:ext uri="{FF2B5EF4-FFF2-40B4-BE49-F238E27FC236}">
                      <a16:creationId xmlns:a16="http://schemas.microsoft.com/office/drawing/2014/main" id="{DD9DEBF1-0033-4FD4-B73E-CA9CFFE79A62}"/>
                    </a:ext>
                  </a:extLst>
                </p:cNvPr>
                <p:cNvSpPr/>
                <p:nvPr/>
              </p:nvSpPr>
              <p:spPr bwMode="auto">
                <a:xfrm>
                  <a:off x="6083429" y="835188"/>
                  <a:ext cx="547610" cy="547608"/>
                </a:xfrm>
                <a:prstGeom prst="ellipse">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grpSp>
      </p:grpSp>
      <p:grpSp>
        <p:nvGrpSpPr>
          <p:cNvPr id="54" name="Group 53">
            <a:extLst>
              <a:ext uri="{FF2B5EF4-FFF2-40B4-BE49-F238E27FC236}">
                <a16:creationId xmlns:a16="http://schemas.microsoft.com/office/drawing/2014/main" id="{30D947A2-1312-4FBF-9CE4-BE372A3D6646}"/>
              </a:ext>
            </a:extLst>
          </p:cNvPr>
          <p:cNvGrpSpPr/>
          <p:nvPr/>
        </p:nvGrpSpPr>
        <p:grpSpPr>
          <a:xfrm>
            <a:off x="9048347" y="5119312"/>
            <a:ext cx="616201" cy="901346"/>
            <a:chOff x="9048748" y="5119542"/>
            <a:chExt cx="616288" cy="901474"/>
          </a:xfrm>
        </p:grpSpPr>
        <p:sp>
          <p:nvSpPr>
            <p:cNvPr id="141" name="User log in text">
              <a:extLst>
                <a:ext uri="{FF2B5EF4-FFF2-40B4-BE49-F238E27FC236}">
                  <a16:creationId xmlns:a16="http://schemas.microsoft.com/office/drawing/2014/main" id="{3FB7CD6D-8999-43FE-983A-BBD7A0CCB617}"/>
                </a:ext>
              </a:extLst>
            </p:cNvPr>
            <p:cNvSpPr/>
            <p:nvPr/>
          </p:nvSpPr>
          <p:spPr>
            <a:xfrm>
              <a:off x="9113075" y="5119542"/>
              <a:ext cx="503299"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Bing</a:t>
              </a:r>
            </a:p>
          </p:txBody>
        </p:sp>
        <p:grpSp>
          <p:nvGrpSpPr>
            <p:cNvPr id="51" name="Group 50">
              <a:extLst>
                <a:ext uri="{FF2B5EF4-FFF2-40B4-BE49-F238E27FC236}">
                  <a16:creationId xmlns:a16="http://schemas.microsoft.com/office/drawing/2014/main" id="{E6A55C1B-7506-4CBD-ADC9-A33CCF816F2F}"/>
                </a:ext>
              </a:extLst>
            </p:cNvPr>
            <p:cNvGrpSpPr/>
            <p:nvPr/>
          </p:nvGrpSpPr>
          <p:grpSpPr>
            <a:xfrm>
              <a:off x="9048748" y="5404728"/>
              <a:ext cx="616288" cy="616288"/>
              <a:chOff x="9048748" y="5404728"/>
              <a:chExt cx="616288" cy="616288"/>
            </a:xfrm>
          </p:grpSpPr>
          <p:sp>
            <p:nvSpPr>
              <p:cNvPr id="87" name="Oval 86"/>
              <p:cNvSpPr/>
              <p:nvPr/>
            </p:nvSpPr>
            <p:spPr bwMode="auto">
              <a:xfrm>
                <a:off x="9048748" y="5404728"/>
                <a:ext cx="616288" cy="61628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145" name="Freeform 17">
                <a:extLst>
                  <a:ext uri="{FF2B5EF4-FFF2-40B4-BE49-F238E27FC236}">
                    <a16:creationId xmlns:a16="http://schemas.microsoft.com/office/drawing/2014/main" id="{90C032EB-6C62-4CD3-A98F-B135158DE302}"/>
                  </a:ext>
                </a:extLst>
              </p:cNvPr>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32418">
                  <a:defRPr/>
                </a:pPr>
                <a:endParaRPr lang="en-US">
                  <a:solidFill>
                    <a:srgbClr val="FFFFFF"/>
                  </a:solidFill>
                  <a:latin typeface="Segoe UI"/>
                </a:endParaRPr>
              </a:p>
            </p:txBody>
          </p:sp>
        </p:grpSp>
      </p:grpSp>
      <p:grpSp>
        <p:nvGrpSpPr>
          <p:cNvPr id="56" name="Group 55">
            <a:extLst>
              <a:ext uri="{FF2B5EF4-FFF2-40B4-BE49-F238E27FC236}">
                <a16:creationId xmlns:a16="http://schemas.microsoft.com/office/drawing/2014/main" id="{AD61B030-4AEC-4341-8A8B-087E3CBD39E3}"/>
              </a:ext>
            </a:extLst>
          </p:cNvPr>
          <p:cNvGrpSpPr/>
          <p:nvPr/>
        </p:nvGrpSpPr>
        <p:grpSpPr>
          <a:xfrm>
            <a:off x="4130732" y="4322901"/>
            <a:ext cx="687223" cy="985126"/>
            <a:chOff x="3755857" y="4477255"/>
            <a:chExt cx="687320" cy="985265"/>
          </a:xfrm>
        </p:grpSpPr>
        <p:grpSp>
          <p:nvGrpSpPr>
            <p:cNvPr id="48" name="Group 47">
              <a:extLst>
                <a:ext uri="{FF2B5EF4-FFF2-40B4-BE49-F238E27FC236}">
                  <a16:creationId xmlns:a16="http://schemas.microsoft.com/office/drawing/2014/main" id="{1CF7594D-8191-4EDE-86FA-88BE7BEA841D}"/>
                </a:ext>
              </a:extLst>
            </p:cNvPr>
            <p:cNvGrpSpPr/>
            <p:nvPr/>
          </p:nvGrpSpPr>
          <p:grpSpPr>
            <a:xfrm>
              <a:off x="3755857" y="4775200"/>
              <a:ext cx="687320" cy="687320"/>
              <a:chOff x="3755857" y="4775200"/>
              <a:chExt cx="687320" cy="687320"/>
            </a:xfrm>
          </p:grpSpPr>
          <p:sp>
            <p:nvSpPr>
              <p:cNvPr id="79" name="Oval 78"/>
              <p:cNvSpPr/>
              <p:nvPr/>
            </p:nvSpPr>
            <p:spPr bwMode="auto">
              <a:xfrm>
                <a:off x="3755857" y="4775200"/>
                <a:ext cx="687320" cy="68732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pic>
            <p:nvPicPr>
              <p:cNvPr id="42" name="Picture 41">
                <a:extLst>
                  <a:ext uri="{FF2B5EF4-FFF2-40B4-BE49-F238E27FC236}">
                    <a16:creationId xmlns:a16="http://schemas.microsoft.com/office/drawing/2014/main" id="{A76BFBF6-DB99-4F79-8F00-F7DA2F4D0D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9158" y="4911321"/>
                <a:ext cx="460718" cy="357928"/>
              </a:xfrm>
              <a:prstGeom prst="rect">
                <a:avLst/>
              </a:prstGeom>
            </p:spPr>
          </p:pic>
        </p:grpSp>
        <p:sp>
          <p:nvSpPr>
            <p:cNvPr id="146" name="User log in text">
              <a:extLst>
                <a:ext uri="{FF2B5EF4-FFF2-40B4-BE49-F238E27FC236}">
                  <a16:creationId xmlns:a16="http://schemas.microsoft.com/office/drawing/2014/main" id="{16B1BB2F-2FE2-4CAD-9682-D1586DCD89BB}"/>
                </a:ext>
              </a:extLst>
            </p:cNvPr>
            <p:cNvSpPr/>
            <p:nvPr/>
          </p:nvSpPr>
          <p:spPr>
            <a:xfrm>
              <a:off x="3806007" y="4477255"/>
              <a:ext cx="600426"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Azure</a:t>
              </a:r>
            </a:p>
          </p:txBody>
        </p:sp>
      </p:grpSp>
      <p:sp>
        <p:nvSpPr>
          <p:cNvPr id="93" name="Oval 92">
            <a:extLst>
              <a:ext uri="{FF2B5EF4-FFF2-40B4-BE49-F238E27FC236}">
                <a16:creationId xmlns:a16="http://schemas.microsoft.com/office/drawing/2014/main" id="{023A7125-2606-461F-89E2-E3F443F23BFA}"/>
              </a:ext>
            </a:extLst>
          </p:cNvPr>
          <p:cNvSpPr/>
          <p:nvPr/>
        </p:nvSpPr>
        <p:spPr bwMode="auto">
          <a:xfrm>
            <a:off x="4776736" y="2118865"/>
            <a:ext cx="294782" cy="29478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grpSp>
        <p:nvGrpSpPr>
          <p:cNvPr id="3" name="Group 2">
            <a:extLst>
              <a:ext uri="{FF2B5EF4-FFF2-40B4-BE49-F238E27FC236}">
                <a16:creationId xmlns:a16="http://schemas.microsoft.com/office/drawing/2014/main" id="{B2F41267-C2B2-43B4-AB0C-8A336BB289D2}"/>
              </a:ext>
            </a:extLst>
          </p:cNvPr>
          <p:cNvGrpSpPr/>
          <p:nvPr/>
        </p:nvGrpSpPr>
        <p:grpSpPr>
          <a:xfrm>
            <a:off x="1712729" y="1641620"/>
            <a:ext cx="758600" cy="1008946"/>
            <a:chOff x="1712090" y="1641356"/>
            <a:chExt cx="758708" cy="1009090"/>
          </a:xfrm>
        </p:grpSpPr>
        <p:sp>
          <p:nvSpPr>
            <p:cNvPr id="99" name="User log in text">
              <a:extLst>
                <a:ext uri="{FF2B5EF4-FFF2-40B4-BE49-F238E27FC236}">
                  <a16:creationId xmlns:a16="http://schemas.microsoft.com/office/drawing/2014/main" id="{14012EC3-4A24-45AA-AAA9-658B134175CE}"/>
                </a:ext>
              </a:extLst>
            </p:cNvPr>
            <p:cNvSpPr/>
            <p:nvPr/>
          </p:nvSpPr>
          <p:spPr>
            <a:xfrm>
              <a:off x="1712090" y="1641356"/>
              <a:ext cx="758708"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Outlook</a:t>
              </a:r>
            </a:p>
          </p:txBody>
        </p:sp>
        <p:sp>
          <p:nvSpPr>
            <p:cNvPr id="104" name="Oval 103">
              <a:extLst>
                <a:ext uri="{FF2B5EF4-FFF2-40B4-BE49-F238E27FC236}">
                  <a16:creationId xmlns:a16="http://schemas.microsoft.com/office/drawing/2014/main" id="{0FA9D7FF-A3A1-43D1-8BA9-2339D4F811DB}"/>
                </a:ext>
              </a:extLst>
            </p:cNvPr>
            <p:cNvSpPr/>
            <p:nvPr/>
          </p:nvSpPr>
          <p:spPr bwMode="auto">
            <a:xfrm>
              <a:off x="1718108" y="1917086"/>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113" name="Freeform 9">
              <a:extLst>
                <a:ext uri="{FF2B5EF4-FFF2-40B4-BE49-F238E27FC236}">
                  <a16:creationId xmlns:a16="http://schemas.microsoft.com/office/drawing/2014/main" id="{D6D46F29-FA26-4A74-9164-48AB6B5B951F}"/>
                </a:ext>
              </a:extLst>
            </p:cNvPr>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a:defRPr/>
              </a:pPr>
              <a:endParaRPr lang="en-US" sz="1873">
                <a:solidFill>
                  <a:srgbClr val="505050"/>
                </a:solidFill>
                <a:latin typeface="Segoe UI"/>
              </a:endParaRPr>
            </a:p>
          </p:txBody>
        </p:sp>
      </p:grpSp>
      <p:grpSp>
        <p:nvGrpSpPr>
          <p:cNvPr id="4" name="Group 3">
            <a:extLst>
              <a:ext uri="{FF2B5EF4-FFF2-40B4-BE49-F238E27FC236}">
                <a16:creationId xmlns:a16="http://schemas.microsoft.com/office/drawing/2014/main" id="{DE2173BB-7653-4E5B-A299-80376990C9A2}"/>
              </a:ext>
            </a:extLst>
          </p:cNvPr>
          <p:cNvGrpSpPr/>
          <p:nvPr/>
        </p:nvGrpSpPr>
        <p:grpSpPr>
          <a:xfrm>
            <a:off x="7712632" y="3373672"/>
            <a:ext cx="833806" cy="1000046"/>
            <a:chOff x="7712841" y="3373655"/>
            <a:chExt cx="833924" cy="1000188"/>
          </a:xfrm>
        </p:grpSpPr>
        <p:sp>
          <p:nvSpPr>
            <p:cNvPr id="120" name="User log in text">
              <a:extLst>
                <a:ext uri="{FF2B5EF4-FFF2-40B4-BE49-F238E27FC236}">
                  <a16:creationId xmlns:a16="http://schemas.microsoft.com/office/drawing/2014/main" id="{ED89345E-FB9A-40A4-9069-BEA594D40FE1}"/>
                </a:ext>
              </a:extLst>
            </p:cNvPr>
            <p:cNvSpPr/>
            <p:nvPr/>
          </p:nvSpPr>
          <p:spPr>
            <a:xfrm>
              <a:off x="7712841" y="4091420"/>
              <a:ext cx="833924" cy="282423"/>
            </a:xfrm>
            <a:prstGeom prst="rect">
              <a:avLst/>
            </a:prstGeom>
          </p:spPr>
          <p:txBody>
            <a:bodyPr wrap="none">
              <a:spAutoFit/>
            </a:bodyPr>
            <a:lstStyle/>
            <a:p>
              <a:pPr defTabSz="913751" fontAlgn="base">
                <a:spcBef>
                  <a:spcPct val="0"/>
                </a:spcBef>
                <a:spcAft>
                  <a:spcPct val="0"/>
                </a:spcAft>
                <a:defRPr/>
              </a:pPr>
              <a:r>
                <a:rPr lang="en-US" sz="1199" spc="30">
                  <a:gradFill>
                    <a:gsLst>
                      <a:gs pos="0">
                        <a:srgbClr val="353535"/>
                      </a:gs>
                      <a:gs pos="100000">
                        <a:srgbClr val="353535"/>
                      </a:gs>
                    </a:gsLst>
                    <a:lin ang="5400000" scaled="0"/>
                  </a:gradFill>
                  <a:latin typeface="Segoe UI Semilight"/>
                  <a:cs typeface="Segoe UI" pitchFamily="34" charset="0"/>
                </a:rPr>
                <a:t>Windows</a:t>
              </a:r>
            </a:p>
          </p:txBody>
        </p:sp>
        <p:sp>
          <p:nvSpPr>
            <p:cNvPr id="124" name="Oval 123">
              <a:extLst>
                <a:ext uri="{FF2B5EF4-FFF2-40B4-BE49-F238E27FC236}">
                  <a16:creationId xmlns:a16="http://schemas.microsoft.com/office/drawing/2014/main" id="{88439548-D74A-4764-AB4B-E3CA3C6BA931}"/>
                </a:ext>
              </a:extLst>
            </p:cNvPr>
            <p:cNvSpPr/>
            <p:nvPr/>
          </p:nvSpPr>
          <p:spPr bwMode="auto">
            <a:xfrm>
              <a:off x="7760751" y="3373655"/>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846" fontAlgn="base">
                <a:spcBef>
                  <a:spcPct val="0"/>
                </a:spcBef>
                <a:spcAft>
                  <a:spcPct val="0"/>
                </a:spcAft>
                <a:defRPr/>
              </a:pPr>
              <a:endParaRPr lang="en-US" sz="1599">
                <a:gradFill>
                  <a:gsLst>
                    <a:gs pos="0">
                      <a:srgbClr val="FFFFFF"/>
                    </a:gs>
                    <a:gs pos="100000">
                      <a:srgbClr val="FFFFFF"/>
                    </a:gs>
                  </a:gsLst>
                  <a:lin ang="5400000" scaled="0"/>
                </a:gradFill>
                <a:latin typeface="Segoe UI"/>
              </a:endParaRPr>
            </a:p>
          </p:txBody>
        </p:sp>
        <p:sp>
          <p:nvSpPr>
            <p:cNvPr id="126" name="Freeform 15">
              <a:extLst>
                <a:ext uri="{FF2B5EF4-FFF2-40B4-BE49-F238E27FC236}">
                  <a16:creationId xmlns:a16="http://schemas.microsoft.com/office/drawing/2014/main" id="{8D8DDAC8-5D2E-4A18-9E22-CC55010B948F}"/>
                </a:ext>
              </a:extLst>
            </p:cNvPr>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a:defRPr/>
              </a:pPr>
              <a:endParaRPr lang="en-US" sz="1873">
                <a:solidFill>
                  <a:srgbClr val="505050"/>
                </a:solidFill>
                <a:latin typeface="Segoe UI"/>
              </a:endParaRPr>
            </a:p>
          </p:txBody>
        </p:sp>
      </p:grpSp>
      <p:sp>
        <p:nvSpPr>
          <p:cNvPr id="8" name="Rectangle 7">
            <a:extLst>
              <a:ext uri="{FF2B5EF4-FFF2-40B4-BE49-F238E27FC236}">
                <a16:creationId xmlns:a16="http://schemas.microsoft.com/office/drawing/2014/main" id="{8357F638-E090-4A32-93FE-66EEF1788BDF}"/>
              </a:ext>
            </a:extLst>
          </p:cNvPr>
          <p:cNvSpPr/>
          <p:nvPr/>
        </p:nvSpPr>
        <p:spPr>
          <a:xfrm>
            <a:off x="435795" y="1022012"/>
            <a:ext cx="5090274" cy="478376"/>
          </a:xfrm>
          <a:prstGeom prst="rect">
            <a:avLst/>
          </a:prstGeom>
        </p:spPr>
        <p:txBody>
          <a:bodyPr wrap="none" lIns="0">
            <a:spAutoFit/>
          </a:bodyPr>
          <a:lstStyle/>
          <a:p>
            <a:r>
              <a:rPr lang="en-US" sz="2448">
                <a:gradFill>
                  <a:gsLst>
                    <a:gs pos="2917">
                      <a:schemeClr val="accent1"/>
                    </a:gs>
                    <a:gs pos="30000">
                      <a:schemeClr val="accent1"/>
                    </a:gs>
                  </a:gsLst>
                  <a:lin ang="5400000" scaled="0"/>
                </a:gradFill>
                <a:cs typeface="Segoe UI Semilight" panose="020B0402040204020203" pitchFamily="34" charset="0"/>
              </a:rPr>
              <a:t>Microsoft Intelligent Security Graph</a:t>
            </a:r>
            <a:endParaRPr lang="en-US" sz="2040">
              <a:gradFill>
                <a:gsLst>
                  <a:gs pos="2917">
                    <a:schemeClr val="accent1"/>
                  </a:gs>
                  <a:gs pos="30000">
                    <a:schemeClr val="accent1"/>
                  </a:gs>
                </a:gsLst>
                <a:lin ang="5400000" scaled="0"/>
              </a:gradFill>
            </a:endParaRPr>
          </a:p>
        </p:txBody>
      </p:sp>
    </p:spTree>
    <p:extLst>
      <p:ext uri="{BB962C8B-B14F-4D97-AF65-F5344CB8AC3E}">
        <p14:creationId xmlns:p14="http://schemas.microsoft.com/office/powerpoint/2010/main" val="23511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3"/>
                                        </p:tgtEl>
                                      </p:cBhvr>
                                      <p:by x="0" y="0"/>
                                    </p:animScale>
                                  </p:childTnLst>
                                </p:cTn>
                              </p:par>
                              <p:par>
                                <p:cTn id="9" presetID="6" presetClass="emph" presetSubtype="0" decel="100000" fill="hold" grpId="2" nodeType="withEffect">
                                  <p:stCondLst>
                                    <p:cond delay="700"/>
                                  </p:stCondLst>
                                  <p:childTnLst>
                                    <p:animScale>
                                      <p:cBhvr>
                                        <p:cTn id="10" dur="500" fill="hold"/>
                                        <p:tgtEl>
                                          <p:spTgt spid="13"/>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57"/>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57"/>
                                        </p:tgtEl>
                                      </p:cBhvr>
                                      <p:by x="0" y="0"/>
                                    </p:animScale>
                                  </p:childTnLst>
                                </p:cTn>
                              </p:par>
                              <p:par>
                                <p:cTn id="15" presetID="6" presetClass="emph" presetSubtype="0" decel="100000" fill="hold" nodeType="withEffect">
                                  <p:stCondLst>
                                    <p:cond delay="700"/>
                                  </p:stCondLst>
                                  <p:childTnLst>
                                    <p:animScale>
                                      <p:cBhvr>
                                        <p:cTn id="16" dur="500" fill="hold"/>
                                        <p:tgtEl>
                                          <p:spTgt spid="57"/>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37"/>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37"/>
                                        </p:tgtEl>
                                      </p:cBhvr>
                                      <p:by x="0" y="0"/>
                                    </p:animScale>
                                  </p:childTnLst>
                                </p:cTn>
                              </p:par>
                              <p:par>
                                <p:cTn id="21" presetID="6" presetClass="emph" presetSubtype="0" decel="100000" fill="hold" grpId="2" nodeType="withEffect">
                                  <p:stCondLst>
                                    <p:cond delay="700"/>
                                  </p:stCondLst>
                                  <p:childTnLst>
                                    <p:animScale>
                                      <p:cBhvr>
                                        <p:cTn id="22" dur="500" fill="hold"/>
                                        <p:tgtEl>
                                          <p:spTgt spid="37"/>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31"/>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31"/>
                                        </p:tgtEl>
                                      </p:cBhvr>
                                      <p:by x="0" y="0"/>
                                    </p:animScale>
                                  </p:childTnLst>
                                </p:cTn>
                              </p:par>
                              <p:par>
                                <p:cTn id="27" presetID="6" presetClass="emph" presetSubtype="0" decel="100000" fill="hold" grpId="2" nodeType="withEffect">
                                  <p:stCondLst>
                                    <p:cond delay="800"/>
                                  </p:stCondLst>
                                  <p:childTnLst>
                                    <p:animScale>
                                      <p:cBhvr>
                                        <p:cTn id="28" dur="500" fill="hold"/>
                                        <p:tgtEl>
                                          <p:spTgt spid="31"/>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36"/>
                                        </p:tgtEl>
                                      </p:cBhvr>
                                      <p:by x="0" y="0"/>
                                    </p:animScale>
                                  </p:childTnLst>
                                </p:cTn>
                              </p:par>
                              <p:par>
                                <p:cTn id="33" presetID="6" presetClass="emph" presetSubtype="0" decel="100000" fill="hold" grpId="2" nodeType="withEffect">
                                  <p:stCondLst>
                                    <p:cond delay="800"/>
                                  </p:stCondLst>
                                  <p:childTnLst>
                                    <p:animScale>
                                      <p:cBhvr>
                                        <p:cTn id="34" dur="500" fill="hold"/>
                                        <p:tgtEl>
                                          <p:spTgt spid="36"/>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88"/>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88"/>
                                        </p:tgtEl>
                                      </p:cBhvr>
                                      <p:by x="0" y="0"/>
                                    </p:animScale>
                                  </p:childTnLst>
                                </p:cTn>
                              </p:par>
                              <p:par>
                                <p:cTn id="39" presetID="6" presetClass="emph" presetSubtype="0" decel="100000" fill="hold" grpId="2" nodeType="withEffect">
                                  <p:stCondLst>
                                    <p:cond delay="800"/>
                                  </p:stCondLst>
                                  <p:childTnLst>
                                    <p:animScale>
                                      <p:cBhvr>
                                        <p:cTn id="40" dur="500" fill="hold"/>
                                        <p:tgtEl>
                                          <p:spTgt spid="88"/>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86"/>
                                        </p:tgtEl>
                                      </p:cBhvr>
                                      <p:by x="0" y="0"/>
                                    </p:animScale>
                                  </p:childTnLst>
                                </p:cTn>
                              </p:par>
                              <p:par>
                                <p:cTn id="45" presetID="6" presetClass="emph" presetSubtype="0" decel="100000" fill="hold" grpId="2" nodeType="withEffect">
                                  <p:stCondLst>
                                    <p:cond delay="800"/>
                                  </p:stCondLst>
                                  <p:childTnLst>
                                    <p:animScale>
                                      <p:cBhvr>
                                        <p:cTn id="46" dur="500" fill="hold"/>
                                        <p:tgtEl>
                                          <p:spTgt spid="86"/>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55"/>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55"/>
                                        </p:tgtEl>
                                      </p:cBhvr>
                                      <p:by x="0" y="0"/>
                                    </p:animScale>
                                  </p:childTnLst>
                                </p:cTn>
                              </p:par>
                              <p:par>
                                <p:cTn id="51" presetID="6" presetClass="emph" presetSubtype="0" decel="100000" fill="hold" nodeType="withEffect">
                                  <p:stCondLst>
                                    <p:cond delay="900"/>
                                  </p:stCondLst>
                                  <p:childTnLst>
                                    <p:animScale>
                                      <p:cBhvr>
                                        <p:cTn id="52" dur="500" fill="hold"/>
                                        <p:tgtEl>
                                          <p:spTgt spid="55"/>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2"/>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2"/>
                                        </p:tgtEl>
                                      </p:cBhvr>
                                      <p:by x="0" y="0"/>
                                    </p:animScale>
                                  </p:childTnLst>
                                </p:cTn>
                              </p:par>
                              <p:par>
                                <p:cTn id="57" presetID="6" presetClass="emph" presetSubtype="0" decel="100000" fill="hold" grpId="2" nodeType="withEffect">
                                  <p:stCondLst>
                                    <p:cond delay="900"/>
                                  </p:stCondLst>
                                  <p:childTnLst>
                                    <p:animScale>
                                      <p:cBhvr>
                                        <p:cTn id="58" dur="500" fill="hold"/>
                                        <p:tgtEl>
                                          <p:spTgt spid="22"/>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16"/>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16"/>
                                        </p:tgtEl>
                                      </p:cBhvr>
                                      <p:by x="0" y="0"/>
                                    </p:animScale>
                                  </p:childTnLst>
                                </p:cTn>
                              </p:par>
                              <p:par>
                                <p:cTn id="63" presetID="6" presetClass="emph" presetSubtype="0" decel="100000" fill="hold" grpId="2" nodeType="withEffect">
                                  <p:stCondLst>
                                    <p:cond delay="1000"/>
                                  </p:stCondLst>
                                  <p:childTnLst>
                                    <p:animScale>
                                      <p:cBhvr>
                                        <p:cTn id="64" dur="500" fill="hold"/>
                                        <p:tgtEl>
                                          <p:spTgt spid="16"/>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19"/>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19"/>
                                        </p:tgtEl>
                                      </p:cBhvr>
                                      <p:by x="0" y="0"/>
                                    </p:animScale>
                                  </p:childTnLst>
                                </p:cTn>
                              </p:par>
                              <p:par>
                                <p:cTn id="69" presetID="6" presetClass="emph" presetSubtype="0" decel="100000" fill="hold" grpId="2" nodeType="withEffect">
                                  <p:stCondLst>
                                    <p:cond delay="1000"/>
                                  </p:stCondLst>
                                  <p:childTnLst>
                                    <p:animScale>
                                      <p:cBhvr>
                                        <p:cTn id="70" dur="500" fill="hold"/>
                                        <p:tgtEl>
                                          <p:spTgt spid="19"/>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56"/>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56"/>
                                        </p:tgtEl>
                                      </p:cBhvr>
                                      <p:by x="0" y="0"/>
                                    </p:animScale>
                                  </p:childTnLst>
                                </p:cTn>
                              </p:par>
                              <p:par>
                                <p:cTn id="75" presetID="6" presetClass="emph" presetSubtype="0" decel="100000" fill="hold" nodeType="withEffect">
                                  <p:stCondLst>
                                    <p:cond delay="1000"/>
                                  </p:stCondLst>
                                  <p:childTnLst>
                                    <p:animScale>
                                      <p:cBhvr>
                                        <p:cTn id="76" dur="500" fill="hold"/>
                                        <p:tgtEl>
                                          <p:spTgt spid="56"/>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38"/>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38"/>
                                        </p:tgtEl>
                                      </p:cBhvr>
                                      <p:by x="0" y="0"/>
                                    </p:animScale>
                                  </p:childTnLst>
                                </p:cTn>
                              </p:par>
                              <p:par>
                                <p:cTn id="81" presetID="6" presetClass="emph" presetSubtype="0" decel="100000" fill="hold" grpId="2" nodeType="withEffect">
                                  <p:stCondLst>
                                    <p:cond delay="1100"/>
                                  </p:stCondLst>
                                  <p:childTnLst>
                                    <p:animScale>
                                      <p:cBhvr>
                                        <p:cTn id="82" dur="500" fill="hold"/>
                                        <p:tgtEl>
                                          <p:spTgt spid="38"/>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30"/>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30"/>
                                        </p:tgtEl>
                                      </p:cBhvr>
                                      <p:by x="0" y="0"/>
                                    </p:animScale>
                                  </p:childTnLst>
                                </p:cTn>
                              </p:par>
                              <p:par>
                                <p:cTn id="87" presetID="6" presetClass="emph" presetSubtype="0" decel="100000" fill="hold" grpId="2" nodeType="withEffect">
                                  <p:stCondLst>
                                    <p:cond delay="1100"/>
                                  </p:stCondLst>
                                  <p:childTnLst>
                                    <p:animScale>
                                      <p:cBhvr>
                                        <p:cTn id="88" dur="500" fill="hold"/>
                                        <p:tgtEl>
                                          <p:spTgt spid="30"/>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85"/>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85"/>
                                        </p:tgtEl>
                                      </p:cBhvr>
                                      <p:by x="0" y="0"/>
                                    </p:animScale>
                                  </p:childTnLst>
                                </p:cTn>
                              </p:par>
                              <p:par>
                                <p:cTn id="93" presetID="6" presetClass="emph" presetSubtype="0" decel="100000" fill="hold" grpId="2" nodeType="withEffect">
                                  <p:stCondLst>
                                    <p:cond delay="1100"/>
                                  </p:stCondLst>
                                  <p:childTnLst>
                                    <p:animScale>
                                      <p:cBhvr>
                                        <p:cTn id="94" dur="500" fill="hold"/>
                                        <p:tgtEl>
                                          <p:spTgt spid="85"/>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84"/>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84"/>
                                        </p:tgtEl>
                                      </p:cBhvr>
                                      <p:by x="0" y="0"/>
                                    </p:animScale>
                                  </p:childTnLst>
                                </p:cTn>
                              </p:par>
                              <p:par>
                                <p:cTn id="99" presetID="6" presetClass="emph" presetSubtype="0" decel="100000" fill="hold" grpId="2" nodeType="withEffect">
                                  <p:stCondLst>
                                    <p:cond delay="1200"/>
                                  </p:stCondLst>
                                  <p:childTnLst>
                                    <p:animScale>
                                      <p:cBhvr>
                                        <p:cTn id="100" dur="500" fill="hold"/>
                                        <p:tgtEl>
                                          <p:spTgt spid="84"/>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80"/>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80"/>
                                        </p:tgtEl>
                                      </p:cBhvr>
                                      <p:by x="0" y="0"/>
                                    </p:animScale>
                                  </p:childTnLst>
                                </p:cTn>
                              </p:par>
                              <p:par>
                                <p:cTn id="105" presetID="6" presetClass="emph" presetSubtype="0" decel="100000" fill="hold" grpId="2" nodeType="withEffect">
                                  <p:stCondLst>
                                    <p:cond delay="1200"/>
                                  </p:stCondLst>
                                  <p:childTnLst>
                                    <p:animScale>
                                      <p:cBhvr>
                                        <p:cTn id="106" dur="500" fill="hold"/>
                                        <p:tgtEl>
                                          <p:spTgt spid="80"/>
                                        </p:tgtEl>
                                      </p:cBhvr>
                                      <p:by x="90000" y="90000"/>
                                    </p:animScale>
                                  </p:childTnLst>
                                </p:cTn>
                              </p:par>
                              <p:par>
                                <p:cTn id="107" presetID="1" presetClass="entr" presetSubtype="0" fill="hold" grpId="0" nodeType="withEffect">
                                  <p:stCondLst>
                                    <p:cond delay="1000"/>
                                  </p:stCondLst>
                                  <p:childTnLst>
                                    <p:set>
                                      <p:cBhvr>
                                        <p:cTn id="108" dur="1" fill="hold">
                                          <p:stCondLst>
                                            <p:cond delay="0"/>
                                          </p:stCondLst>
                                        </p:cTn>
                                        <p:tgtEl>
                                          <p:spTgt spid="90"/>
                                        </p:tgtEl>
                                        <p:attrNameLst>
                                          <p:attrName>style.visibility</p:attrName>
                                        </p:attrNameLst>
                                      </p:cBhvr>
                                      <p:to>
                                        <p:strVal val="visible"/>
                                      </p:to>
                                    </p:set>
                                  </p:childTnLst>
                                </p:cTn>
                              </p:par>
                              <p:par>
                                <p:cTn id="109" presetID="6" presetClass="emph" presetSubtype="0" accel="100000" autoRev="1" fill="hold" grpId="1" nodeType="withEffect">
                                  <p:stCondLst>
                                    <p:cond delay="500"/>
                                  </p:stCondLst>
                                  <p:childTnLst>
                                    <p:animScale>
                                      <p:cBhvr>
                                        <p:cTn id="110" dur="500" fill="hold"/>
                                        <p:tgtEl>
                                          <p:spTgt spid="90"/>
                                        </p:tgtEl>
                                      </p:cBhvr>
                                      <p:by x="0" y="0"/>
                                    </p:animScale>
                                  </p:childTnLst>
                                </p:cTn>
                              </p:par>
                              <p:par>
                                <p:cTn id="111" presetID="6" presetClass="emph" presetSubtype="0" decel="100000" fill="hold" grpId="2" nodeType="withEffect">
                                  <p:stCondLst>
                                    <p:cond delay="1200"/>
                                  </p:stCondLst>
                                  <p:childTnLst>
                                    <p:animScale>
                                      <p:cBhvr>
                                        <p:cTn id="112" dur="500" fill="hold"/>
                                        <p:tgtEl>
                                          <p:spTgt spid="90"/>
                                        </p:tgtEl>
                                      </p:cBhvr>
                                      <p:by x="90000" y="90000"/>
                                    </p:animScale>
                                  </p:childTnLst>
                                </p:cTn>
                              </p:par>
                              <p:par>
                                <p:cTn id="113" presetID="1" presetClass="entr" presetSubtype="0" fill="hold" nodeType="withEffect">
                                  <p:stCondLst>
                                    <p:cond delay="1100"/>
                                  </p:stCondLst>
                                  <p:childTnLst>
                                    <p:set>
                                      <p:cBhvr>
                                        <p:cTn id="114" dur="1" fill="hold">
                                          <p:stCondLst>
                                            <p:cond delay="0"/>
                                          </p:stCondLst>
                                        </p:cTn>
                                        <p:tgtEl>
                                          <p:spTgt spid="54"/>
                                        </p:tgtEl>
                                        <p:attrNameLst>
                                          <p:attrName>style.visibility</p:attrName>
                                        </p:attrNameLst>
                                      </p:cBhvr>
                                      <p:to>
                                        <p:strVal val="visible"/>
                                      </p:to>
                                    </p:set>
                                  </p:childTnLst>
                                </p:cTn>
                              </p:par>
                              <p:par>
                                <p:cTn id="115" presetID="6" presetClass="emph" presetSubtype="0" accel="100000" autoRev="1" fill="hold" nodeType="withEffect">
                                  <p:stCondLst>
                                    <p:cond delay="600"/>
                                  </p:stCondLst>
                                  <p:childTnLst>
                                    <p:animScale>
                                      <p:cBhvr>
                                        <p:cTn id="116" dur="500" fill="hold"/>
                                        <p:tgtEl>
                                          <p:spTgt spid="54"/>
                                        </p:tgtEl>
                                      </p:cBhvr>
                                      <p:by x="0" y="0"/>
                                    </p:animScale>
                                  </p:childTnLst>
                                </p:cTn>
                              </p:par>
                              <p:par>
                                <p:cTn id="117" presetID="6" presetClass="emph" presetSubtype="0" decel="100000" fill="hold" nodeType="withEffect">
                                  <p:stCondLst>
                                    <p:cond delay="1300"/>
                                  </p:stCondLst>
                                  <p:childTnLst>
                                    <p:animScale>
                                      <p:cBhvr>
                                        <p:cTn id="118" dur="500" fill="hold"/>
                                        <p:tgtEl>
                                          <p:spTgt spid="54"/>
                                        </p:tgtEl>
                                      </p:cBhvr>
                                      <p:by x="90000" y="90000"/>
                                    </p:animScale>
                                  </p:childTnLst>
                                </p:cTn>
                              </p:par>
                              <p:par>
                                <p:cTn id="119" presetID="1" presetClass="entr" presetSubtype="0" fill="hold" grpId="0" nodeType="withEffect">
                                  <p:stCondLst>
                                    <p:cond delay="1100"/>
                                  </p:stCondLst>
                                  <p:childTnLst>
                                    <p:set>
                                      <p:cBhvr>
                                        <p:cTn id="120" dur="1" fill="hold">
                                          <p:stCondLst>
                                            <p:cond delay="0"/>
                                          </p:stCondLst>
                                        </p:cTn>
                                        <p:tgtEl>
                                          <p:spTgt spid="82"/>
                                        </p:tgtEl>
                                        <p:attrNameLst>
                                          <p:attrName>style.visibility</p:attrName>
                                        </p:attrNameLst>
                                      </p:cBhvr>
                                      <p:to>
                                        <p:strVal val="visible"/>
                                      </p:to>
                                    </p:set>
                                  </p:childTnLst>
                                </p:cTn>
                              </p:par>
                              <p:par>
                                <p:cTn id="121" presetID="6" presetClass="emph" presetSubtype="0" accel="100000" autoRev="1" fill="hold" grpId="1" nodeType="withEffect">
                                  <p:stCondLst>
                                    <p:cond delay="600"/>
                                  </p:stCondLst>
                                  <p:childTnLst>
                                    <p:animScale>
                                      <p:cBhvr>
                                        <p:cTn id="122" dur="500" fill="hold"/>
                                        <p:tgtEl>
                                          <p:spTgt spid="82"/>
                                        </p:tgtEl>
                                      </p:cBhvr>
                                      <p:by x="0" y="0"/>
                                    </p:animScale>
                                  </p:childTnLst>
                                </p:cTn>
                              </p:par>
                              <p:par>
                                <p:cTn id="123" presetID="6" presetClass="emph" presetSubtype="0" decel="100000" fill="hold" grpId="2" nodeType="withEffect">
                                  <p:stCondLst>
                                    <p:cond delay="1300"/>
                                  </p:stCondLst>
                                  <p:childTnLst>
                                    <p:animScale>
                                      <p:cBhvr>
                                        <p:cTn id="124" dur="500" fill="hold"/>
                                        <p:tgtEl>
                                          <p:spTgt spid="82"/>
                                        </p:tgtEl>
                                      </p:cBhvr>
                                      <p:by x="90000" y="90000"/>
                                    </p:animScale>
                                  </p:childTnLst>
                                </p:cTn>
                              </p:par>
                              <p:par>
                                <p:cTn id="125" presetID="1" presetClass="entr" presetSubtype="0" fill="hold" grpId="0" nodeType="withEffect">
                                  <p:stCondLst>
                                    <p:cond delay="500"/>
                                  </p:stCondLst>
                                  <p:childTnLst>
                                    <p:set>
                                      <p:cBhvr>
                                        <p:cTn id="126" dur="1" fill="hold">
                                          <p:stCondLst>
                                            <p:cond delay="0"/>
                                          </p:stCondLst>
                                        </p:cTn>
                                        <p:tgtEl>
                                          <p:spTgt spid="7"/>
                                        </p:tgtEl>
                                        <p:attrNameLst>
                                          <p:attrName>style.visibility</p:attrName>
                                        </p:attrNameLst>
                                      </p:cBhvr>
                                      <p:to>
                                        <p:strVal val="visible"/>
                                      </p:to>
                                    </p:set>
                                  </p:childTnLst>
                                </p:cTn>
                              </p:par>
                              <p:par>
                                <p:cTn id="127" presetID="6" presetClass="emph" presetSubtype="0" accel="100000" autoRev="1" fill="hold" grpId="1" nodeType="withEffect">
                                  <p:stCondLst>
                                    <p:cond delay="0"/>
                                  </p:stCondLst>
                                  <p:childTnLst>
                                    <p:animScale>
                                      <p:cBhvr>
                                        <p:cTn id="128" dur="500" fill="hold"/>
                                        <p:tgtEl>
                                          <p:spTgt spid="7"/>
                                        </p:tgtEl>
                                      </p:cBhvr>
                                      <p:by x="0" y="0"/>
                                    </p:animScale>
                                  </p:childTnLst>
                                </p:cTn>
                              </p:par>
                              <p:par>
                                <p:cTn id="129" presetID="6" presetClass="emph" presetSubtype="0" decel="100000" fill="hold" grpId="2" nodeType="withEffect">
                                  <p:stCondLst>
                                    <p:cond delay="700"/>
                                  </p:stCondLst>
                                  <p:childTnLst>
                                    <p:animScale>
                                      <p:cBhvr>
                                        <p:cTn id="130" dur="500" fill="hold"/>
                                        <p:tgtEl>
                                          <p:spTgt spid="7"/>
                                        </p:tgtEl>
                                      </p:cBhvr>
                                      <p:by x="90000" y="90000"/>
                                    </p:animScale>
                                  </p:childTnLst>
                                </p:cTn>
                              </p:par>
                              <p:par>
                                <p:cTn id="131" presetID="22" presetClass="entr" presetSubtype="4" fill="hold" grpId="0" nodeType="withEffect">
                                  <p:stCondLst>
                                    <p:cond delay="700"/>
                                  </p:stCondLst>
                                  <p:childTnLst>
                                    <p:set>
                                      <p:cBhvr>
                                        <p:cTn id="132" dur="1" fill="hold">
                                          <p:stCondLst>
                                            <p:cond delay="0"/>
                                          </p:stCondLst>
                                        </p:cTn>
                                        <p:tgtEl>
                                          <p:spTgt spid="35"/>
                                        </p:tgtEl>
                                        <p:attrNameLst>
                                          <p:attrName>style.visibility</p:attrName>
                                        </p:attrNameLst>
                                      </p:cBhvr>
                                      <p:to>
                                        <p:strVal val="visible"/>
                                      </p:to>
                                    </p:set>
                                    <p:animEffect transition="in" filter="wipe(down)">
                                      <p:cBhvr>
                                        <p:cTn id="133" dur="250"/>
                                        <p:tgtEl>
                                          <p:spTgt spid="35"/>
                                        </p:tgtEl>
                                      </p:cBhvr>
                                    </p:animEffect>
                                  </p:childTnLst>
                                </p:cTn>
                              </p:par>
                              <p:par>
                                <p:cTn id="134" presetID="22" presetClass="entr" presetSubtype="4" fill="hold" grpId="0" nodeType="withEffect">
                                  <p:stCondLst>
                                    <p:cond delay="800"/>
                                  </p:stCondLst>
                                  <p:childTnLst>
                                    <p:set>
                                      <p:cBhvr>
                                        <p:cTn id="135" dur="1" fill="hold">
                                          <p:stCondLst>
                                            <p:cond delay="0"/>
                                          </p:stCondLst>
                                        </p:cTn>
                                        <p:tgtEl>
                                          <p:spTgt spid="76"/>
                                        </p:tgtEl>
                                        <p:attrNameLst>
                                          <p:attrName>style.visibility</p:attrName>
                                        </p:attrNameLst>
                                      </p:cBhvr>
                                      <p:to>
                                        <p:strVal val="visible"/>
                                      </p:to>
                                    </p:set>
                                    <p:animEffect transition="in" filter="wipe(down)">
                                      <p:cBhvr>
                                        <p:cTn id="136" dur="250"/>
                                        <p:tgtEl>
                                          <p:spTgt spid="76"/>
                                        </p:tgtEl>
                                      </p:cBhvr>
                                    </p:animEffect>
                                  </p:childTnLst>
                                </p:cTn>
                              </p:par>
                              <p:par>
                                <p:cTn id="137" presetID="22" presetClass="entr" presetSubtype="4" fill="hold" grpId="0" nodeType="withEffect">
                                  <p:stCondLst>
                                    <p:cond delay="900"/>
                                  </p:stCondLst>
                                  <p:childTnLst>
                                    <p:set>
                                      <p:cBhvr>
                                        <p:cTn id="138" dur="1" fill="hold">
                                          <p:stCondLst>
                                            <p:cond delay="0"/>
                                          </p:stCondLst>
                                        </p:cTn>
                                        <p:tgtEl>
                                          <p:spTgt spid="74"/>
                                        </p:tgtEl>
                                        <p:attrNameLst>
                                          <p:attrName>style.visibility</p:attrName>
                                        </p:attrNameLst>
                                      </p:cBhvr>
                                      <p:to>
                                        <p:strVal val="visible"/>
                                      </p:to>
                                    </p:set>
                                    <p:animEffect transition="in" filter="wipe(down)">
                                      <p:cBhvr>
                                        <p:cTn id="139" dur="250"/>
                                        <p:tgtEl>
                                          <p:spTgt spid="74"/>
                                        </p:tgtEl>
                                      </p:cBhvr>
                                    </p:animEffect>
                                  </p:childTnLst>
                                </p:cTn>
                              </p:par>
                              <p:par>
                                <p:cTn id="140" presetID="22" presetClass="entr" presetSubtype="4" fill="hold" grpId="0" nodeType="withEffect">
                                  <p:stCondLst>
                                    <p:cond delay="10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250"/>
                                        <p:tgtEl>
                                          <p:spTgt spid="75"/>
                                        </p:tgtEl>
                                      </p:cBhvr>
                                    </p:animEffect>
                                  </p:childTnLst>
                                </p:cTn>
                              </p:par>
                              <p:par>
                                <p:cTn id="143" presetID="22" presetClass="entr" presetSubtype="4" fill="hold" grpId="0" nodeType="withEffect">
                                  <p:stCondLst>
                                    <p:cond delay="1100"/>
                                  </p:stCondLst>
                                  <p:childTnLst>
                                    <p:set>
                                      <p:cBhvr>
                                        <p:cTn id="144" dur="1" fill="hold">
                                          <p:stCondLst>
                                            <p:cond delay="0"/>
                                          </p:stCondLst>
                                        </p:cTn>
                                        <p:tgtEl>
                                          <p:spTgt spid="77"/>
                                        </p:tgtEl>
                                        <p:attrNameLst>
                                          <p:attrName>style.visibility</p:attrName>
                                        </p:attrNameLst>
                                      </p:cBhvr>
                                      <p:to>
                                        <p:strVal val="visible"/>
                                      </p:to>
                                    </p:set>
                                    <p:animEffect transition="in" filter="wipe(down)">
                                      <p:cBhvr>
                                        <p:cTn id="145" dur="250"/>
                                        <p:tgtEl>
                                          <p:spTgt spid="77"/>
                                        </p:tgtEl>
                                      </p:cBhvr>
                                    </p:animEffect>
                                  </p:childTnLst>
                                </p:cTn>
                              </p:par>
                              <p:par>
                                <p:cTn id="146" presetID="22" presetClass="entr" presetSubtype="1" fill="hold" grpId="0" nodeType="withEffect">
                                  <p:stCondLst>
                                    <p:cond delay="1200"/>
                                  </p:stCondLst>
                                  <p:childTnLst>
                                    <p:set>
                                      <p:cBhvr>
                                        <p:cTn id="147" dur="1" fill="hold">
                                          <p:stCondLst>
                                            <p:cond delay="0"/>
                                          </p:stCondLst>
                                        </p:cTn>
                                        <p:tgtEl>
                                          <p:spTgt spid="78"/>
                                        </p:tgtEl>
                                        <p:attrNameLst>
                                          <p:attrName>style.visibility</p:attrName>
                                        </p:attrNameLst>
                                      </p:cBhvr>
                                      <p:to>
                                        <p:strVal val="visible"/>
                                      </p:to>
                                    </p:set>
                                    <p:animEffect transition="in" filter="wipe(up)">
                                      <p:cBhvr>
                                        <p:cTn id="148" dur="250"/>
                                        <p:tgtEl>
                                          <p:spTgt spid="78"/>
                                        </p:tgtEl>
                                      </p:cBhvr>
                                    </p:animEffect>
                                  </p:childTnLst>
                                </p:cTn>
                              </p:par>
                              <p:par>
                                <p:cTn id="149" presetID="22" presetClass="entr" presetSubtype="4" fill="hold" grpId="0" nodeType="withEffect">
                                  <p:stCondLst>
                                    <p:cond delay="700"/>
                                  </p:stCondLst>
                                  <p:childTnLst>
                                    <p:set>
                                      <p:cBhvr>
                                        <p:cTn id="150" dur="1" fill="hold">
                                          <p:stCondLst>
                                            <p:cond delay="0"/>
                                          </p:stCondLst>
                                        </p:cTn>
                                        <p:tgtEl>
                                          <p:spTgt spid="102"/>
                                        </p:tgtEl>
                                        <p:attrNameLst>
                                          <p:attrName>style.visibility</p:attrName>
                                        </p:attrNameLst>
                                      </p:cBhvr>
                                      <p:to>
                                        <p:strVal val="visible"/>
                                      </p:to>
                                    </p:set>
                                    <p:animEffect transition="in" filter="wipe(down)">
                                      <p:cBhvr>
                                        <p:cTn id="151" dur="250"/>
                                        <p:tgtEl>
                                          <p:spTgt spid="102"/>
                                        </p:tgtEl>
                                      </p:cBhvr>
                                    </p:animEffect>
                                  </p:childTnLst>
                                </p:cTn>
                              </p:par>
                              <p:par>
                                <p:cTn id="152" presetID="22" presetClass="entr" presetSubtype="4" fill="hold" grpId="0" nodeType="withEffect">
                                  <p:stCondLst>
                                    <p:cond delay="800"/>
                                  </p:stCondLst>
                                  <p:childTnLst>
                                    <p:set>
                                      <p:cBhvr>
                                        <p:cTn id="153" dur="1" fill="hold">
                                          <p:stCondLst>
                                            <p:cond delay="0"/>
                                          </p:stCondLst>
                                        </p:cTn>
                                        <p:tgtEl>
                                          <p:spTgt spid="103"/>
                                        </p:tgtEl>
                                        <p:attrNameLst>
                                          <p:attrName>style.visibility</p:attrName>
                                        </p:attrNameLst>
                                      </p:cBhvr>
                                      <p:to>
                                        <p:strVal val="visible"/>
                                      </p:to>
                                    </p:set>
                                    <p:animEffect transition="in" filter="wipe(down)">
                                      <p:cBhvr>
                                        <p:cTn id="154" dur="250"/>
                                        <p:tgtEl>
                                          <p:spTgt spid="103"/>
                                        </p:tgtEl>
                                      </p:cBhvr>
                                    </p:animEffect>
                                  </p:childTnLst>
                                </p:cTn>
                              </p:par>
                              <p:par>
                                <p:cTn id="155" presetID="22" presetClass="entr" presetSubtype="4" fill="hold" grpId="0" nodeType="withEffect">
                                  <p:stCondLst>
                                    <p:cond delay="900"/>
                                  </p:stCondLst>
                                  <p:childTnLst>
                                    <p:set>
                                      <p:cBhvr>
                                        <p:cTn id="156" dur="1" fill="hold">
                                          <p:stCondLst>
                                            <p:cond delay="0"/>
                                          </p:stCondLst>
                                        </p:cTn>
                                        <p:tgtEl>
                                          <p:spTgt spid="107"/>
                                        </p:tgtEl>
                                        <p:attrNameLst>
                                          <p:attrName>style.visibility</p:attrName>
                                        </p:attrNameLst>
                                      </p:cBhvr>
                                      <p:to>
                                        <p:strVal val="visible"/>
                                      </p:to>
                                    </p:set>
                                    <p:animEffect transition="in" filter="wipe(down)">
                                      <p:cBhvr>
                                        <p:cTn id="157" dur="250"/>
                                        <p:tgtEl>
                                          <p:spTgt spid="107"/>
                                        </p:tgtEl>
                                      </p:cBhvr>
                                    </p:animEffect>
                                  </p:childTnLst>
                                </p:cTn>
                              </p:par>
                              <p:par>
                                <p:cTn id="158" presetID="22" presetClass="entr" presetSubtype="4" fill="hold" grpId="0" nodeType="withEffect">
                                  <p:stCondLst>
                                    <p:cond delay="1000"/>
                                  </p:stCondLst>
                                  <p:childTnLst>
                                    <p:set>
                                      <p:cBhvr>
                                        <p:cTn id="159" dur="1" fill="hold">
                                          <p:stCondLst>
                                            <p:cond delay="0"/>
                                          </p:stCondLst>
                                        </p:cTn>
                                        <p:tgtEl>
                                          <p:spTgt spid="116"/>
                                        </p:tgtEl>
                                        <p:attrNameLst>
                                          <p:attrName>style.visibility</p:attrName>
                                        </p:attrNameLst>
                                      </p:cBhvr>
                                      <p:to>
                                        <p:strVal val="visible"/>
                                      </p:to>
                                    </p:set>
                                    <p:animEffect transition="in" filter="wipe(down)">
                                      <p:cBhvr>
                                        <p:cTn id="160" dur="250"/>
                                        <p:tgtEl>
                                          <p:spTgt spid="116"/>
                                        </p:tgtEl>
                                      </p:cBhvr>
                                    </p:animEffect>
                                  </p:childTnLst>
                                </p:cTn>
                              </p:par>
                              <p:par>
                                <p:cTn id="161" presetID="22" presetClass="entr" presetSubtype="4" fill="hold" grpId="0" nodeType="withEffect">
                                  <p:stCondLst>
                                    <p:cond delay="1100"/>
                                  </p:stCondLst>
                                  <p:childTnLst>
                                    <p:set>
                                      <p:cBhvr>
                                        <p:cTn id="162" dur="1" fill="hold">
                                          <p:stCondLst>
                                            <p:cond delay="0"/>
                                          </p:stCondLst>
                                        </p:cTn>
                                        <p:tgtEl>
                                          <p:spTgt spid="108"/>
                                        </p:tgtEl>
                                        <p:attrNameLst>
                                          <p:attrName>style.visibility</p:attrName>
                                        </p:attrNameLst>
                                      </p:cBhvr>
                                      <p:to>
                                        <p:strVal val="visible"/>
                                      </p:to>
                                    </p:set>
                                    <p:animEffect transition="in" filter="wipe(down)">
                                      <p:cBhvr>
                                        <p:cTn id="163" dur="250"/>
                                        <p:tgtEl>
                                          <p:spTgt spid="108"/>
                                        </p:tgtEl>
                                      </p:cBhvr>
                                    </p:animEffect>
                                  </p:childTnLst>
                                </p:cTn>
                              </p:par>
                              <p:par>
                                <p:cTn id="164" presetID="22" presetClass="entr" presetSubtype="4" fill="hold" grpId="0" nodeType="withEffect">
                                  <p:stCondLst>
                                    <p:cond delay="1200"/>
                                  </p:stCondLst>
                                  <p:childTnLst>
                                    <p:set>
                                      <p:cBhvr>
                                        <p:cTn id="165" dur="1" fill="hold">
                                          <p:stCondLst>
                                            <p:cond delay="0"/>
                                          </p:stCondLst>
                                        </p:cTn>
                                        <p:tgtEl>
                                          <p:spTgt spid="115"/>
                                        </p:tgtEl>
                                        <p:attrNameLst>
                                          <p:attrName>style.visibility</p:attrName>
                                        </p:attrNameLst>
                                      </p:cBhvr>
                                      <p:to>
                                        <p:strVal val="visible"/>
                                      </p:to>
                                    </p:set>
                                    <p:animEffect transition="in" filter="wipe(down)">
                                      <p:cBhvr>
                                        <p:cTn id="166" dur="250"/>
                                        <p:tgtEl>
                                          <p:spTgt spid="115"/>
                                        </p:tgtEl>
                                      </p:cBhvr>
                                    </p:animEffect>
                                  </p:childTnLst>
                                </p:cTn>
                              </p:par>
                              <p:par>
                                <p:cTn id="167" presetID="22" presetClass="entr" presetSubtype="1" fill="hold" grpId="0" nodeType="withEffect">
                                  <p:stCondLst>
                                    <p:cond delay="700"/>
                                  </p:stCondLst>
                                  <p:childTnLst>
                                    <p:set>
                                      <p:cBhvr>
                                        <p:cTn id="168" dur="1" fill="hold">
                                          <p:stCondLst>
                                            <p:cond delay="0"/>
                                          </p:stCondLst>
                                        </p:cTn>
                                        <p:tgtEl>
                                          <p:spTgt spid="105"/>
                                        </p:tgtEl>
                                        <p:attrNameLst>
                                          <p:attrName>style.visibility</p:attrName>
                                        </p:attrNameLst>
                                      </p:cBhvr>
                                      <p:to>
                                        <p:strVal val="visible"/>
                                      </p:to>
                                    </p:set>
                                    <p:animEffect transition="in" filter="wipe(up)">
                                      <p:cBhvr>
                                        <p:cTn id="169" dur="250"/>
                                        <p:tgtEl>
                                          <p:spTgt spid="105"/>
                                        </p:tgtEl>
                                      </p:cBhvr>
                                    </p:animEffect>
                                  </p:childTnLst>
                                </p:cTn>
                              </p:par>
                              <p:par>
                                <p:cTn id="170" presetID="22" presetClass="entr" presetSubtype="4" fill="hold" grpId="0" nodeType="withEffect">
                                  <p:stCondLst>
                                    <p:cond delay="800"/>
                                  </p:stCondLst>
                                  <p:childTnLst>
                                    <p:set>
                                      <p:cBhvr>
                                        <p:cTn id="171" dur="1" fill="hold">
                                          <p:stCondLst>
                                            <p:cond delay="0"/>
                                          </p:stCondLst>
                                        </p:cTn>
                                        <p:tgtEl>
                                          <p:spTgt spid="101"/>
                                        </p:tgtEl>
                                        <p:attrNameLst>
                                          <p:attrName>style.visibility</p:attrName>
                                        </p:attrNameLst>
                                      </p:cBhvr>
                                      <p:to>
                                        <p:strVal val="visible"/>
                                      </p:to>
                                    </p:set>
                                    <p:animEffect transition="in" filter="wipe(down)">
                                      <p:cBhvr>
                                        <p:cTn id="172" dur="250"/>
                                        <p:tgtEl>
                                          <p:spTgt spid="101"/>
                                        </p:tgtEl>
                                      </p:cBhvr>
                                    </p:animEffect>
                                  </p:childTnLst>
                                </p:cTn>
                              </p:par>
                              <p:par>
                                <p:cTn id="173" presetID="22" presetClass="entr" presetSubtype="4" fill="hold" grpId="0" nodeType="withEffect">
                                  <p:stCondLst>
                                    <p:cond delay="900"/>
                                  </p:stCondLst>
                                  <p:childTnLst>
                                    <p:set>
                                      <p:cBhvr>
                                        <p:cTn id="174" dur="1" fill="hold">
                                          <p:stCondLst>
                                            <p:cond delay="0"/>
                                          </p:stCondLst>
                                        </p:cTn>
                                        <p:tgtEl>
                                          <p:spTgt spid="98"/>
                                        </p:tgtEl>
                                        <p:attrNameLst>
                                          <p:attrName>style.visibility</p:attrName>
                                        </p:attrNameLst>
                                      </p:cBhvr>
                                      <p:to>
                                        <p:strVal val="visible"/>
                                      </p:to>
                                    </p:set>
                                    <p:animEffect transition="in" filter="wipe(down)">
                                      <p:cBhvr>
                                        <p:cTn id="175" dur="250"/>
                                        <p:tgtEl>
                                          <p:spTgt spid="98"/>
                                        </p:tgtEl>
                                      </p:cBhvr>
                                    </p:animEffect>
                                  </p:childTnLst>
                                </p:cTn>
                              </p:par>
                              <p:par>
                                <p:cTn id="176" presetID="22" presetClass="entr" presetSubtype="4" fill="hold" grpId="0" nodeType="withEffect">
                                  <p:stCondLst>
                                    <p:cond delay="1000"/>
                                  </p:stCondLst>
                                  <p:childTnLst>
                                    <p:set>
                                      <p:cBhvr>
                                        <p:cTn id="177" dur="1" fill="hold">
                                          <p:stCondLst>
                                            <p:cond delay="0"/>
                                          </p:stCondLst>
                                        </p:cTn>
                                        <p:tgtEl>
                                          <p:spTgt spid="96"/>
                                        </p:tgtEl>
                                        <p:attrNameLst>
                                          <p:attrName>style.visibility</p:attrName>
                                        </p:attrNameLst>
                                      </p:cBhvr>
                                      <p:to>
                                        <p:strVal val="visible"/>
                                      </p:to>
                                    </p:set>
                                    <p:animEffect transition="in" filter="wipe(down)">
                                      <p:cBhvr>
                                        <p:cTn id="178" dur="250"/>
                                        <p:tgtEl>
                                          <p:spTgt spid="96"/>
                                        </p:tgtEl>
                                      </p:cBhvr>
                                    </p:animEffect>
                                  </p:childTnLst>
                                </p:cTn>
                              </p:par>
                              <p:par>
                                <p:cTn id="179" presetID="22" presetClass="entr" presetSubtype="4" fill="hold" grpId="0" nodeType="withEffect">
                                  <p:stCondLst>
                                    <p:cond delay="1100"/>
                                  </p:stCondLst>
                                  <p:childTnLst>
                                    <p:set>
                                      <p:cBhvr>
                                        <p:cTn id="180" dur="1" fill="hold">
                                          <p:stCondLst>
                                            <p:cond delay="0"/>
                                          </p:stCondLst>
                                        </p:cTn>
                                        <p:tgtEl>
                                          <p:spTgt spid="94"/>
                                        </p:tgtEl>
                                        <p:attrNameLst>
                                          <p:attrName>style.visibility</p:attrName>
                                        </p:attrNameLst>
                                      </p:cBhvr>
                                      <p:to>
                                        <p:strVal val="visible"/>
                                      </p:to>
                                    </p:set>
                                    <p:animEffect transition="in" filter="wipe(down)">
                                      <p:cBhvr>
                                        <p:cTn id="181" dur="250"/>
                                        <p:tgtEl>
                                          <p:spTgt spid="94"/>
                                        </p:tgtEl>
                                      </p:cBhvr>
                                    </p:animEffect>
                                  </p:childTnLst>
                                </p:cTn>
                              </p:par>
                              <p:par>
                                <p:cTn id="182" presetID="22" presetClass="entr" presetSubtype="4" fill="hold" grpId="0" nodeType="withEffect">
                                  <p:stCondLst>
                                    <p:cond delay="1200"/>
                                  </p:stCondLst>
                                  <p:childTnLst>
                                    <p:set>
                                      <p:cBhvr>
                                        <p:cTn id="183" dur="1" fill="hold">
                                          <p:stCondLst>
                                            <p:cond delay="0"/>
                                          </p:stCondLst>
                                        </p:cTn>
                                        <p:tgtEl>
                                          <p:spTgt spid="95"/>
                                        </p:tgtEl>
                                        <p:attrNameLst>
                                          <p:attrName>style.visibility</p:attrName>
                                        </p:attrNameLst>
                                      </p:cBhvr>
                                      <p:to>
                                        <p:strVal val="visible"/>
                                      </p:to>
                                    </p:set>
                                    <p:animEffect transition="in" filter="wipe(down)">
                                      <p:cBhvr>
                                        <p:cTn id="184" dur="250"/>
                                        <p:tgtEl>
                                          <p:spTgt spid="95"/>
                                        </p:tgtEl>
                                      </p:cBhvr>
                                    </p:animEffect>
                                  </p:childTnLst>
                                </p:cTn>
                              </p:par>
                              <p:par>
                                <p:cTn id="185" presetID="22" presetClass="entr" presetSubtype="1" fill="hold" grpId="0" nodeType="withEffect">
                                  <p:stCondLst>
                                    <p:cond delay="700"/>
                                  </p:stCondLst>
                                  <p:childTnLst>
                                    <p:set>
                                      <p:cBhvr>
                                        <p:cTn id="186" dur="1" fill="hold">
                                          <p:stCondLst>
                                            <p:cond delay="0"/>
                                          </p:stCondLst>
                                        </p:cTn>
                                        <p:tgtEl>
                                          <p:spTgt spid="112"/>
                                        </p:tgtEl>
                                        <p:attrNameLst>
                                          <p:attrName>style.visibility</p:attrName>
                                        </p:attrNameLst>
                                      </p:cBhvr>
                                      <p:to>
                                        <p:strVal val="visible"/>
                                      </p:to>
                                    </p:set>
                                    <p:animEffect transition="in" filter="wipe(up)">
                                      <p:cBhvr>
                                        <p:cTn id="187" dur="250"/>
                                        <p:tgtEl>
                                          <p:spTgt spid="112"/>
                                        </p:tgtEl>
                                      </p:cBhvr>
                                    </p:animEffect>
                                  </p:childTnLst>
                                </p:cTn>
                              </p:par>
                              <p:par>
                                <p:cTn id="188" presetID="22" presetClass="entr" presetSubtype="4" fill="hold" grpId="0" nodeType="withEffect">
                                  <p:stCondLst>
                                    <p:cond delay="800"/>
                                  </p:stCondLst>
                                  <p:childTnLst>
                                    <p:set>
                                      <p:cBhvr>
                                        <p:cTn id="189" dur="1" fill="hold">
                                          <p:stCondLst>
                                            <p:cond delay="0"/>
                                          </p:stCondLst>
                                        </p:cTn>
                                        <p:tgtEl>
                                          <p:spTgt spid="106"/>
                                        </p:tgtEl>
                                        <p:attrNameLst>
                                          <p:attrName>style.visibility</p:attrName>
                                        </p:attrNameLst>
                                      </p:cBhvr>
                                      <p:to>
                                        <p:strVal val="visible"/>
                                      </p:to>
                                    </p:set>
                                    <p:animEffect transition="in" filter="wipe(down)">
                                      <p:cBhvr>
                                        <p:cTn id="190" dur="250"/>
                                        <p:tgtEl>
                                          <p:spTgt spid="106"/>
                                        </p:tgtEl>
                                      </p:cBhvr>
                                    </p:animEffect>
                                  </p:childTnLst>
                                </p:cTn>
                              </p:par>
                              <p:par>
                                <p:cTn id="191" presetID="22" presetClass="entr" presetSubtype="4" fill="hold" grpId="0" nodeType="withEffect">
                                  <p:stCondLst>
                                    <p:cond delay="900"/>
                                  </p:stCondLst>
                                  <p:childTnLst>
                                    <p:set>
                                      <p:cBhvr>
                                        <p:cTn id="192" dur="1" fill="hold">
                                          <p:stCondLst>
                                            <p:cond delay="0"/>
                                          </p:stCondLst>
                                        </p:cTn>
                                        <p:tgtEl>
                                          <p:spTgt spid="110"/>
                                        </p:tgtEl>
                                        <p:attrNameLst>
                                          <p:attrName>style.visibility</p:attrName>
                                        </p:attrNameLst>
                                      </p:cBhvr>
                                      <p:to>
                                        <p:strVal val="visible"/>
                                      </p:to>
                                    </p:set>
                                    <p:animEffect transition="in" filter="wipe(down)">
                                      <p:cBhvr>
                                        <p:cTn id="193" dur="250"/>
                                        <p:tgtEl>
                                          <p:spTgt spid="110"/>
                                        </p:tgtEl>
                                      </p:cBhvr>
                                    </p:animEffect>
                                  </p:childTnLst>
                                </p:cTn>
                              </p:par>
                              <p:par>
                                <p:cTn id="194" presetID="22" presetClass="entr" presetSubtype="4" fill="hold" grpId="0" nodeType="withEffect">
                                  <p:stCondLst>
                                    <p:cond delay="1000"/>
                                  </p:stCondLst>
                                  <p:childTnLst>
                                    <p:set>
                                      <p:cBhvr>
                                        <p:cTn id="195" dur="1" fill="hold">
                                          <p:stCondLst>
                                            <p:cond delay="0"/>
                                          </p:stCondLst>
                                        </p:cTn>
                                        <p:tgtEl>
                                          <p:spTgt spid="114"/>
                                        </p:tgtEl>
                                        <p:attrNameLst>
                                          <p:attrName>style.visibility</p:attrName>
                                        </p:attrNameLst>
                                      </p:cBhvr>
                                      <p:to>
                                        <p:strVal val="visible"/>
                                      </p:to>
                                    </p:set>
                                    <p:animEffect transition="in" filter="wipe(down)">
                                      <p:cBhvr>
                                        <p:cTn id="196" dur="250"/>
                                        <p:tgtEl>
                                          <p:spTgt spid="114"/>
                                        </p:tgtEl>
                                      </p:cBhvr>
                                    </p:animEffect>
                                  </p:childTnLst>
                                </p:cTn>
                              </p:par>
                              <p:par>
                                <p:cTn id="197" presetID="22" presetClass="entr" presetSubtype="1" fill="hold" grpId="0" nodeType="withEffect">
                                  <p:stCondLst>
                                    <p:cond delay="1100"/>
                                  </p:stCondLst>
                                  <p:childTnLst>
                                    <p:set>
                                      <p:cBhvr>
                                        <p:cTn id="198" dur="1" fill="hold">
                                          <p:stCondLst>
                                            <p:cond delay="0"/>
                                          </p:stCondLst>
                                        </p:cTn>
                                        <p:tgtEl>
                                          <p:spTgt spid="111"/>
                                        </p:tgtEl>
                                        <p:attrNameLst>
                                          <p:attrName>style.visibility</p:attrName>
                                        </p:attrNameLst>
                                      </p:cBhvr>
                                      <p:to>
                                        <p:strVal val="visible"/>
                                      </p:to>
                                    </p:set>
                                    <p:animEffect transition="in" filter="wipe(up)">
                                      <p:cBhvr>
                                        <p:cTn id="199" dur="250"/>
                                        <p:tgtEl>
                                          <p:spTgt spid="111"/>
                                        </p:tgtEl>
                                      </p:cBhvr>
                                    </p:animEffect>
                                  </p:childTnLst>
                                </p:cTn>
                              </p:par>
                              <p:par>
                                <p:cTn id="200" presetID="1" presetClass="entr" presetSubtype="0" fill="hold" grpId="0" nodeType="withEffect">
                                  <p:stCondLst>
                                    <p:cond delay="800"/>
                                  </p:stCondLst>
                                  <p:childTnLst>
                                    <p:set>
                                      <p:cBhvr>
                                        <p:cTn id="201" dur="1" fill="hold">
                                          <p:stCondLst>
                                            <p:cond delay="0"/>
                                          </p:stCondLst>
                                        </p:cTn>
                                        <p:tgtEl>
                                          <p:spTgt spid="93"/>
                                        </p:tgtEl>
                                        <p:attrNameLst>
                                          <p:attrName>style.visibility</p:attrName>
                                        </p:attrNameLst>
                                      </p:cBhvr>
                                      <p:to>
                                        <p:strVal val="visible"/>
                                      </p:to>
                                    </p:set>
                                  </p:childTnLst>
                                </p:cTn>
                              </p:par>
                              <p:par>
                                <p:cTn id="202" presetID="6" presetClass="emph" presetSubtype="0" accel="100000" autoRev="1" fill="hold" grpId="1" nodeType="withEffect">
                                  <p:stCondLst>
                                    <p:cond delay="300"/>
                                  </p:stCondLst>
                                  <p:childTnLst>
                                    <p:animScale>
                                      <p:cBhvr>
                                        <p:cTn id="203" dur="500" fill="hold"/>
                                        <p:tgtEl>
                                          <p:spTgt spid="93"/>
                                        </p:tgtEl>
                                      </p:cBhvr>
                                      <p:by x="0" y="0"/>
                                    </p:animScale>
                                  </p:childTnLst>
                                </p:cTn>
                              </p:par>
                              <p:par>
                                <p:cTn id="204" presetID="6" presetClass="emph" presetSubtype="0" decel="100000" fill="hold" grpId="2" nodeType="withEffect">
                                  <p:stCondLst>
                                    <p:cond delay="1000"/>
                                  </p:stCondLst>
                                  <p:childTnLst>
                                    <p:animScale>
                                      <p:cBhvr>
                                        <p:cTn id="205" dur="500" fill="hold"/>
                                        <p:tgtEl>
                                          <p:spTgt spid="93"/>
                                        </p:tgtEl>
                                      </p:cBhvr>
                                      <p:by x="90000" y="90000"/>
                                    </p:animScale>
                                  </p:childTnLst>
                                </p:cTn>
                              </p:par>
                              <p:par>
                                <p:cTn id="206" presetID="22" presetClass="entr" presetSubtype="4" fill="hold" grpId="0" nodeType="withEffect">
                                  <p:stCondLst>
                                    <p:cond delay="800"/>
                                  </p:stCondLst>
                                  <p:childTnLst>
                                    <p:set>
                                      <p:cBhvr>
                                        <p:cTn id="207" dur="1" fill="hold">
                                          <p:stCondLst>
                                            <p:cond delay="0"/>
                                          </p:stCondLst>
                                        </p:cTn>
                                        <p:tgtEl>
                                          <p:spTgt spid="117"/>
                                        </p:tgtEl>
                                        <p:attrNameLst>
                                          <p:attrName>style.visibility</p:attrName>
                                        </p:attrNameLst>
                                      </p:cBhvr>
                                      <p:to>
                                        <p:strVal val="visible"/>
                                      </p:to>
                                    </p:set>
                                    <p:animEffect transition="in" filter="wipe(down)">
                                      <p:cBhvr>
                                        <p:cTn id="208" dur="250"/>
                                        <p:tgtEl>
                                          <p:spTgt spid="117"/>
                                        </p:tgtEl>
                                      </p:cBhvr>
                                    </p:animEffect>
                                  </p:childTnLst>
                                </p:cTn>
                              </p:par>
                              <p:par>
                                <p:cTn id="209" presetID="1" presetClass="entr" presetSubtype="0" fill="hold" nodeType="withEffect">
                                  <p:stCondLst>
                                    <p:cond delay="700"/>
                                  </p:stCondLst>
                                  <p:childTnLst>
                                    <p:set>
                                      <p:cBhvr>
                                        <p:cTn id="210" dur="1" fill="hold">
                                          <p:stCondLst>
                                            <p:cond delay="0"/>
                                          </p:stCondLst>
                                        </p:cTn>
                                        <p:tgtEl>
                                          <p:spTgt spid="4"/>
                                        </p:tgtEl>
                                        <p:attrNameLst>
                                          <p:attrName>style.visibility</p:attrName>
                                        </p:attrNameLst>
                                      </p:cBhvr>
                                      <p:to>
                                        <p:strVal val="visible"/>
                                      </p:to>
                                    </p:set>
                                  </p:childTnLst>
                                </p:cTn>
                              </p:par>
                              <p:par>
                                <p:cTn id="211" presetID="6" presetClass="emph" presetSubtype="0" accel="100000" autoRev="1" fill="hold" nodeType="withEffect">
                                  <p:stCondLst>
                                    <p:cond delay="200"/>
                                  </p:stCondLst>
                                  <p:childTnLst>
                                    <p:animScale>
                                      <p:cBhvr>
                                        <p:cTn id="212" dur="500" fill="hold"/>
                                        <p:tgtEl>
                                          <p:spTgt spid="4"/>
                                        </p:tgtEl>
                                      </p:cBhvr>
                                      <p:by x="0" y="0"/>
                                    </p:animScale>
                                  </p:childTnLst>
                                </p:cTn>
                              </p:par>
                              <p:par>
                                <p:cTn id="213" presetID="6" presetClass="emph" presetSubtype="0" decel="100000" fill="hold" nodeType="withEffect">
                                  <p:stCondLst>
                                    <p:cond delay="900"/>
                                  </p:stCondLst>
                                  <p:childTnLst>
                                    <p:animScale>
                                      <p:cBhvr>
                                        <p:cTn id="214" dur="500" fill="hold"/>
                                        <p:tgtEl>
                                          <p:spTgt spid="4"/>
                                        </p:tgtEl>
                                      </p:cBhvr>
                                      <p:by x="90000" y="90000"/>
                                    </p:animScale>
                                  </p:childTnLst>
                                </p:cTn>
                              </p:par>
                              <p:par>
                                <p:cTn id="215" presetID="1" presetClass="entr" presetSubtype="0" fill="hold" nodeType="withEffect">
                                  <p:stCondLst>
                                    <p:cond delay="1000"/>
                                  </p:stCondLst>
                                  <p:childTnLst>
                                    <p:set>
                                      <p:cBhvr>
                                        <p:cTn id="216" dur="1" fill="hold">
                                          <p:stCondLst>
                                            <p:cond delay="0"/>
                                          </p:stCondLst>
                                        </p:cTn>
                                        <p:tgtEl>
                                          <p:spTgt spid="52"/>
                                        </p:tgtEl>
                                        <p:attrNameLst>
                                          <p:attrName>style.visibility</p:attrName>
                                        </p:attrNameLst>
                                      </p:cBhvr>
                                      <p:to>
                                        <p:strVal val="visible"/>
                                      </p:to>
                                    </p:set>
                                  </p:childTnLst>
                                </p:cTn>
                              </p:par>
                              <p:par>
                                <p:cTn id="217" presetID="6" presetClass="emph" presetSubtype="0" accel="100000" autoRev="1" fill="hold" nodeType="withEffect">
                                  <p:stCondLst>
                                    <p:cond delay="500"/>
                                  </p:stCondLst>
                                  <p:childTnLst>
                                    <p:animScale>
                                      <p:cBhvr>
                                        <p:cTn id="218" dur="500" fill="hold"/>
                                        <p:tgtEl>
                                          <p:spTgt spid="52"/>
                                        </p:tgtEl>
                                      </p:cBhvr>
                                      <p:by x="0" y="0"/>
                                    </p:animScale>
                                  </p:childTnLst>
                                </p:cTn>
                              </p:par>
                              <p:par>
                                <p:cTn id="219" presetID="6" presetClass="emph" presetSubtype="0" decel="100000" fill="hold" nodeType="withEffect">
                                  <p:stCondLst>
                                    <p:cond delay="1200"/>
                                  </p:stCondLst>
                                  <p:childTnLst>
                                    <p:animScale>
                                      <p:cBhvr>
                                        <p:cTn id="220" dur="500" fill="hold"/>
                                        <p:tgtEl>
                                          <p:spTgt spid="52"/>
                                        </p:tgtEl>
                                      </p:cBhvr>
                                      <p:by x="90000" y="90000"/>
                                    </p:animScale>
                                  </p:childTnLst>
                                </p:cTn>
                              </p:par>
                              <p:par>
                                <p:cTn id="221" presetID="1" presetClass="entr" presetSubtype="0" fill="hold" nodeType="withEffect">
                                  <p:stCondLst>
                                    <p:cond delay="1100"/>
                                  </p:stCondLst>
                                  <p:childTnLst>
                                    <p:set>
                                      <p:cBhvr>
                                        <p:cTn id="222" dur="1" fill="hold">
                                          <p:stCondLst>
                                            <p:cond delay="0"/>
                                          </p:stCondLst>
                                        </p:cTn>
                                        <p:tgtEl>
                                          <p:spTgt spid="3"/>
                                        </p:tgtEl>
                                        <p:attrNameLst>
                                          <p:attrName>style.visibility</p:attrName>
                                        </p:attrNameLst>
                                      </p:cBhvr>
                                      <p:to>
                                        <p:strVal val="visible"/>
                                      </p:to>
                                    </p:set>
                                  </p:childTnLst>
                                </p:cTn>
                              </p:par>
                              <p:par>
                                <p:cTn id="223" presetID="6" presetClass="emph" presetSubtype="0" accel="100000" autoRev="1" fill="hold" nodeType="withEffect">
                                  <p:stCondLst>
                                    <p:cond delay="600"/>
                                  </p:stCondLst>
                                  <p:childTnLst>
                                    <p:animScale>
                                      <p:cBhvr>
                                        <p:cTn id="224" dur="500" fill="hold"/>
                                        <p:tgtEl>
                                          <p:spTgt spid="3"/>
                                        </p:tgtEl>
                                      </p:cBhvr>
                                      <p:by x="0" y="0"/>
                                    </p:animScale>
                                  </p:childTnLst>
                                </p:cTn>
                              </p:par>
                              <p:par>
                                <p:cTn id="225" presetID="6" presetClass="emph" presetSubtype="0" decel="100000" fill="hold" nodeType="withEffect">
                                  <p:stCondLst>
                                    <p:cond delay="1300"/>
                                  </p:stCondLst>
                                  <p:childTnLst>
                                    <p:animScale>
                                      <p:cBhvr>
                                        <p:cTn id="226" dur="500" fill="hold"/>
                                        <p:tgtEl>
                                          <p:spTgt spid="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35" grpId="0" animBg="1"/>
      <p:bldP spid="74" grpId="0" animBg="1"/>
      <p:bldP spid="75" grpId="0" animBg="1"/>
      <p:bldP spid="76" grpId="0" animBg="1"/>
      <p:bldP spid="77" grpId="0" animBg="1"/>
      <p:bldP spid="78" grpId="0" animBg="1"/>
      <p:bldP spid="94" grpId="0" animBg="1"/>
      <p:bldP spid="95" grpId="0" animBg="1"/>
      <p:bldP spid="96" grpId="0" animBg="1"/>
      <p:bldP spid="98" grpId="0" animBg="1"/>
      <p:bldP spid="101" grpId="0" animBg="1"/>
      <p:bldP spid="102" grpId="0" animBg="1"/>
      <p:bldP spid="103" grpId="0" animBg="1"/>
      <p:bldP spid="105" grpId="0" animBg="1"/>
      <p:bldP spid="106" grpId="0" animBg="1"/>
      <p:bldP spid="107" grpId="0" animBg="1"/>
      <p:bldP spid="108" grpId="0" animBg="1"/>
      <p:bldP spid="110" grpId="0" animBg="1"/>
      <p:bldP spid="111" grpId="0" animBg="1"/>
      <p:bldP spid="112" grpId="0" animBg="1"/>
      <p:bldP spid="114" grpId="0" animBg="1"/>
      <p:bldP spid="115" grpId="0" animBg="1"/>
      <p:bldP spid="116" grpId="0" animBg="1"/>
      <p:bldP spid="16" grpId="0" animBg="1"/>
      <p:bldP spid="16" grpId="1" animBg="1"/>
      <p:bldP spid="16" grpId="2" animBg="1"/>
      <p:bldP spid="7" grpId="0" animBg="1"/>
      <p:bldP spid="7" grpId="1" animBg="1"/>
      <p:bldP spid="7" grpId="2" animBg="1"/>
      <p:bldP spid="30" grpId="0" animBg="1"/>
      <p:bldP spid="30" grpId="1" animBg="1"/>
      <p:bldP spid="30" grpId="2" animBg="1"/>
      <p:bldP spid="31" grpId="0" animBg="1"/>
      <p:bldP spid="31" grpId="1" animBg="1"/>
      <p:bldP spid="31" grpId="2" animBg="1"/>
      <p:bldP spid="36" grpId="0" animBg="1"/>
      <p:bldP spid="36" grpId="1" animBg="1"/>
      <p:bldP spid="36" grpId="2" animBg="1"/>
      <p:bldP spid="37" grpId="0" animBg="1"/>
      <p:bldP spid="37" grpId="1" animBg="1"/>
      <p:bldP spid="37" grpId="2" animBg="1"/>
      <p:bldP spid="38" grpId="0" animBg="1"/>
      <p:bldP spid="38" grpId="1" animBg="1"/>
      <p:bldP spid="38" grpId="2" animBg="1"/>
      <p:bldP spid="19" grpId="0" animBg="1"/>
      <p:bldP spid="19" grpId="1" animBg="1"/>
      <p:bldP spid="19" grpId="2" animBg="1"/>
      <p:bldP spid="13" grpId="0" animBg="1"/>
      <p:bldP spid="13" grpId="1" animBg="1"/>
      <p:bldP spid="13" grpId="2" animBg="1"/>
      <p:bldP spid="22" grpId="0" animBg="1"/>
      <p:bldP spid="22" grpId="1" animBg="1"/>
      <p:bldP spid="22" grpId="2" animBg="1"/>
      <p:bldP spid="80" grpId="0" animBg="1"/>
      <p:bldP spid="80" grpId="1" animBg="1"/>
      <p:bldP spid="80" grpId="2" animBg="1"/>
      <p:bldP spid="82" grpId="0" animBg="1"/>
      <p:bldP spid="82" grpId="1" animBg="1"/>
      <p:bldP spid="82" grpId="2" animBg="1"/>
      <p:bldP spid="84" grpId="0" animBg="1"/>
      <p:bldP spid="84" grpId="1" animBg="1"/>
      <p:bldP spid="84" grpId="2" animBg="1"/>
      <p:bldP spid="85" grpId="0" animBg="1"/>
      <p:bldP spid="85" grpId="1" animBg="1"/>
      <p:bldP spid="85" grpId="2" animBg="1"/>
      <p:bldP spid="86" grpId="0" animBg="1"/>
      <p:bldP spid="86" grpId="1" animBg="1"/>
      <p:bldP spid="86" grpId="2" animBg="1"/>
      <p:bldP spid="88" grpId="0" animBg="1"/>
      <p:bldP spid="88" grpId="1" animBg="1"/>
      <p:bldP spid="88" grpId="2" animBg="1"/>
      <p:bldP spid="90" grpId="0" animBg="1"/>
      <p:bldP spid="90" grpId="1" animBg="1"/>
      <p:bldP spid="90" grpId="2" animBg="1"/>
      <p:bldP spid="93" grpId="0" animBg="1"/>
      <p:bldP spid="93" grpId="1" animBg="1"/>
      <p:bldP spid="93"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2E6FFD59-F9AA-4E35-AAA1-C73A97C2C4B8}"/>
              </a:ext>
            </a:extLst>
          </p:cNvPr>
          <p:cNvSpPr/>
          <p:nvPr/>
        </p:nvSpPr>
        <p:spPr bwMode="auto">
          <a:xfrm>
            <a:off x="882" y="1395106"/>
            <a:ext cx="12434711" cy="34630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B95EB32B-C879-452E-87BF-CB00B304E55F}"/>
              </a:ext>
            </a:extLst>
          </p:cNvPr>
          <p:cNvSpPr/>
          <p:nvPr/>
        </p:nvSpPr>
        <p:spPr bwMode="auto">
          <a:xfrm>
            <a:off x="882" y="4053123"/>
            <a:ext cx="12434711" cy="34630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Semilight"/>
            </a:endParaRPr>
          </a:p>
        </p:txBody>
      </p:sp>
      <p:sp>
        <p:nvSpPr>
          <p:cNvPr id="4" name="Title 3"/>
          <p:cNvSpPr>
            <a:spLocks noGrp="1"/>
          </p:cNvSpPr>
          <p:nvPr>
            <p:ph type="title"/>
          </p:nvPr>
        </p:nvSpPr>
        <p:spPr/>
        <p:txBody>
          <a:bodyPr/>
          <a:lstStyle/>
          <a:p>
            <a:r>
              <a:rPr lang="en-US">
                <a:gradFill>
                  <a:gsLst>
                    <a:gs pos="0">
                      <a:schemeClr val="tx2"/>
                    </a:gs>
                    <a:gs pos="100000">
                      <a:schemeClr val="tx1"/>
                    </a:gs>
                  </a:gsLst>
                  <a:lin ang="5400000" scaled="0"/>
                </a:gradFill>
              </a:rPr>
              <a:t>Customer stories</a:t>
            </a:r>
          </a:p>
        </p:txBody>
      </p:sp>
      <p:sp>
        <p:nvSpPr>
          <p:cNvPr id="68" name="Text Placeholder 4"/>
          <p:cNvSpPr txBox="1">
            <a:spLocks/>
          </p:cNvSpPr>
          <p:nvPr/>
        </p:nvSpPr>
        <p:spPr>
          <a:xfrm>
            <a:off x="306987" y="1320809"/>
            <a:ext cx="3659038" cy="418839"/>
          </a:xfrm>
          <a:prstGeom prst="rect">
            <a:avLst/>
          </a:prstGeom>
        </p:spPr>
        <p:txBody>
          <a:bodyPr vert="horz" wrap="square" lIns="149196" tIns="93247" rIns="149196" bIns="93247" rtlCol="0" anchor="ctr">
            <a:spAutoFit/>
          </a:bodyPr>
          <a:lstStyle>
            <a:defPPr>
              <a:defRPr lang="en-US"/>
            </a:defPPr>
            <a:lvl1pPr indent="0" defTabSz="913505" fontAlgn="base">
              <a:lnSpc>
                <a:spcPct val="90000"/>
              </a:lnSpc>
              <a:spcBef>
                <a:spcPct val="20000"/>
              </a:spcBef>
              <a:spcAft>
                <a:spcPct val="0"/>
              </a:spcAft>
              <a:buSzPct val="90000"/>
              <a:buFont typeface="Arial" charset="0"/>
              <a:buNone/>
              <a:defRPr sz="1632" b="0">
                <a:solidFill>
                  <a:schemeClr val="accent2"/>
                </a:solidFill>
                <a:ea typeface="ＭＳ Ｐゴシック" charset="0"/>
                <a:cs typeface="ＭＳ Ｐゴシック" charset="0"/>
              </a:defRPr>
            </a:lvl1pPr>
            <a:lvl2pPr marL="336145" indent="0" defTabSz="913505" fontAlgn="base">
              <a:lnSpc>
                <a:spcPct val="90000"/>
              </a:lnSpc>
              <a:spcBef>
                <a:spcPct val="20000"/>
              </a:spcBef>
              <a:spcAft>
                <a:spcPct val="0"/>
              </a:spcAft>
              <a:buSzPct val="90000"/>
              <a:buFont typeface="Arial" charset="0"/>
              <a:buNone/>
              <a:defRPr sz="2353">
                <a:gradFill>
                  <a:gsLst>
                    <a:gs pos="1250">
                      <a:schemeClr val="tx1"/>
                    </a:gs>
                    <a:gs pos="100000">
                      <a:schemeClr val="tx1"/>
                    </a:gs>
                  </a:gsLst>
                  <a:lin ang="5400000" scaled="0"/>
                </a:gradFill>
                <a:ea typeface="ＭＳ Ｐゴシック" charset="0"/>
              </a:defRPr>
            </a:lvl2pPr>
            <a:lvl3pPr marL="560241" indent="0" defTabSz="913505" fontAlgn="base">
              <a:lnSpc>
                <a:spcPct val="90000"/>
              </a:lnSpc>
              <a:spcBef>
                <a:spcPct val="20000"/>
              </a:spcBef>
              <a:spcAft>
                <a:spcPct val="0"/>
              </a:spcAft>
              <a:buSzPct val="90000"/>
              <a:buFont typeface="Arial" charset="0"/>
              <a:buNone/>
              <a:defRPr sz="1961">
                <a:gradFill>
                  <a:gsLst>
                    <a:gs pos="1250">
                      <a:schemeClr val="tx1"/>
                    </a:gs>
                    <a:gs pos="100000">
                      <a:schemeClr val="tx1"/>
                    </a:gs>
                  </a:gsLst>
                  <a:lin ang="5400000" scaled="0"/>
                </a:gradFill>
                <a:ea typeface="ＭＳ Ｐゴシック" charset="0"/>
              </a:defRPr>
            </a:lvl3pPr>
            <a:lvl4pPr marL="784338"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4pPr>
            <a:lvl5pPr marL="1008434"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3330">
              <a:defRPr/>
            </a:pPr>
            <a:r>
              <a:rPr lang="en-US" kern="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Transportation, logistics, and oil-gas</a:t>
            </a:r>
          </a:p>
        </p:txBody>
      </p:sp>
      <p:sp>
        <p:nvSpPr>
          <p:cNvPr id="69" name="Text Placeholder 4"/>
          <p:cNvSpPr txBox="1">
            <a:spLocks/>
          </p:cNvSpPr>
          <p:nvPr/>
        </p:nvSpPr>
        <p:spPr>
          <a:xfrm>
            <a:off x="4388719" y="1320809"/>
            <a:ext cx="3659038" cy="418839"/>
          </a:xfrm>
          <a:prstGeom prst="rect">
            <a:avLst/>
          </a:prstGeom>
        </p:spPr>
        <p:txBody>
          <a:bodyPr vert="horz" wrap="square" lIns="149196" tIns="93247" rIns="149196" bIns="93247" rtlCol="0" anchor="ctr">
            <a:spAutoFit/>
          </a:bodyPr>
          <a:lstStyle>
            <a:lvl1pPr marL="0" indent="0" algn="l" defTabSz="913505" rtl="0" fontAlgn="base">
              <a:lnSpc>
                <a:spcPct val="90000"/>
              </a:lnSpc>
              <a:spcBef>
                <a:spcPct val="20000"/>
              </a:spcBef>
              <a:spcAft>
                <a:spcPct val="0"/>
              </a:spcAft>
              <a:buSzPct val="90000"/>
              <a:buFont typeface="Arial" charset="0"/>
              <a:buNone/>
              <a:defRPr sz="2000" b="1"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330">
              <a:defRPr/>
            </a:pPr>
            <a:r>
              <a:rPr lang="en-US" sz="1632" b="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Retail, hospitality, and travel</a:t>
            </a:r>
            <a:endParaRPr lang="en-US" sz="1632"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76" name="Text Placeholder 4"/>
          <p:cNvSpPr txBox="1">
            <a:spLocks/>
          </p:cNvSpPr>
          <p:nvPr/>
        </p:nvSpPr>
        <p:spPr>
          <a:xfrm>
            <a:off x="8451018" y="3964806"/>
            <a:ext cx="3659038" cy="418839"/>
          </a:xfrm>
          <a:prstGeom prst="rect">
            <a:avLst/>
          </a:prstGeom>
        </p:spPr>
        <p:txBody>
          <a:bodyPr vert="horz" wrap="square" lIns="149196" tIns="93247" rIns="149196" bIns="93247" rtlCol="0" anchor="ctr">
            <a:spAutoFit/>
          </a:bodyPr>
          <a:lstStyle>
            <a:defPPr>
              <a:defRPr lang="en-US"/>
            </a:defPPr>
            <a:lvl1pPr indent="0" defTabSz="913505" fontAlgn="base">
              <a:lnSpc>
                <a:spcPct val="90000"/>
              </a:lnSpc>
              <a:spcBef>
                <a:spcPct val="20000"/>
              </a:spcBef>
              <a:spcAft>
                <a:spcPct val="0"/>
              </a:spcAft>
              <a:buSzPct val="90000"/>
              <a:buFont typeface="Arial" charset="0"/>
              <a:buNone/>
              <a:defRPr sz="1632" b="0">
                <a:solidFill>
                  <a:schemeClr val="accent2"/>
                </a:solidFill>
                <a:ea typeface="ＭＳ Ｐゴシック" charset="0"/>
                <a:cs typeface="ＭＳ Ｐゴシック" charset="0"/>
              </a:defRPr>
            </a:lvl1pPr>
            <a:lvl2pPr marL="336145" indent="0" defTabSz="913505" fontAlgn="base">
              <a:lnSpc>
                <a:spcPct val="90000"/>
              </a:lnSpc>
              <a:spcBef>
                <a:spcPct val="20000"/>
              </a:spcBef>
              <a:spcAft>
                <a:spcPct val="0"/>
              </a:spcAft>
              <a:buSzPct val="90000"/>
              <a:buFont typeface="Arial" charset="0"/>
              <a:buNone/>
              <a:defRPr sz="2353">
                <a:gradFill>
                  <a:gsLst>
                    <a:gs pos="1250">
                      <a:schemeClr val="tx1"/>
                    </a:gs>
                    <a:gs pos="100000">
                      <a:schemeClr val="tx1"/>
                    </a:gs>
                  </a:gsLst>
                  <a:lin ang="5400000" scaled="0"/>
                </a:gradFill>
                <a:ea typeface="ＭＳ Ｐゴシック" charset="0"/>
              </a:defRPr>
            </a:lvl2pPr>
            <a:lvl3pPr marL="560241" indent="0" defTabSz="913505" fontAlgn="base">
              <a:lnSpc>
                <a:spcPct val="90000"/>
              </a:lnSpc>
              <a:spcBef>
                <a:spcPct val="20000"/>
              </a:spcBef>
              <a:spcAft>
                <a:spcPct val="0"/>
              </a:spcAft>
              <a:buSzPct val="90000"/>
              <a:buFont typeface="Arial" charset="0"/>
              <a:buNone/>
              <a:defRPr sz="1961">
                <a:gradFill>
                  <a:gsLst>
                    <a:gs pos="1250">
                      <a:schemeClr val="tx1"/>
                    </a:gs>
                    <a:gs pos="100000">
                      <a:schemeClr val="tx1"/>
                    </a:gs>
                  </a:gsLst>
                  <a:lin ang="5400000" scaled="0"/>
                </a:gradFill>
                <a:ea typeface="ＭＳ Ｐゴシック" charset="0"/>
              </a:defRPr>
            </a:lvl3pPr>
            <a:lvl4pPr marL="784338"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4pPr>
            <a:lvl5pPr marL="1008434"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3330">
              <a:defRPr/>
            </a:pPr>
            <a:r>
              <a:rPr lang="en-US" kern="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Health</a:t>
            </a:r>
          </a:p>
        </p:txBody>
      </p:sp>
      <p:grpSp>
        <p:nvGrpSpPr>
          <p:cNvPr id="26" name="Group 25">
            <a:extLst>
              <a:ext uri="{FF2B5EF4-FFF2-40B4-BE49-F238E27FC236}">
                <a16:creationId xmlns:a16="http://schemas.microsoft.com/office/drawing/2014/main" id="{921D4103-F1F2-4BAB-8C79-815318301550}"/>
              </a:ext>
            </a:extLst>
          </p:cNvPr>
          <p:cNvGrpSpPr/>
          <p:nvPr/>
        </p:nvGrpSpPr>
        <p:grpSpPr>
          <a:xfrm>
            <a:off x="8527148" y="4407286"/>
            <a:ext cx="3326763" cy="1831712"/>
            <a:chOff x="8527148" y="4319249"/>
            <a:chExt cx="3326763" cy="1831712"/>
          </a:xfrm>
        </p:grpSpPr>
        <p:pic>
          <p:nvPicPr>
            <p:cNvPr id="102" name="Picture 10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65408" y="5182027"/>
              <a:ext cx="1645809" cy="276795"/>
            </a:xfrm>
            <a:prstGeom prst="rect">
              <a:avLst/>
            </a:prstGeom>
          </p:spPr>
        </p:pic>
        <p:pic>
          <p:nvPicPr>
            <p:cNvPr id="106" name="Picture 105"/>
            <p:cNvPicPr>
              <a:picLocks noChangeAspect="1"/>
            </p:cNvPicPr>
            <p:nvPr/>
          </p:nvPicPr>
          <p:blipFill>
            <a:blip r:embed="rId4" cstate="email">
              <a:clrChange>
                <a:clrFrom>
                  <a:srgbClr val="FDFDFD"/>
                </a:clrFrom>
                <a:clrTo>
                  <a:srgbClr val="FDFDFD">
                    <a:alpha val="0"/>
                  </a:srgbClr>
                </a:clrTo>
              </a:clrChange>
              <a:extLst>
                <a:ext uri="{28A0092B-C50C-407E-A947-70E740481C1C}">
                  <a14:useLocalDpi xmlns:a14="http://schemas.microsoft.com/office/drawing/2010/main"/>
                </a:ext>
              </a:extLst>
            </a:blip>
            <a:stretch>
              <a:fillRect/>
            </a:stretch>
          </p:blipFill>
          <p:spPr>
            <a:xfrm>
              <a:off x="9883537" y="4467037"/>
              <a:ext cx="940476" cy="257647"/>
            </a:xfrm>
            <a:prstGeom prst="rect">
              <a:avLst/>
            </a:prstGeom>
          </p:spPr>
        </p:pic>
        <p:pic>
          <p:nvPicPr>
            <p:cNvPr id="108" name="Picture 10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27148" y="4503858"/>
              <a:ext cx="1109818" cy="226316"/>
            </a:xfrm>
            <a:prstGeom prst="rect">
              <a:avLst/>
            </a:prstGeom>
          </p:spPr>
        </p:pic>
        <p:pic>
          <p:nvPicPr>
            <p:cNvPr id="109" name="Picture 108"/>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613634" y="5773534"/>
              <a:ext cx="915178" cy="377427"/>
            </a:xfrm>
            <a:prstGeom prst="rect">
              <a:avLst/>
            </a:prstGeom>
          </p:spPr>
        </p:pic>
        <p:pic>
          <p:nvPicPr>
            <p:cNvPr id="111" name="Picture 110"/>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49791" y="5111827"/>
              <a:ext cx="1504120" cy="403377"/>
            </a:xfrm>
            <a:prstGeom prst="rect">
              <a:avLst/>
            </a:prstGeom>
          </p:spPr>
        </p:pic>
        <p:pic>
          <p:nvPicPr>
            <p:cNvPr id="114" name="Picture 113"/>
            <p:cNvPicPr>
              <a:picLocks noChangeAspect="1"/>
            </p:cNvPicPr>
            <p:nvPr/>
          </p:nvPicPr>
          <p:blipFill>
            <a:blip r:embed="rId8"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11065779" y="4319249"/>
              <a:ext cx="762408" cy="538171"/>
            </a:xfrm>
            <a:prstGeom prst="rect">
              <a:avLst/>
            </a:prstGeom>
          </p:spPr>
        </p:pic>
      </p:grpSp>
      <p:sp>
        <p:nvSpPr>
          <p:cNvPr id="74" name="Text Placeholder 4"/>
          <p:cNvSpPr txBox="1">
            <a:spLocks/>
          </p:cNvSpPr>
          <p:nvPr/>
        </p:nvSpPr>
        <p:spPr>
          <a:xfrm>
            <a:off x="306987" y="3967056"/>
            <a:ext cx="3659037" cy="414339"/>
          </a:xfrm>
          <a:prstGeom prst="rect">
            <a:avLst/>
          </a:prstGeom>
        </p:spPr>
        <p:txBody>
          <a:bodyPr vert="horz" wrap="square" lIns="149196" tIns="93247" rIns="149196" bIns="93247" rtlCol="0" anchor="ctr">
            <a:spAutoFit/>
          </a:bodyPr>
          <a:lstStyle>
            <a:defPPr>
              <a:defRPr lang="en-US"/>
            </a:defPPr>
            <a:lvl1pPr indent="0" defTabSz="913505" fontAlgn="base">
              <a:lnSpc>
                <a:spcPct val="90000"/>
              </a:lnSpc>
              <a:spcBef>
                <a:spcPct val="20000"/>
              </a:spcBef>
              <a:spcAft>
                <a:spcPct val="0"/>
              </a:spcAft>
              <a:buSzPct val="90000"/>
              <a:buFont typeface="Arial" charset="0"/>
              <a:buNone/>
              <a:defRPr sz="1632" b="0">
                <a:solidFill>
                  <a:schemeClr val="accent2"/>
                </a:solidFill>
                <a:ea typeface="ＭＳ Ｐゴシック" charset="0"/>
                <a:cs typeface="ＭＳ Ｐゴシック" charset="0"/>
              </a:defRPr>
            </a:lvl1pPr>
            <a:lvl2pPr marL="336145" indent="0" defTabSz="913505" fontAlgn="base">
              <a:lnSpc>
                <a:spcPct val="90000"/>
              </a:lnSpc>
              <a:spcBef>
                <a:spcPct val="20000"/>
              </a:spcBef>
              <a:spcAft>
                <a:spcPct val="0"/>
              </a:spcAft>
              <a:buSzPct val="90000"/>
              <a:buFont typeface="Arial" charset="0"/>
              <a:buNone/>
              <a:defRPr sz="2353">
                <a:gradFill>
                  <a:gsLst>
                    <a:gs pos="1250">
                      <a:schemeClr val="tx1"/>
                    </a:gs>
                    <a:gs pos="100000">
                      <a:schemeClr val="tx1"/>
                    </a:gs>
                  </a:gsLst>
                  <a:lin ang="5400000" scaled="0"/>
                </a:gradFill>
                <a:ea typeface="ＭＳ Ｐゴシック" charset="0"/>
              </a:defRPr>
            </a:lvl2pPr>
            <a:lvl3pPr marL="560241" indent="0" defTabSz="913505" fontAlgn="base">
              <a:lnSpc>
                <a:spcPct val="90000"/>
              </a:lnSpc>
              <a:spcBef>
                <a:spcPct val="20000"/>
              </a:spcBef>
              <a:spcAft>
                <a:spcPct val="0"/>
              </a:spcAft>
              <a:buSzPct val="90000"/>
              <a:buFont typeface="Arial" charset="0"/>
              <a:buNone/>
              <a:defRPr sz="1961">
                <a:gradFill>
                  <a:gsLst>
                    <a:gs pos="1250">
                      <a:schemeClr val="tx1"/>
                    </a:gs>
                    <a:gs pos="100000">
                      <a:schemeClr val="tx1"/>
                    </a:gs>
                  </a:gsLst>
                  <a:lin ang="5400000" scaled="0"/>
                </a:gradFill>
                <a:ea typeface="ＭＳ Ｐゴシック" charset="0"/>
              </a:defRPr>
            </a:lvl3pPr>
            <a:lvl4pPr marL="784338"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4pPr>
            <a:lvl5pPr marL="1008434"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3330">
              <a:defRPr/>
            </a:pPr>
            <a:r>
              <a:rPr lang="en-US" kern="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Construction and professional services</a:t>
            </a:r>
          </a:p>
        </p:txBody>
      </p:sp>
      <p:sp>
        <p:nvSpPr>
          <p:cNvPr id="70" name="Text Placeholder 4"/>
          <p:cNvSpPr txBox="1">
            <a:spLocks/>
          </p:cNvSpPr>
          <p:nvPr/>
        </p:nvSpPr>
        <p:spPr>
          <a:xfrm>
            <a:off x="8451018" y="1320809"/>
            <a:ext cx="3659038" cy="418839"/>
          </a:xfrm>
          <a:prstGeom prst="rect">
            <a:avLst/>
          </a:prstGeom>
        </p:spPr>
        <p:txBody>
          <a:bodyPr vert="horz" wrap="square" lIns="149196" tIns="93247" rIns="149196" bIns="93247" rtlCol="0" anchor="ctr">
            <a:spAutoFit/>
          </a:bodyPr>
          <a:lstStyle>
            <a:lvl1pPr marL="0" indent="0" algn="l" defTabSz="913505" rtl="0" fontAlgn="base">
              <a:lnSpc>
                <a:spcPct val="90000"/>
              </a:lnSpc>
              <a:spcBef>
                <a:spcPct val="20000"/>
              </a:spcBef>
              <a:spcAft>
                <a:spcPct val="0"/>
              </a:spcAft>
              <a:buSzPct val="90000"/>
              <a:buFont typeface="Arial" charset="0"/>
              <a:buNone/>
              <a:defRPr sz="2000" b="1"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330">
              <a:defRPr/>
            </a:pPr>
            <a:r>
              <a:rPr lang="en-US" sz="1632" b="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Government, banking, and insurance</a:t>
            </a:r>
          </a:p>
        </p:txBody>
      </p:sp>
      <p:grpSp>
        <p:nvGrpSpPr>
          <p:cNvPr id="25" name="Group 24">
            <a:extLst>
              <a:ext uri="{FF2B5EF4-FFF2-40B4-BE49-F238E27FC236}">
                <a16:creationId xmlns:a16="http://schemas.microsoft.com/office/drawing/2014/main" id="{9159F03E-632C-404F-921A-B8855E2C639D}"/>
              </a:ext>
            </a:extLst>
          </p:cNvPr>
          <p:cNvGrpSpPr/>
          <p:nvPr/>
        </p:nvGrpSpPr>
        <p:grpSpPr>
          <a:xfrm>
            <a:off x="8575049" y="1795385"/>
            <a:ext cx="3320411" cy="1105748"/>
            <a:chOff x="8789646" y="1795385"/>
            <a:chExt cx="3320411" cy="1105748"/>
          </a:xfrm>
        </p:grpSpPr>
        <p:pic>
          <p:nvPicPr>
            <p:cNvPr id="120" name="Picture 119"/>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1663" y="2466675"/>
              <a:ext cx="808504" cy="410320"/>
            </a:xfrm>
            <a:prstGeom prst="rect">
              <a:avLst/>
            </a:prstGeom>
          </p:spPr>
        </p:pic>
        <p:pic>
          <p:nvPicPr>
            <p:cNvPr id="121" name="Picture 120"/>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789646" y="1939980"/>
              <a:ext cx="1056312" cy="253008"/>
            </a:xfrm>
            <a:prstGeom prst="rect">
              <a:avLst/>
            </a:prstGeom>
          </p:spPr>
        </p:pic>
        <p:pic>
          <p:nvPicPr>
            <p:cNvPr id="122" name="Picture 12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091866" y="1931428"/>
              <a:ext cx="953013" cy="310409"/>
            </a:xfrm>
            <a:prstGeom prst="rect">
              <a:avLst/>
            </a:prstGeom>
          </p:spPr>
        </p:pic>
        <p:pic>
          <p:nvPicPr>
            <p:cNvPr id="123" name="Picture 122"/>
            <p:cNvPicPr>
              <a:picLocks noChangeAspect="1"/>
            </p:cNvPicPr>
            <p:nvPr/>
          </p:nvPicPr>
          <p:blipFill>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17867" y="2545196"/>
              <a:ext cx="1005908" cy="234710"/>
            </a:xfrm>
            <a:prstGeom prst="rect">
              <a:avLst/>
            </a:prstGeom>
          </p:spPr>
        </p:pic>
        <p:pic>
          <p:nvPicPr>
            <p:cNvPr id="124" name="Picture 123"/>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102265" y="2433221"/>
              <a:ext cx="935822" cy="467912"/>
            </a:xfrm>
            <a:prstGeom prst="rect">
              <a:avLst/>
            </a:prstGeom>
          </p:spPr>
        </p:pic>
        <p:pic>
          <p:nvPicPr>
            <p:cNvPr id="125" name="Picture 124"/>
            <p:cNvPicPr>
              <a:picLocks noChangeAspect="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19115" y="1795385"/>
              <a:ext cx="890942" cy="488930"/>
            </a:xfrm>
            <a:prstGeom prst="rect">
              <a:avLst/>
            </a:prstGeom>
          </p:spPr>
        </p:pic>
      </p:grpSp>
      <p:sp>
        <p:nvSpPr>
          <p:cNvPr id="75" name="Text Placeholder 4"/>
          <p:cNvSpPr txBox="1">
            <a:spLocks/>
          </p:cNvSpPr>
          <p:nvPr/>
        </p:nvSpPr>
        <p:spPr>
          <a:xfrm>
            <a:off x="4388719" y="3964806"/>
            <a:ext cx="3659038" cy="418839"/>
          </a:xfrm>
          <a:prstGeom prst="rect">
            <a:avLst/>
          </a:prstGeom>
        </p:spPr>
        <p:txBody>
          <a:bodyPr vert="horz" wrap="square" lIns="149196" tIns="93247" rIns="149196" bIns="93247" rtlCol="0" anchor="ctr">
            <a:spAutoFit/>
          </a:bodyPr>
          <a:lstStyle>
            <a:defPPr>
              <a:defRPr lang="en-US"/>
            </a:defPPr>
            <a:lvl1pPr indent="0" defTabSz="913505" fontAlgn="base">
              <a:lnSpc>
                <a:spcPct val="90000"/>
              </a:lnSpc>
              <a:spcBef>
                <a:spcPct val="20000"/>
              </a:spcBef>
              <a:spcAft>
                <a:spcPct val="0"/>
              </a:spcAft>
              <a:buSzPct val="90000"/>
              <a:buFont typeface="Arial" charset="0"/>
              <a:buNone/>
              <a:defRPr sz="1632" b="0">
                <a:solidFill>
                  <a:schemeClr val="accent2"/>
                </a:solidFill>
                <a:ea typeface="ＭＳ Ｐゴシック" charset="0"/>
                <a:cs typeface="ＭＳ Ｐゴシック" charset="0"/>
              </a:defRPr>
            </a:lvl1pPr>
            <a:lvl2pPr marL="336145" indent="0" defTabSz="913505" fontAlgn="base">
              <a:lnSpc>
                <a:spcPct val="90000"/>
              </a:lnSpc>
              <a:spcBef>
                <a:spcPct val="20000"/>
              </a:spcBef>
              <a:spcAft>
                <a:spcPct val="0"/>
              </a:spcAft>
              <a:buSzPct val="90000"/>
              <a:buFont typeface="Arial" charset="0"/>
              <a:buNone/>
              <a:defRPr sz="2353">
                <a:gradFill>
                  <a:gsLst>
                    <a:gs pos="1250">
                      <a:schemeClr val="tx1"/>
                    </a:gs>
                    <a:gs pos="100000">
                      <a:schemeClr val="tx1"/>
                    </a:gs>
                  </a:gsLst>
                  <a:lin ang="5400000" scaled="0"/>
                </a:gradFill>
                <a:ea typeface="ＭＳ Ｐゴシック" charset="0"/>
              </a:defRPr>
            </a:lvl2pPr>
            <a:lvl3pPr marL="560241" indent="0" defTabSz="913505" fontAlgn="base">
              <a:lnSpc>
                <a:spcPct val="90000"/>
              </a:lnSpc>
              <a:spcBef>
                <a:spcPct val="20000"/>
              </a:spcBef>
              <a:spcAft>
                <a:spcPct val="0"/>
              </a:spcAft>
              <a:buSzPct val="90000"/>
              <a:buFont typeface="Arial" charset="0"/>
              <a:buNone/>
              <a:defRPr sz="1961">
                <a:gradFill>
                  <a:gsLst>
                    <a:gs pos="1250">
                      <a:schemeClr val="tx1"/>
                    </a:gs>
                    <a:gs pos="100000">
                      <a:schemeClr val="tx1"/>
                    </a:gs>
                  </a:gsLst>
                  <a:lin ang="5400000" scaled="0"/>
                </a:gradFill>
                <a:ea typeface="ＭＳ Ｐゴシック" charset="0"/>
              </a:defRPr>
            </a:lvl3pPr>
            <a:lvl4pPr marL="784338"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4pPr>
            <a:lvl5pPr marL="1008434" indent="0" defTabSz="913505" fontAlgn="base">
              <a:lnSpc>
                <a:spcPct val="90000"/>
              </a:lnSpc>
              <a:spcBef>
                <a:spcPct val="20000"/>
              </a:spcBef>
              <a:spcAft>
                <a:spcPct val="0"/>
              </a:spcAft>
              <a:buSzPct val="90000"/>
              <a:buFont typeface="Arial" charset="0"/>
              <a:buNone/>
              <a:defRPr>
                <a:gradFill>
                  <a:gsLst>
                    <a:gs pos="1250">
                      <a:schemeClr val="tx1"/>
                    </a:gs>
                    <a:gs pos="100000">
                      <a:schemeClr val="tx1"/>
                    </a:gs>
                  </a:gsLst>
                  <a:lin ang="5400000" scaled="0"/>
                </a:gradFill>
                <a:ea typeface="ＭＳ Ｐゴシック"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3330">
              <a:defRPr/>
            </a:pPr>
            <a:r>
              <a:rPr lang="en-US" kern="0" spc="-5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Education and nonprofit</a:t>
            </a:r>
          </a:p>
        </p:txBody>
      </p:sp>
      <p:grpSp>
        <p:nvGrpSpPr>
          <p:cNvPr id="27" name="Group 26">
            <a:extLst>
              <a:ext uri="{FF2B5EF4-FFF2-40B4-BE49-F238E27FC236}">
                <a16:creationId xmlns:a16="http://schemas.microsoft.com/office/drawing/2014/main" id="{D297C74D-0DC9-4BAD-A85D-253CD9693B41}"/>
              </a:ext>
            </a:extLst>
          </p:cNvPr>
          <p:cNvGrpSpPr/>
          <p:nvPr/>
        </p:nvGrpSpPr>
        <p:grpSpPr>
          <a:xfrm>
            <a:off x="4379896" y="4491852"/>
            <a:ext cx="3758839" cy="1876584"/>
            <a:chOff x="4379896" y="4403815"/>
            <a:chExt cx="3758839" cy="1876584"/>
          </a:xfrm>
        </p:grpSpPr>
        <p:pic>
          <p:nvPicPr>
            <p:cNvPr id="66" name="Picture 6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187949" y="4403815"/>
              <a:ext cx="802069" cy="501293"/>
            </a:xfrm>
            <a:prstGeom prst="rect">
              <a:avLst/>
            </a:prstGeom>
          </p:spPr>
        </p:pic>
        <p:pic>
          <p:nvPicPr>
            <p:cNvPr id="67" name="Picture 6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417910" y="5102166"/>
              <a:ext cx="1910922" cy="355956"/>
            </a:xfrm>
            <a:prstGeom prst="rect">
              <a:avLst/>
            </a:prstGeom>
          </p:spPr>
        </p:pic>
        <p:pic>
          <p:nvPicPr>
            <p:cNvPr id="71" name="Picture 70"/>
            <p:cNvPicPr>
              <a:picLocks noChangeAspect="1"/>
            </p:cNvPicPr>
            <p:nvPr/>
          </p:nvPicPr>
          <p:blipFill>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89049" y="5698704"/>
              <a:ext cx="1049686" cy="478872"/>
            </a:xfrm>
            <a:prstGeom prst="rect">
              <a:avLst/>
            </a:prstGeom>
          </p:spPr>
        </p:pic>
        <p:pic>
          <p:nvPicPr>
            <p:cNvPr id="72" name="Picture 71"/>
            <p:cNvPicPr>
              <a:picLocks noChangeAspect="1"/>
            </p:cNvPicPr>
            <p:nvPr/>
          </p:nvPicPr>
          <p:blipFill>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73256" y="4498327"/>
              <a:ext cx="1057595" cy="353459"/>
            </a:xfrm>
            <a:prstGeom prst="rect">
              <a:avLst/>
            </a:prstGeom>
          </p:spPr>
        </p:pic>
        <p:pic>
          <p:nvPicPr>
            <p:cNvPr id="73" name="Picture 72"/>
            <p:cNvPicPr>
              <a:picLocks noChangeAspect="1"/>
            </p:cNvPicPr>
            <p:nvPr/>
          </p:nvPicPr>
          <p:blipFill>
            <a:blip r:embed="rId19"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6472788" y="5122922"/>
              <a:ext cx="1574248" cy="354206"/>
            </a:xfrm>
            <a:prstGeom prst="rect">
              <a:avLst/>
            </a:prstGeom>
          </p:spPr>
        </p:pic>
        <p:pic>
          <p:nvPicPr>
            <p:cNvPr id="126" name="Picture 125"/>
            <p:cNvPicPr>
              <a:picLocks noChangeAspect="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22378" y="5644094"/>
              <a:ext cx="622766" cy="636305"/>
            </a:xfrm>
            <a:prstGeom prst="rect">
              <a:avLst/>
            </a:prstGeom>
          </p:spPr>
        </p:pic>
        <p:pic>
          <p:nvPicPr>
            <p:cNvPr id="127" name="Picture 126"/>
            <p:cNvPicPr>
              <a:picLocks noChangeAspect="1"/>
            </p:cNvPicPr>
            <p:nvPr/>
          </p:nvPicPr>
          <p:blipFill>
            <a:blip r:embed="rId2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88719" y="5773534"/>
              <a:ext cx="823043" cy="343996"/>
            </a:xfrm>
            <a:prstGeom prst="rect">
              <a:avLst/>
            </a:prstGeom>
          </p:spPr>
        </p:pic>
        <p:pic>
          <p:nvPicPr>
            <p:cNvPr id="128" name="Picture 127"/>
            <p:cNvPicPr>
              <a:picLocks noChangeAspect="1"/>
            </p:cNvPicPr>
            <p:nvPr/>
          </p:nvPicPr>
          <p:blipFill>
            <a:blip r:embed="rId2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5364033" y="5783980"/>
              <a:ext cx="929777" cy="308320"/>
            </a:xfrm>
            <a:prstGeom prst="rect">
              <a:avLst/>
            </a:prstGeom>
          </p:spPr>
        </p:pic>
        <p:pic>
          <p:nvPicPr>
            <p:cNvPr id="129" name="Picture 128"/>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79896" y="4461264"/>
              <a:ext cx="1033728" cy="490420"/>
            </a:xfrm>
            <a:prstGeom prst="rect">
              <a:avLst/>
            </a:prstGeom>
          </p:spPr>
        </p:pic>
      </p:grpSp>
      <p:cxnSp>
        <p:nvCxnSpPr>
          <p:cNvPr id="14" name="Straight Connector 13">
            <a:extLst>
              <a:ext uri="{FF2B5EF4-FFF2-40B4-BE49-F238E27FC236}">
                <a16:creationId xmlns:a16="http://schemas.microsoft.com/office/drawing/2014/main" id="{CC17C529-9A03-4DDD-9BB4-6E75C86F5469}"/>
              </a:ext>
            </a:extLst>
          </p:cNvPr>
          <p:cNvCxnSpPr>
            <a:cxnSpLocks/>
          </p:cNvCxnSpPr>
          <p:nvPr/>
        </p:nvCxnSpPr>
        <p:spPr>
          <a:xfrm>
            <a:off x="4140200" y="1212848"/>
            <a:ext cx="0" cy="5352723"/>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E84797A-6858-47B0-8426-86C973D0D360}"/>
              </a:ext>
            </a:extLst>
          </p:cNvPr>
          <p:cNvCxnSpPr>
            <a:cxnSpLocks/>
          </p:cNvCxnSpPr>
          <p:nvPr/>
        </p:nvCxnSpPr>
        <p:spPr>
          <a:xfrm>
            <a:off x="8287452" y="1212848"/>
            <a:ext cx="0" cy="5338765"/>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3568856-C319-4375-A7EA-3F3A5CA0964C}"/>
              </a:ext>
            </a:extLst>
          </p:cNvPr>
          <p:cNvCxnSpPr>
            <a:cxnSpLocks/>
          </p:cNvCxnSpPr>
          <p:nvPr/>
        </p:nvCxnSpPr>
        <p:spPr>
          <a:xfrm>
            <a:off x="434975" y="3881275"/>
            <a:ext cx="11563350" cy="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742F1D4-9EAB-490B-A780-A6F316CDCE6A}"/>
              </a:ext>
            </a:extLst>
          </p:cNvPr>
          <p:cNvGrpSpPr/>
          <p:nvPr/>
        </p:nvGrpSpPr>
        <p:grpSpPr>
          <a:xfrm>
            <a:off x="429328" y="4438809"/>
            <a:ext cx="3471177" cy="1756176"/>
            <a:chOff x="429328" y="4438809"/>
            <a:chExt cx="3471177" cy="1756176"/>
          </a:xfrm>
        </p:grpSpPr>
        <p:pic>
          <p:nvPicPr>
            <p:cNvPr id="96" name="Picture 95"/>
            <p:cNvPicPr>
              <a:picLocks noChangeAspect="1"/>
            </p:cNvPicPr>
            <p:nvPr/>
          </p:nvPicPr>
          <p:blipFill>
            <a:blip r:embed="rId2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9328" y="5831757"/>
              <a:ext cx="1179018" cy="329932"/>
            </a:xfrm>
            <a:prstGeom prst="rect">
              <a:avLst/>
            </a:prstGeom>
          </p:spPr>
        </p:pic>
        <p:pic>
          <p:nvPicPr>
            <p:cNvPr id="97" name="Picture 96"/>
            <p:cNvPicPr>
              <a:picLocks noChangeAspect="1"/>
            </p:cNvPicPr>
            <p:nvPr/>
          </p:nvPicPr>
          <p:blipFill>
            <a:blip r:embed="rId25"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461433" y="4570579"/>
              <a:ext cx="917270" cy="413185"/>
            </a:xfrm>
            <a:prstGeom prst="rect">
              <a:avLst/>
            </a:prstGeom>
          </p:spPr>
        </p:pic>
        <p:pic>
          <p:nvPicPr>
            <p:cNvPr id="105" name="Picture 104"/>
            <p:cNvPicPr>
              <a:picLocks noChangeAspect="1"/>
            </p:cNvPicPr>
            <p:nvPr/>
          </p:nvPicPr>
          <p:blipFill rotWithShape="1">
            <a:blip r:embed="rId2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723554" y="4610518"/>
              <a:ext cx="1065452" cy="303633"/>
            </a:xfrm>
            <a:prstGeom prst="rect">
              <a:avLst/>
            </a:prstGeom>
          </p:spPr>
        </p:pic>
        <p:pic>
          <p:nvPicPr>
            <p:cNvPr id="107" name="Picture 106"/>
            <p:cNvPicPr>
              <a:picLocks noChangeAspect="1"/>
            </p:cNvPicPr>
            <p:nvPr/>
          </p:nvPicPr>
          <p:blipFill>
            <a:blip r:embed="rId2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07210" y="5847289"/>
              <a:ext cx="1071128" cy="347696"/>
            </a:xfrm>
            <a:prstGeom prst="rect">
              <a:avLst/>
            </a:prstGeom>
          </p:spPr>
        </p:pic>
        <p:pic>
          <p:nvPicPr>
            <p:cNvPr id="112" name="Picture 111"/>
            <p:cNvPicPr>
              <a:picLocks noChangeAspect="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91156" y="5305581"/>
              <a:ext cx="744030" cy="279492"/>
            </a:xfrm>
            <a:prstGeom prst="rect">
              <a:avLst/>
            </a:prstGeom>
          </p:spPr>
        </p:pic>
        <p:pic>
          <p:nvPicPr>
            <p:cNvPr id="113" name="Picture 112"/>
            <p:cNvPicPr>
              <a:picLocks noChangeAspect="1"/>
            </p:cNvPicPr>
            <p:nvPr/>
          </p:nvPicPr>
          <p:blipFill>
            <a:blip r:embed="rId29" cstate="email">
              <a:clrChange>
                <a:clrFrom>
                  <a:srgbClr val="FFFFFD"/>
                </a:clrFrom>
                <a:clrTo>
                  <a:srgbClr val="FFFFFD">
                    <a:alpha val="0"/>
                  </a:srgbClr>
                </a:clrTo>
              </a:clrChange>
              <a:extLst>
                <a:ext uri="{28A0092B-C50C-407E-A947-70E740481C1C}">
                  <a14:useLocalDpi xmlns:a14="http://schemas.microsoft.com/office/drawing/2010/main"/>
                </a:ext>
              </a:extLst>
            </a:blip>
            <a:stretch>
              <a:fillRect/>
            </a:stretch>
          </p:blipFill>
          <p:spPr>
            <a:xfrm>
              <a:off x="525307" y="5174583"/>
              <a:ext cx="844418" cy="458526"/>
            </a:xfrm>
            <a:prstGeom prst="rect">
              <a:avLst/>
            </a:prstGeom>
          </p:spPr>
        </p:pic>
        <p:pic>
          <p:nvPicPr>
            <p:cNvPr id="115" name="Picture 114"/>
            <p:cNvPicPr>
              <a:picLocks noChangeAspect="1"/>
            </p:cNvPicPr>
            <p:nvPr/>
          </p:nvPicPr>
          <p:blipFill>
            <a:blip r:embed="rId30" cstate="email">
              <a:clrChange>
                <a:clrFrom>
                  <a:srgbClr val="FFFEFC"/>
                </a:clrFrom>
                <a:clrTo>
                  <a:srgbClr val="FFFEFC">
                    <a:alpha val="0"/>
                  </a:srgbClr>
                </a:clrTo>
              </a:clrChange>
              <a:extLst>
                <a:ext uri="{28A0092B-C50C-407E-A947-70E740481C1C}">
                  <a14:useLocalDpi xmlns:a14="http://schemas.microsoft.com/office/drawing/2010/main"/>
                </a:ext>
              </a:extLst>
            </a:blip>
            <a:stretch>
              <a:fillRect/>
            </a:stretch>
          </p:blipFill>
          <p:spPr>
            <a:xfrm>
              <a:off x="3093582" y="4438809"/>
              <a:ext cx="786772" cy="714045"/>
            </a:xfrm>
            <a:prstGeom prst="rect">
              <a:avLst/>
            </a:prstGeom>
          </p:spPr>
        </p:pic>
        <p:pic>
          <p:nvPicPr>
            <p:cNvPr id="119" name="Picture 118"/>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70468" y="5296430"/>
              <a:ext cx="1047228" cy="173856"/>
            </a:xfrm>
            <a:prstGeom prst="rect">
              <a:avLst/>
            </a:prstGeom>
          </p:spPr>
        </p:pic>
        <p:pic>
          <p:nvPicPr>
            <p:cNvPr id="2" name="Picture 1">
              <a:extLst>
                <a:ext uri="{FF2B5EF4-FFF2-40B4-BE49-F238E27FC236}">
                  <a16:creationId xmlns:a16="http://schemas.microsoft.com/office/drawing/2014/main" id="{BA001549-741C-4BC7-A74B-32A6974A9A19}"/>
                </a:ext>
              </a:extLst>
            </p:cNvPr>
            <p:cNvPicPr>
              <a:picLocks noChangeAspect="1"/>
            </p:cNvPicPr>
            <p:nvPr/>
          </p:nvPicPr>
          <p:blipFill>
            <a:blip r:embed="rId32"/>
            <a:stretch>
              <a:fillRect/>
            </a:stretch>
          </p:blipFill>
          <p:spPr>
            <a:xfrm>
              <a:off x="3017169" y="5935528"/>
              <a:ext cx="883336" cy="171218"/>
            </a:xfrm>
            <a:prstGeom prst="rect">
              <a:avLst/>
            </a:prstGeom>
          </p:spPr>
        </p:pic>
      </p:grpSp>
      <p:grpSp>
        <p:nvGrpSpPr>
          <p:cNvPr id="24" name="Group 23">
            <a:extLst>
              <a:ext uri="{FF2B5EF4-FFF2-40B4-BE49-F238E27FC236}">
                <a16:creationId xmlns:a16="http://schemas.microsoft.com/office/drawing/2014/main" id="{6CCD26FD-0126-425B-A0FD-95972B5CBE0F}"/>
              </a:ext>
            </a:extLst>
          </p:cNvPr>
          <p:cNvGrpSpPr/>
          <p:nvPr/>
        </p:nvGrpSpPr>
        <p:grpSpPr>
          <a:xfrm>
            <a:off x="4403046" y="1906377"/>
            <a:ext cx="3639830" cy="1863491"/>
            <a:chOff x="4484057" y="1906377"/>
            <a:chExt cx="3639830" cy="1863491"/>
          </a:xfrm>
        </p:grpSpPr>
        <p:pic>
          <p:nvPicPr>
            <p:cNvPr id="87" name="Picture 86"/>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261721" y="3082182"/>
              <a:ext cx="536759" cy="539992"/>
            </a:xfrm>
            <a:prstGeom prst="rect">
              <a:avLst/>
            </a:prstGeom>
          </p:spPr>
        </p:pic>
        <p:pic>
          <p:nvPicPr>
            <p:cNvPr id="88" name="Picture 87"/>
            <p:cNvPicPr>
              <a:picLocks noChangeAspect="1"/>
            </p:cNvPicPr>
            <p:nvPr/>
          </p:nvPicPr>
          <p:blipFill>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484057" y="2514402"/>
              <a:ext cx="1309446" cy="328006"/>
            </a:xfrm>
            <a:prstGeom prst="rect">
              <a:avLst/>
            </a:prstGeom>
          </p:spPr>
        </p:pic>
        <p:pic>
          <p:nvPicPr>
            <p:cNvPr id="90" name="Picture 89"/>
            <p:cNvPicPr>
              <a:picLocks noChangeAspect="1"/>
            </p:cNvPicPr>
            <p:nvPr/>
          </p:nvPicPr>
          <p:blipFill>
            <a:blip r:embed="rId3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10158" y="3182917"/>
              <a:ext cx="815465" cy="331112"/>
            </a:xfrm>
            <a:prstGeom prst="rect">
              <a:avLst/>
            </a:prstGeom>
          </p:spPr>
        </p:pic>
        <p:pic>
          <p:nvPicPr>
            <p:cNvPr id="92" name="Picture 91"/>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16825" y="1906377"/>
              <a:ext cx="787262" cy="372638"/>
            </a:xfrm>
            <a:prstGeom prst="rect">
              <a:avLst/>
            </a:prstGeom>
          </p:spPr>
        </p:pic>
        <p:pic>
          <p:nvPicPr>
            <p:cNvPr id="93" name="Picture 92" descr="Whole Foods Market logo.svg"/>
            <p:cNvPicPr/>
            <p:nvPr/>
          </p:nvPicPr>
          <p:blipFill>
            <a:blip r:embed="rId37"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340923" y="2380729"/>
              <a:ext cx="682360" cy="507488"/>
            </a:xfrm>
            <a:prstGeom prst="rect">
              <a:avLst/>
            </a:prstGeom>
            <a:noFill/>
            <a:ln>
              <a:noFill/>
            </a:ln>
          </p:spPr>
        </p:pic>
        <p:pic>
          <p:nvPicPr>
            <p:cNvPr id="94" name="Picture 1" descr="Correct Sig"/>
            <p:cNvPicPr>
              <a:picLocks noChangeAspect="1" noChangeArrowheads="1"/>
            </p:cNvPicPr>
            <p:nvPr/>
          </p:nvPicPr>
          <p:blipFill>
            <a:blip r:embed="rId38">
              <a:clrChange>
                <a:clrFrom>
                  <a:srgbClr val="FEFFF8"/>
                </a:clrFrom>
                <a:clrTo>
                  <a:srgbClr val="FEFFF8">
                    <a:alpha val="0"/>
                  </a:srgbClr>
                </a:clrTo>
              </a:clrChange>
              <a:extLst>
                <a:ext uri="{28A0092B-C50C-407E-A947-70E740481C1C}">
                  <a14:useLocalDpi xmlns:a14="http://schemas.microsoft.com/office/drawing/2010/main"/>
                </a:ext>
              </a:extLst>
            </a:blip>
            <a:srcRect/>
            <a:stretch>
              <a:fillRect/>
            </a:stretch>
          </p:blipFill>
          <p:spPr bwMode="auto">
            <a:xfrm>
              <a:off x="4498921" y="3104043"/>
              <a:ext cx="490195" cy="66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94"/>
            <p:cNvPicPr>
              <a:picLocks noChangeAspect="1"/>
            </p:cNvPicPr>
            <p:nvPr/>
          </p:nvPicPr>
          <p:blipFill>
            <a:blip r:embed="rId3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45069" y="1954079"/>
              <a:ext cx="1132195" cy="270148"/>
            </a:xfrm>
            <a:prstGeom prst="rect">
              <a:avLst/>
            </a:prstGeom>
          </p:spPr>
        </p:pic>
        <p:pic>
          <p:nvPicPr>
            <p:cNvPr id="12" name="Picture 11"/>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7248171" y="3166250"/>
              <a:ext cx="875716" cy="353903"/>
            </a:xfrm>
            <a:prstGeom prst="rect">
              <a:avLst/>
            </a:prstGeom>
          </p:spPr>
        </p:pic>
        <p:pic>
          <p:nvPicPr>
            <p:cNvPr id="3" name="Picture 2">
              <a:extLst>
                <a:ext uri="{FF2B5EF4-FFF2-40B4-BE49-F238E27FC236}">
                  <a16:creationId xmlns:a16="http://schemas.microsoft.com/office/drawing/2014/main" id="{90FAF9F1-6394-4BB5-80B0-B3FD2B80A5BC}"/>
                </a:ext>
              </a:extLst>
            </p:cNvPr>
            <p:cNvPicPr>
              <a:picLocks noChangeAspect="1"/>
            </p:cNvPicPr>
            <p:nvPr/>
          </p:nvPicPr>
          <p:blipFill>
            <a:blip r:embed="rId41">
              <a:clrChange>
                <a:clrFrom>
                  <a:srgbClr val="F7F7F7"/>
                </a:clrFrom>
                <a:clrTo>
                  <a:srgbClr val="F7F7F7">
                    <a:alpha val="0"/>
                  </a:srgbClr>
                </a:clrTo>
              </a:clrChange>
            </a:blip>
            <a:stretch>
              <a:fillRect/>
            </a:stretch>
          </p:blipFill>
          <p:spPr>
            <a:xfrm>
              <a:off x="6053882" y="2538002"/>
              <a:ext cx="991534" cy="270714"/>
            </a:xfrm>
            <a:prstGeom prst="rect">
              <a:avLst/>
            </a:prstGeom>
          </p:spPr>
        </p:pic>
        <p:pic>
          <p:nvPicPr>
            <p:cNvPr id="15" name="Picture 14">
              <a:extLst>
                <a:ext uri="{FF2B5EF4-FFF2-40B4-BE49-F238E27FC236}">
                  <a16:creationId xmlns:a16="http://schemas.microsoft.com/office/drawing/2014/main" id="{BBAA7E4B-3B85-4697-9573-1FDF9D962C59}"/>
                </a:ext>
              </a:extLst>
            </p:cNvPr>
            <p:cNvPicPr>
              <a:picLocks noChangeAspect="1"/>
            </p:cNvPicPr>
            <p:nvPr/>
          </p:nvPicPr>
          <p:blipFill>
            <a:blip r:embed="rId42">
              <a:clrChange>
                <a:clrFrom>
                  <a:srgbClr val="F7F7F7"/>
                </a:clrFrom>
                <a:clrTo>
                  <a:srgbClr val="F7F7F7">
                    <a:alpha val="0"/>
                  </a:srgbClr>
                </a:clrTo>
              </a:clrChange>
            </a:blip>
            <a:stretch>
              <a:fillRect/>
            </a:stretch>
          </p:blipFill>
          <p:spPr>
            <a:xfrm>
              <a:off x="4526226" y="1979218"/>
              <a:ext cx="1179148" cy="250291"/>
            </a:xfrm>
            <a:prstGeom prst="rect">
              <a:avLst/>
            </a:prstGeom>
          </p:spPr>
        </p:pic>
      </p:grpSp>
      <p:grpSp>
        <p:nvGrpSpPr>
          <p:cNvPr id="23" name="Group 22">
            <a:extLst>
              <a:ext uri="{FF2B5EF4-FFF2-40B4-BE49-F238E27FC236}">
                <a16:creationId xmlns:a16="http://schemas.microsoft.com/office/drawing/2014/main" id="{7E28C52B-26B6-49D7-938B-2C3A67B4F7C0}"/>
              </a:ext>
            </a:extLst>
          </p:cNvPr>
          <p:cNvGrpSpPr/>
          <p:nvPr/>
        </p:nvGrpSpPr>
        <p:grpSpPr>
          <a:xfrm>
            <a:off x="537948" y="1672639"/>
            <a:ext cx="3346019" cy="1121720"/>
            <a:chOff x="537948" y="1672639"/>
            <a:chExt cx="3346019" cy="1121720"/>
          </a:xfrm>
        </p:grpSpPr>
        <p:pic>
          <p:nvPicPr>
            <p:cNvPr id="77" name="Picture 76"/>
            <p:cNvPicPr>
              <a:picLocks noChangeAspect="1"/>
            </p:cNvPicPr>
            <p:nvPr/>
          </p:nvPicPr>
          <p:blipFill>
            <a:blip r:embed="rId43"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537948" y="1946284"/>
              <a:ext cx="1142545" cy="313179"/>
            </a:xfrm>
            <a:prstGeom prst="rect">
              <a:avLst/>
            </a:prstGeom>
          </p:spPr>
        </p:pic>
        <p:pic>
          <p:nvPicPr>
            <p:cNvPr id="79" name="Picture 78"/>
            <p:cNvPicPr>
              <a:picLocks noChangeAspect="1"/>
            </p:cNvPicPr>
            <p:nvPr/>
          </p:nvPicPr>
          <p:blipFill>
            <a:blip r:embed="rId4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19037" y="2437661"/>
              <a:ext cx="1087696" cy="355216"/>
            </a:xfrm>
            <a:prstGeom prst="rect">
              <a:avLst/>
            </a:prstGeom>
          </p:spPr>
        </p:pic>
        <p:pic>
          <p:nvPicPr>
            <p:cNvPr id="81" name="Picture 80"/>
            <p:cNvPicPr>
              <a:picLocks noChangeAspect="1"/>
            </p:cNvPicPr>
            <p:nvPr/>
          </p:nvPicPr>
          <p:blipFill>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82465" y="1984300"/>
              <a:ext cx="1142540" cy="247699"/>
            </a:xfrm>
            <a:prstGeom prst="rect">
              <a:avLst/>
            </a:prstGeom>
          </p:spPr>
        </p:pic>
        <p:pic>
          <p:nvPicPr>
            <p:cNvPr id="11" name="Picture 10"/>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38041" y="2626320"/>
              <a:ext cx="1089061" cy="168039"/>
            </a:xfrm>
            <a:prstGeom prst="rect">
              <a:avLst/>
            </a:prstGeom>
          </p:spPr>
        </p:pic>
        <p:pic>
          <p:nvPicPr>
            <p:cNvPr id="19" name="Picture 18" descr="A picture containing vector graphics, businesscard&#10;&#10;Description automatically generated">
              <a:extLst>
                <a:ext uri="{FF2B5EF4-FFF2-40B4-BE49-F238E27FC236}">
                  <a16:creationId xmlns:a16="http://schemas.microsoft.com/office/drawing/2014/main" id="{C88B5D06-5962-48C2-85C8-F4C94CE2BA6C}"/>
                </a:ext>
              </a:extLst>
            </p:cNvPr>
            <p:cNvPicPr>
              <a:picLocks noChangeAspect="1"/>
            </p:cNvPicPr>
            <p:nvPr/>
          </p:nvPicPr>
          <p:blipFill>
            <a:blip r:embed="rId47"/>
            <a:stretch>
              <a:fillRect/>
            </a:stretch>
          </p:blipFill>
          <p:spPr>
            <a:xfrm>
              <a:off x="3207830" y="1672639"/>
              <a:ext cx="676137" cy="795822"/>
            </a:xfrm>
            <a:prstGeom prst="rect">
              <a:avLst/>
            </a:prstGeom>
          </p:spPr>
        </p:pic>
      </p:grpSp>
    </p:spTree>
    <p:extLst>
      <p:ext uri="{BB962C8B-B14F-4D97-AF65-F5344CB8AC3E}">
        <p14:creationId xmlns:p14="http://schemas.microsoft.com/office/powerpoint/2010/main" val="13808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157A7-960D-400E-9B82-89AF30C3A956}"/>
              </a:ext>
            </a:extLst>
          </p:cNvPr>
          <p:cNvSpPr>
            <a:spLocks noGrp="1"/>
          </p:cNvSpPr>
          <p:nvPr>
            <p:ph type="title"/>
          </p:nvPr>
        </p:nvSpPr>
        <p:spPr/>
        <p:txBody>
          <a:bodyPr/>
          <a:lstStyle/>
          <a:p>
            <a:r>
              <a:rPr lang="en-US">
                <a:solidFill>
                  <a:schemeClr val="bg1"/>
                </a:solidFill>
              </a:rPr>
              <a:t>Azure Active Directory </a:t>
            </a:r>
            <a:r>
              <a:rPr lang="en-US"/>
              <a:t>Modernize Access</a:t>
            </a:r>
          </a:p>
        </p:txBody>
      </p:sp>
    </p:spTree>
    <p:extLst>
      <p:ext uri="{BB962C8B-B14F-4D97-AF65-F5344CB8AC3E}">
        <p14:creationId xmlns:p14="http://schemas.microsoft.com/office/powerpoint/2010/main" val="21282601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4278-F3C0-4962-9314-1CE6E7571E19}"/>
              </a:ext>
            </a:extLst>
          </p:cNvPr>
          <p:cNvSpPr>
            <a:spLocks noGrp="1"/>
          </p:cNvSpPr>
          <p:nvPr>
            <p:ph type="title"/>
          </p:nvPr>
        </p:nvSpPr>
        <p:spPr>
          <a:xfrm>
            <a:off x="599302" y="635332"/>
            <a:ext cx="11237870" cy="565027"/>
          </a:xfrm>
        </p:spPr>
        <p:txBody>
          <a:bodyPr/>
          <a:lstStyle/>
          <a:p>
            <a:r>
              <a:rPr lang="en-US"/>
              <a:t>Start with an identity foundation from the cloud </a:t>
            </a:r>
            <a:br>
              <a:rPr lang="en-US"/>
            </a:br>
            <a:endParaRPr lang="en-US"/>
          </a:p>
        </p:txBody>
      </p:sp>
      <p:sp>
        <p:nvSpPr>
          <p:cNvPr id="40" name="TextBox 10">
            <a:extLst>
              <a:ext uri="{FF2B5EF4-FFF2-40B4-BE49-F238E27FC236}">
                <a16:creationId xmlns:a16="http://schemas.microsoft.com/office/drawing/2014/main" id="{BDF5B112-C4C0-40DF-A800-17BDAF921082}"/>
              </a:ext>
            </a:extLst>
          </p:cNvPr>
          <p:cNvSpPr txBox="1"/>
          <p:nvPr/>
        </p:nvSpPr>
        <p:spPr>
          <a:xfrm>
            <a:off x="4695904" y="4328576"/>
            <a:ext cx="3044666" cy="32005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1599" kern="0">
                <a:solidFill>
                  <a:srgbClr val="1A1A1A"/>
                </a:solidFill>
                <a:latin typeface="Segoe UI Semibold"/>
                <a:ea typeface="ＭＳ Ｐゴシック" charset="0"/>
                <a:cs typeface="Segoe UI Semilight" panose="020B0402040204020203" pitchFamily="34" charset="0"/>
              </a:rPr>
              <a:t>Automated provisioning</a:t>
            </a:r>
          </a:p>
        </p:txBody>
      </p:sp>
      <p:grpSp>
        <p:nvGrpSpPr>
          <p:cNvPr id="4" name="Group 3">
            <a:extLst>
              <a:ext uri="{FF2B5EF4-FFF2-40B4-BE49-F238E27FC236}">
                <a16:creationId xmlns:a16="http://schemas.microsoft.com/office/drawing/2014/main" id="{E4C453C4-8D86-44C6-84A0-72B7D719CCB8}"/>
              </a:ext>
            </a:extLst>
          </p:cNvPr>
          <p:cNvGrpSpPr/>
          <p:nvPr/>
        </p:nvGrpSpPr>
        <p:grpSpPr>
          <a:xfrm>
            <a:off x="5371657" y="2203052"/>
            <a:ext cx="1698227" cy="1698455"/>
            <a:chOff x="5457751" y="2309931"/>
            <a:chExt cx="1698227" cy="1698455"/>
          </a:xfrm>
        </p:grpSpPr>
        <p:grpSp>
          <p:nvGrpSpPr>
            <p:cNvPr id="43" name="Group 42">
              <a:extLst>
                <a:ext uri="{FF2B5EF4-FFF2-40B4-BE49-F238E27FC236}">
                  <a16:creationId xmlns:a16="http://schemas.microsoft.com/office/drawing/2014/main" id="{0BC0169F-C31B-4ED5-80C7-5C92E5224A12}"/>
                </a:ext>
              </a:extLst>
            </p:cNvPr>
            <p:cNvGrpSpPr/>
            <p:nvPr/>
          </p:nvGrpSpPr>
          <p:grpSpPr>
            <a:xfrm>
              <a:off x="5457751" y="2309931"/>
              <a:ext cx="1698227" cy="1698455"/>
              <a:chOff x="5336748" y="2501829"/>
              <a:chExt cx="1698468" cy="1698696"/>
            </a:xfrm>
          </p:grpSpPr>
          <p:sp>
            <p:nvSpPr>
              <p:cNvPr id="44" name="Oval 6">
                <a:extLst>
                  <a:ext uri="{FF2B5EF4-FFF2-40B4-BE49-F238E27FC236}">
                    <a16:creationId xmlns:a16="http://schemas.microsoft.com/office/drawing/2014/main" id="{930C4C4D-389B-49AD-83BA-0F96E161B591}"/>
                  </a:ext>
                </a:extLst>
              </p:cNvPr>
              <p:cNvSpPr/>
              <p:nvPr/>
            </p:nvSpPr>
            <p:spPr>
              <a:xfrm>
                <a:off x="5336748"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46" name="Oval 45">
                <a:extLst>
                  <a:ext uri="{FF2B5EF4-FFF2-40B4-BE49-F238E27FC236}">
                    <a16:creationId xmlns:a16="http://schemas.microsoft.com/office/drawing/2014/main" id="{E2AA51C5-32A2-40AB-88FA-F0E39AD6EB11}"/>
                  </a:ext>
                </a:extLst>
              </p:cNvPr>
              <p:cNvSpPr/>
              <p:nvPr/>
            </p:nvSpPr>
            <p:spPr bwMode="auto">
              <a:xfrm>
                <a:off x="6330477" y="3277612"/>
                <a:ext cx="557709" cy="557709"/>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DevUpdate_ECC5" title="Icon of a clock with an arrow around it pointing clockwise">
              <a:extLst>
                <a:ext uri="{FF2B5EF4-FFF2-40B4-BE49-F238E27FC236}">
                  <a16:creationId xmlns:a16="http://schemas.microsoft.com/office/drawing/2014/main" id="{A02E7A08-8D36-43A8-BEB4-F324F91883E0}"/>
                </a:ext>
              </a:extLst>
            </p:cNvPr>
            <p:cNvSpPr>
              <a:spLocks noChangeAspect="1" noEditPoints="1"/>
            </p:cNvSpPr>
            <p:nvPr/>
          </p:nvSpPr>
          <p:spPr bwMode="auto">
            <a:xfrm>
              <a:off x="5903516" y="2757867"/>
              <a:ext cx="801630" cy="802582"/>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sp>
        <p:nvSpPr>
          <p:cNvPr id="49" name="TextBox 10">
            <a:extLst>
              <a:ext uri="{FF2B5EF4-FFF2-40B4-BE49-F238E27FC236}">
                <a16:creationId xmlns:a16="http://schemas.microsoft.com/office/drawing/2014/main" id="{09C15D08-081F-4E7A-89D5-8D17B0F407F4}"/>
              </a:ext>
            </a:extLst>
          </p:cNvPr>
          <p:cNvSpPr txBox="1"/>
          <p:nvPr/>
        </p:nvSpPr>
        <p:spPr>
          <a:xfrm>
            <a:off x="8073584" y="4326559"/>
            <a:ext cx="3044666" cy="32005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1599" kern="0">
                <a:solidFill>
                  <a:srgbClr val="1A1A1A"/>
                </a:solidFill>
                <a:latin typeface="Segoe UI Semibold"/>
                <a:ea typeface="ＭＳ Ｐゴシック" charset="0"/>
                <a:cs typeface="Segoe UI Semilight" panose="020B0402040204020203" pitchFamily="34" charset="0"/>
              </a:rPr>
              <a:t>Empower self-service</a:t>
            </a:r>
          </a:p>
        </p:txBody>
      </p:sp>
      <p:grpSp>
        <p:nvGrpSpPr>
          <p:cNvPr id="5" name="Group 4">
            <a:extLst>
              <a:ext uri="{FF2B5EF4-FFF2-40B4-BE49-F238E27FC236}">
                <a16:creationId xmlns:a16="http://schemas.microsoft.com/office/drawing/2014/main" id="{A473D850-FB27-4322-8810-0486B05D554D}"/>
              </a:ext>
            </a:extLst>
          </p:cNvPr>
          <p:cNvGrpSpPr/>
          <p:nvPr/>
        </p:nvGrpSpPr>
        <p:grpSpPr>
          <a:xfrm>
            <a:off x="8715976" y="2203052"/>
            <a:ext cx="1698227" cy="1698455"/>
            <a:chOff x="8828727" y="2309931"/>
            <a:chExt cx="1698227" cy="1698455"/>
          </a:xfrm>
        </p:grpSpPr>
        <p:grpSp>
          <p:nvGrpSpPr>
            <p:cNvPr id="55" name="Group 54">
              <a:extLst>
                <a:ext uri="{FF2B5EF4-FFF2-40B4-BE49-F238E27FC236}">
                  <a16:creationId xmlns:a16="http://schemas.microsoft.com/office/drawing/2014/main" id="{3677E447-486E-4F78-8250-0D135F94F3E0}"/>
                </a:ext>
              </a:extLst>
            </p:cNvPr>
            <p:cNvGrpSpPr/>
            <p:nvPr/>
          </p:nvGrpSpPr>
          <p:grpSpPr>
            <a:xfrm>
              <a:off x="8828727" y="2309931"/>
              <a:ext cx="1698227" cy="1698455"/>
              <a:chOff x="5336748" y="2501829"/>
              <a:chExt cx="1698468" cy="1698696"/>
            </a:xfrm>
          </p:grpSpPr>
          <p:sp>
            <p:nvSpPr>
              <p:cNvPr id="60" name="Oval 6">
                <a:extLst>
                  <a:ext uri="{FF2B5EF4-FFF2-40B4-BE49-F238E27FC236}">
                    <a16:creationId xmlns:a16="http://schemas.microsoft.com/office/drawing/2014/main" id="{D6EC6ECA-A7F4-4139-B482-781E4E33A1E9}"/>
                  </a:ext>
                </a:extLst>
              </p:cNvPr>
              <p:cNvSpPr/>
              <p:nvPr/>
            </p:nvSpPr>
            <p:spPr>
              <a:xfrm>
                <a:off x="5336748"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61" name="Oval 60">
                <a:extLst>
                  <a:ext uri="{FF2B5EF4-FFF2-40B4-BE49-F238E27FC236}">
                    <a16:creationId xmlns:a16="http://schemas.microsoft.com/office/drawing/2014/main" id="{6E2C4D9E-34D4-479B-9455-61CDE2B783FF}"/>
                  </a:ext>
                </a:extLst>
              </p:cNvPr>
              <p:cNvSpPr/>
              <p:nvPr/>
            </p:nvSpPr>
            <p:spPr bwMode="auto">
              <a:xfrm>
                <a:off x="6330477" y="3277612"/>
                <a:ext cx="557709" cy="557709"/>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5" name="Financial_E7BB" title="Icon of a chart made of vertical lines with a line tracing the top of each, turning into an arrow pointing up">
              <a:extLst>
                <a:ext uri="{FF2B5EF4-FFF2-40B4-BE49-F238E27FC236}">
                  <a16:creationId xmlns:a16="http://schemas.microsoft.com/office/drawing/2014/main" id="{E291EF57-57AB-475B-94A6-CA1E654CF4DC}"/>
                </a:ext>
              </a:extLst>
            </p:cNvPr>
            <p:cNvSpPr>
              <a:spLocks noChangeAspect="1" noEditPoints="1"/>
            </p:cNvSpPr>
            <p:nvPr/>
          </p:nvSpPr>
          <p:spPr bwMode="auto">
            <a:xfrm>
              <a:off x="9174679" y="2688846"/>
              <a:ext cx="1005552" cy="89698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09"/>
              <a:endParaRPr lang="en-US" sz="900">
                <a:gradFill>
                  <a:gsLst>
                    <a:gs pos="0">
                      <a:srgbClr val="505050"/>
                    </a:gs>
                    <a:gs pos="100000">
                      <a:srgbClr val="505050"/>
                    </a:gs>
                  </a:gsLst>
                  <a:lin ang="5400000" scaled="1"/>
                </a:gradFill>
                <a:latin typeface="Segoe UI"/>
              </a:endParaRPr>
            </a:p>
          </p:txBody>
        </p:sp>
      </p:grpSp>
      <p:sp>
        <p:nvSpPr>
          <p:cNvPr id="62" name="TextBox 10">
            <a:extLst>
              <a:ext uri="{FF2B5EF4-FFF2-40B4-BE49-F238E27FC236}">
                <a16:creationId xmlns:a16="http://schemas.microsoft.com/office/drawing/2014/main" id="{DF99E86B-FF08-4D66-8E38-2A369ED02ECB}"/>
              </a:ext>
            </a:extLst>
          </p:cNvPr>
          <p:cNvSpPr txBox="1"/>
          <p:nvPr/>
        </p:nvSpPr>
        <p:spPr>
          <a:xfrm>
            <a:off x="1627759" y="4338849"/>
            <a:ext cx="2530530"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1568" kern="0">
                <a:solidFill>
                  <a:srgbClr val="1A1A1A"/>
                </a:solidFill>
                <a:latin typeface="Segoe UI Semibold"/>
                <a:ea typeface="ＭＳ Ｐゴシック" charset="0"/>
                <a:cs typeface="Segoe UI Semilight" panose="020B0402040204020203" pitchFamily="34" charset="0"/>
              </a:rPr>
              <a:t>Seamless access to apps</a:t>
            </a:r>
          </a:p>
        </p:txBody>
      </p:sp>
      <p:grpSp>
        <p:nvGrpSpPr>
          <p:cNvPr id="3" name="Group 2">
            <a:extLst>
              <a:ext uri="{FF2B5EF4-FFF2-40B4-BE49-F238E27FC236}">
                <a16:creationId xmlns:a16="http://schemas.microsoft.com/office/drawing/2014/main" id="{9FC142F2-852A-44C5-82CE-7D6953F29276}"/>
              </a:ext>
            </a:extLst>
          </p:cNvPr>
          <p:cNvGrpSpPr/>
          <p:nvPr/>
        </p:nvGrpSpPr>
        <p:grpSpPr>
          <a:xfrm>
            <a:off x="2060484" y="2206418"/>
            <a:ext cx="1665080" cy="1665303"/>
            <a:chOff x="2173235" y="2313297"/>
            <a:chExt cx="1665080" cy="1665303"/>
          </a:xfrm>
        </p:grpSpPr>
        <p:grpSp>
          <p:nvGrpSpPr>
            <p:cNvPr id="66" name="Group 65">
              <a:extLst>
                <a:ext uri="{FF2B5EF4-FFF2-40B4-BE49-F238E27FC236}">
                  <a16:creationId xmlns:a16="http://schemas.microsoft.com/office/drawing/2014/main" id="{45319B38-F6C7-4D36-8130-E0DF71261B87}"/>
                </a:ext>
              </a:extLst>
            </p:cNvPr>
            <p:cNvGrpSpPr/>
            <p:nvPr/>
          </p:nvGrpSpPr>
          <p:grpSpPr>
            <a:xfrm>
              <a:off x="2173235" y="2313297"/>
              <a:ext cx="1665080" cy="1665303"/>
              <a:chOff x="1981867" y="2501829"/>
              <a:chExt cx="1698468" cy="1698696"/>
            </a:xfrm>
          </p:grpSpPr>
          <p:sp>
            <p:nvSpPr>
              <p:cNvPr id="69" name="Oval 6">
                <a:extLst>
                  <a:ext uri="{FF2B5EF4-FFF2-40B4-BE49-F238E27FC236}">
                    <a16:creationId xmlns:a16="http://schemas.microsoft.com/office/drawing/2014/main" id="{BEAFD8AB-0D84-4D94-9275-00FDD48B6B65}"/>
                  </a:ext>
                </a:extLst>
              </p:cNvPr>
              <p:cNvSpPr/>
              <p:nvPr/>
            </p:nvSpPr>
            <p:spPr>
              <a:xfrm>
                <a:off x="1981867"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E3681E95-03D8-44EF-868C-E57333E8F8D0}"/>
                  </a:ext>
                </a:extLst>
              </p:cNvPr>
              <p:cNvSpPr/>
              <p:nvPr/>
            </p:nvSpPr>
            <p:spPr bwMode="auto">
              <a:xfrm>
                <a:off x="2781184" y="3175268"/>
                <a:ext cx="660055" cy="6600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1" name="cloud" title="Icon of a cloud">
              <a:extLst>
                <a:ext uri="{FF2B5EF4-FFF2-40B4-BE49-F238E27FC236}">
                  <a16:creationId xmlns:a16="http://schemas.microsoft.com/office/drawing/2014/main" id="{FC62C445-A292-4DDD-A573-31137994E7A6}"/>
                </a:ext>
              </a:extLst>
            </p:cNvPr>
            <p:cNvSpPr>
              <a:spLocks noChangeAspect="1"/>
            </p:cNvSpPr>
            <p:nvPr/>
          </p:nvSpPr>
          <p:spPr bwMode="auto">
            <a:xfrm>
              <a:off x="2341217" y="2568044"/>
              <a:ext cx="636408" cy="4054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building_8" title="Icon of tall buildings">
              <a:extLst>
                <a:ext uri="{FF2B5EF4-FFF2-40B4-BE49-F238E27FC236}">
                  <a16:creationId xmlns:a16="http://schemas.microsoft.com/office/drawing/2014/main" id="{38C6552A-2A6E-4AAB-8BAB-F357A7B5FCB4}"/>
                </a:ext>
              </a:extLst>
            </p:cNvPr>
            <p:cNvSpPr>
              <a:spLocks noChangeAspect="1" noEditPoints="1"/>
            </p:cNvSpPr>
            <p:nvPr/>
          </p:nvSpPr>
          <p:spPr bwMode="auto">
            <a:xfrm>
              <a:off x="3154280" y="3261805"/>
              <a:ext cx="417251" cy="45316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Oval 72">
              <a:extLst>
                <a:ext uri="{FF2B5EF4-FFF2-40B4-BE49-F238E27FC236}">
                  <a16:creationId xmlns:a16="http://schemas.microsoft.com/office/drawing/2014/main" id="{36CAE916-44AF-4D3F-B1A5-FDDAD2222AC0}"/>
                </a:ext>
              </a:extLst>
            </p:cNvPr>
            <p:cNvSpPr/>
            <p:nvPr/>
          </p:nvSpPr>
          <p:spPr bwMode="auto">
            <a:xfrm>
              <a:off x="2698429" y="2876167"/>
              <a:ext cx="614692" cy="64707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4" name="people_4" title="Icon of a person">
              <a:extLst>
                <a:ext uri="{FF2B5EF4-FFF2-40B4-BE49-F238E27FC236}">
                  <a16:creationId xmlns:a16="http://schemas.microsoft.com/office/drawing/2014/main" id="{E8F81A4E-7856-42EF-83D2-594E39A9EC61}"/>
                </a:ext>
              </a:extLst>
            </p:cNvPr>
            <p:cNvSpPr>
              <a:spLocks noChangeAspect="1" noEditPoints="1"/>
            </p:cNvSpPr>
            <p:nvPr/>
          </p:nvSpPr>
          <p:spPr bwMode="auto">
            <a:xfrm>
              <a:off x="2763084" y="2916806"/>
              <a:ext cx="425171" cy="47533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24" name="Title 1">
            <a:extLst>
              <a:ext uri="{FF2B5EF4-FFF2-40B4-BE49-F238E27FC236}">
                <a16:creationId xmlns:a16="http://schemas.microsoft.com/office/drawing/2014/main" id="{55CC39CD-8B19-42D9-B294-8CE1C0709E53}"/>
              </a:ext>
            </a:extLst>
          </p:cNvPr>
          <p:cNvSpPr txBox="1">
            <a:spLocks/>
          </p:cNvSpPr>
          <p:nvPr/>
        </p:nvSpPr>
        <p:spPr>
          <a:xfrm>
            <a:off x="1360215" y="5440082"/>
            <a:ext cx="10010060" cy="565027"/>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pPr algn="ctr"/>
            <a:r>
              <a:rPr lang="en-US" sz="2800"/>
              <a:t>Right for the modern workplace, right for the hybrid world.</a:t>
            </a:r>
          </a:p>
        </p:txBody>
      </p:sp>
      <p:sp>
        <p:nvSpPr>
          <p:cNvPr id="29" name="TextBox 28">
            <a:extLst>
              <a:ext uri="{FF2B5EF4-FFF2-40B4-BE49-F238E27FC236}">
                <a16:creationId xmlns:a16="http://schemas.microsoft.com/office/drawing/2014/main" id="{6100A5DC-D765-4D30-8E9A-1E3E7D270980}"/>
              </a:ext>
            </a:extLst>
          </p:cNvPr>
          <p:cNvSpPr txBox="1">
            <a:spLocks noChangeAspect="1"/>
          </p:cNvSpPr>
          <p:nvPr/>
        </p:nvSpPr>
        <p:spPr>
          <a:xfrm>
            <a:off x="524778" y="153129"/>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30" name="Freeform: Shape 29">
            <a:extLst>
              <a:ext uri="{FF2B5EF4-FFF2-40B4-BE49-F238E27FC236}">
                <a16:creationId xmlns:a16="http://schemas.microsoft.com/office/drawing/2014/main" id="{520048E1-5B26-44E3-814A-2F064D96B957}"/>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69573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35" presetClass="path" presetSubtype="0" decel="100000" fill="hold" grpId="1" nodeType="withEffect">
                                  <p:stCondLst>
                                    <p:cond delay="0"/>
                                  </p:stCondLst>
                                  <p:childTnLst>
                                    <p:animMotion origin="layout" path="M 3.35971E-6 3.85384E-6 L 0.01468 3.85384E-6 " pathEditMode="relative" rAng="0" ptsTypes="AA">
                                      <p:cBhvr>
                                        <p:cTn id="17" dur="500" spd="-100000" fill="hold"/>
                                        <p:tgtEl>
                                          <p:spTgt spid="29"/>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9" grpId="0"/>
      <p:bldP spid="62" grpId="0"/>
      <p:bldP spid="29" grpId="0"/>
      <p:bldP spid="2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EDCAB-CCDC-4022-A377-9B50DA09A5A8}"/>
              </a:ext>
            </a:extLst>
          </p:cNvPr>
          <p:cNvSpPr>
            <a:spLocks noGrp="1"/>
          </p:cNvSpPr>
          <p:nvPr>
            <p:ph type="title"/>
          </p:nvPr>
        </p:nvSpPr>
        <p:spPr>
          <a:xfrm>
            <a:off x="581490" y="734068"/>
            <a:ext cx="5397563" cy="758825"/>
          </a:xfrm>
        </p:spPr>
        <p:txBody>
          <a:bodyPr/>
          <a:lstStyle/>
          <a:p>
            <a:r>
              <a:rPr lang="en-US"/>
              <a:t>Seamless access to apps</a:t>
            </a:r>
          </a:p>
        </p:txBody>
      </p:sp>
      <p:sp>
        <p:nvSpPr>
          <p:cNvPr id="142" name="TextBox 141">
            <a:extLst>
              <a:ext uri="{FF2B5EF4-FFF2-40B4-BE49-F238E27FC236}">
                <a16:creationId xmlns:a16="http://schemas.microsoft.com/office/drawing/2014/main" id="{1F9E8B6A-0572-4BEE-9909-F1ADBC5B179D}"/>
              </a:ext>
            </a:extLst>
          </p:cNvPr>
          <p:cNvSpPr txBox="1">
            <a:spLocks noChangeAspect="1"/>
          </p:cNvSpPr>
          <p:nvPr/>
        </p:nvSpPr>
        <p:spPr>
          <a:xfrm>
            <a:off x="524778" y="153129"/>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143" name="Freeform: Shape 142">
            <a:extLst>
              <a:ext uri="{FF2B5EF4-FFF2-40B4-BE49-F238E27FC236}">
                <a16:creationId xmlns:a16="http://schemas.microsoft.com/office/drawing/2014/main" id="{DE0CDCD7-3E85-4D19-8F24-5BB5189CB4D5}"/>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A0E95DC-0748-4EB0-8676-A36C74AEAA4B}"/>
              </a:ext>
            </a:extLst>
          </p:cNvPr>
          <p:cNvSpPr txBox="1"/>
          <p:nvPr/>
        </p:nvSpPr>
        <p:spPr>
          <a:xfrm>
            <a:off x="1288073" y="1700364"/>
            <a:ext cx="3481885" cy="1203406"/>
          </a:xfrm>
          <a:prstGeom prst="rect">
            <a:avLst/>
          </a:prstGeom>
          <a:noFill/>
        </p:spPr>
        <p:txBody>
          <a:bodyPr wrap="square" lIns="182880" tIns="146304" rIns="182880" bIns="146304" rtlCol="0">
            <a:spAutoFit/>
          </a:bodyPr>
          <a:lstStyle/>
          <a:p>
            <a:pPr>
              <a:lnSpc>
                <a:spcPct val="90000"/>
              </a:lnSpc>
              <a:spcAft>
                <a:spcPts val="600"/>
              </a:spcAft>
            </a:pPr>
            <a:r>
              <a:rPr lang="en-US" sz="2000"/>
              <a:t>One common identity for single sign-on </a:t>
            </a:r>
          </a:p>
          <a:p>
            <a:pPr>
              <a:lnSpc>
                <a:spcPct val="90000"/>
              </a:lnSpc>
              <a:spcAft>
                <a:spcPts val="600"/>
              </a:spcAft>
            </a:pPr>
            <a:endParaRPr lang="en-US" sz="2000">
              <a:gradFill>
                <a:gsLst>
                  <a:gs pos="2917">
                    <a:schemeClr val="tx1"/>
                  </a:gs>
                  <a:gs pos="30000">
                    <a:schemeClr val="tx1"/>
                  </a:gs>
                </a:gsLst>
                <a:lin ang="5400000" scaled="0"/>
              </a:gradFill>
            </a:endParaRPr>
          </a:p>
        </p:txBody>
      </p:sp>
      <p:grpSp>
        <p:nvGrpSpPr>
          <p:cNvPr id="234" name="Group 233">
            <a:extLst>
              <a:ext uri="{FF2B5EF4-FFF2-40B4-BE49-F238E27FC236}">
                <a16:creationId xmlns:a16="http://schemas.microsoft.com/office/drawing/2014/main" id="{358F0095-2C27-43F2-8E55-2B968BEC8530}"/>
              </a:ext>
            </a:extLst>
          </p:cNvPr>
          <p:cNvGrpSpPr/>
          <p:nvPr/>
        </p:nvGrpSpPr>
        <p:grpSpPr>
          <a:xfrm>
            <a:off x="785740" y="1854106"/>
            <a:ext cx="406992" cy="406992"/>
            <a:chOff x="5788247" y="1528219"/>
            <a:chExt cx="612560" cy="612560"/>
          </a:xfrm>
          <a:noFill/>
        </p:grpSpPr>
        <p:sp>
          <p:nvSpPr>
            <p:cNvPr id="235" name="Oval 234">
              <a:extLst>
                <a:ext uri="{FF2B5EF4-FFF2-40B4-BE49-F238E27FC236}">
                  <a16:creationId xmlns:a16="http://schemas.microsoft.com/office/drawing/2014/main" id="{1E5D756D-95C1-4226-93C5-BAAE5C650F06}"/>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36" name="Straight Connector 235">
              <a:extLst>
                <a:ext uri="{FF2B5EF4-FFF2-40B4-BE49-F238E27FC236}">
                  <a16:creationId xmlns:a16="http://schemas.microsoft.com/office/drawing/2014/main" id="{2F031130-7C0B-4EF6-BD07-422B0B086962}"/>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7" name="L-Shape 236">
              <a:extLst>
                <a:ext uri="{FF2B5EF4-FFF2-40B4-BE49-F238E27FC236}">
                  <a16:creationId xmlns:a16="http://schemas.microsoft.com/office/drawing/2014/main" id="{E2587997-4923-4BC6-9194-BBD612EDA012}"/>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238" name="Group 237">
            <a:extLst>
              <a:ext uri="{FF2B5EF4-FFF2-40B4-BE49-F238E27FC236}">
                <a16:creationId xmlns:a16="http://schemas.microsoft.com/office/drawing/2014/main" id="{C879B4B1-2651-4970-A560-DB7ED2F10612}"/>
              </a:ext>
            </a:extLst>
          </p:cNvPr>
          <p:cNvGrpSpPr/>
          <p:nvPr/>
        </p:nvGrpSpPr>
        <p:grpSpPr>
          <a:xfrm>
            <a:off x="774110" y="2782701"/>
            <a:ext cx="406992" cy="406992"/>
            <a:chOff x="5788247" y="1528219"/>
            <a:chExt cx="612560" cy="612560"/>
          </a:xfrm>
          <a:noFill/>
        </p:grpSpPr>
        <p:sp>
          <p:nvSpPr>
            <p:cNvPr id="239" name="Oval 238">
              <a:extLst>
                <a:ext uri="{FF2B5EF4-FFF2-40B4-BE49-F238E27FC236}">
                  <a16:creationId xmlns:a16="http://schemas.microsoft.com/office/drawing/2014/main" id="{041A6A20-7E5B-4511-B1A7-DCB3EEBE33F5}"/>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0" name="Straight Connector 239">
              <a:extLst>
                <a:ext uri="{FF2B5EF4-FFF2-40B4-BE49-F238E27FC236}">
                  <a16:creationId xmlns:a16="http://schemas.microsoft.com/office/drawing/2014/main" id="{8F7CBDC5-C83E-442D-B287-AA0DDA45DFC9}"/>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L-Shape 240">
              <a:extLst>
                <a:ext uri="{FF2B5EF4-FFF2-40B4-BE49-F238E27FC236}">
                  <a16:creationId xmlns:a16="http://schemas.microsoft.com/office/drawing/2014/main" id="{059562E1-C961-45E6-A5E6-A0880B9A26E6}"/>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2" name="Rectangle 241">
            <a:extLst>
              <a:ext uri="{FF2B5EF4-FFF2-40B4-BE49-F238E27FC236}">
                <a16:creationId xmlns:a16="http://schemas.microsoft.com/office/drawing/2014/main" id="{5A3ECB64-B89D-49B5-8AD5-D9BC02C6D069}"/>
              </a:ext>
            </a:extLst>
          </p:cNvPr>
          <p:cNvSpPr/>
          <p:nvPr/>
        </p:nvSpPr>
        <p:spPr>
          <a:xfrm>
            <a:off x="1329276" y="270723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Connect users to ALL the apps they need</a:t>
            </a:r>
          </a:p>
        </p:txBody>
      </p:sp>
      <p:grpSp>
        <p:nvGrpSpPr>
          <p:cNvPr id="243" name="Group 242">
            <a:extLst>
              <a:ext uri="{FF2B5EF4-FFF2-40B4-BE49-F238E27FC236}">
                <a16:creationId xmlns:a16="http://schemas.microsoft.com/office/drawing/2014/main" id="{BAF94FAD-9DE8-44E3-A680-4799B3FA533C}"/>
              </a:ext>
            </a:extLst>
          </p:cNvPr>
          <p:cNvGrpSpPr/>
          <p:nvPr/>
        </p:nvGrpSpPr>
        <p:grpSpPr>
          <a:xfrm>
            <a:off x="771294" y="3662941"/>
            <a:ext cx="406992" cy="406992"/>
            <a:chOff x="5788247" y="1528219"/>
            <a:chExt cx="612560" cy="612560"/>
          </a:xfrm>
          <a:noFill/>
        </p:grpSpPr>
        <p:sp>
          <p:nvSpPr>
            <p:cNvPr id="244" name="Oval 243">
              <a:extLst>
                <a:ext uri="{FF2B5EF4-FFF2-40B4-BE49-F238E27FC236}">
                  <a16:creationId xmlns:a16="http://schemas.microsoft.com/office/drawing/2014/main" id="{CDABE8EE-F5C9-402E-82F3-EB7BB0A4C0F2}"/>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5" name="Straight Connector 244">
              <a:extLst>
                <a:ext uri="{FF2B5EF4-FFF2-40B4-BE49-F238E27FC236}">
                  <a16:creationId xmlns:a16="http://schemas.microsoft.com/office/drawing/2014/main" id="{6C352003-FCAF-491B-A67F-B104FCC93357}"/>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L-Shape 245">
              <a:extLst>
                <a:ext uri="{FF2B5EF4-FFF2-40B4-BE49-F238E27FC236}">
                  <a16:creationId xmlns:a16="http://schemas.microsoft.com/office/drawing/2014/main" id="{A7FAD514-CF0C-425C-A562-91985E511BE1}"/>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7" name="Rectangle 246">
            <a:extLst>
              <a:ext uri="{FF2B5EF4-FFF2-40B4-BE49-F238E27FC236}">
                <a16:creationId xmlns:a16="http://schemas.microsoft.com/office/drawing/2014/main" id="{96F06C32-F8EC-44CE-B8D2-67C993A1BCE5}"/>
              </a:ext>
            </a:extLst>
          </p:cNvPr>
          <p:cNvSpPr/>
          <p:nvPr/>
        </p:nvSpPr>
        <p:spPr>
          <a:xfrm>
            <a:off x="1326460" y="358747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Access on-premises apps without using a VPN</a:t>
            </a:r>
          </a:p>
        </p:txBody>
      </p:sp>
      <p:cxnSp>
        <p:nvCxnSpPr>
          <p:cNvPr id="110" name="Straight Connector 109">
            <a:extLst>
              <a:ext uri="{FF2B5EF4-FFF2-40B4-BE49-F238E27FC236}">
                <a16:creationId xmlns:a16="http://schemas.microsoft.com/office/drawing/2014/main" id="{304A9430-D1DC-47FB-B6AE-B42697E35A13}"/>
              </a:ext>
            </a:extLst>
          </p:cNvPr>
          <p:cNvCxnSpPr>
            <a:cxnSpLocks/>
            <a:endCxn id="374" idx="4"/>
          </p:cNvCxnSpPr>
          <p:nvPr/>
        </p:nvCxnSpPr>
        <p:spPr>
          <a:xfrm flipV="1">
            <a:off x="7377071" y="2799886"/>
            <a:ext cx="2732281" cy="2636235"/>
          </a:xfrm>
          <a:prstGeom prst="line">
            <a:avLst/>
          </a:prstGeom>
          <a:noFill/>
          <a:ln w="12700" cap="flat" cmpd="sng" algn="ctr">
            <a:solidFill>
              <a:srgbClr val="EAEAEA">
                <a:lumMod val="75000"/>
              </a:srgbClr>
            </a:solidFill>
            <a:prstDash val="solid"/>
            <a:headEnd type="none"/>
            <a:tailEnd type="none"/>
          </a:ln>
          <a:effectLst/>
        </p:spPr>
      </p:cxnSp>
      <p:grpSp>
        <p:nvGrpSpPr>
          <p:cNvPr id="111" name="Group 110">
            <a:extLst>
              <a:ext uri="{FF2B5EF4-FFF2-40B4-BE49-F238E27FC236}">
                <a16:creationId xmlns:a16="http://schemas.microsoft.com/office/drawing/2014/main" id="{E49E364F-6428-44A4-BD7F-2CC85AAA42CB}"/>
              </a:ext>
            </a:extLst>
          </p:cNvPr>
          <p:cNvGrpSpPr/>
          <p:nvPr/>
        </p:nvGrpSpPr>
        <p:grpSpPr>
          <a:xfrm>
            <a:off x="5884003" y="411046"/>
            <a:ext cx="8236037" cy="5123444"/>
            <a:chOff x="2485631" y="202022"/>
            <a:chExt cx="8236037" cy="5123444"/>
          </a:xfrm>
        </p:grpSpPr>
        <p:grpSp>
          <p:nvGrpSpPr>
            <p:cNvPr id="112" name="Group 111">
              <a:extLst>
                <a:ext uri="{FF2B5EF4-FFF2-40B4-BE49-F238E27FC236}">
                  <a16:creationId xmlns:a16="http://schemas.microsoft.com/office/drawing/2014/main" id="{91B8A9D6-BCCD-45EA-9106-C079D50E4AAC}"/>
                </a:ext>
              </a:extLst>
            </p:cNvPr>
            <p:cNvGrpSpPr/>
            <p:nvPr/>
          </p:nvGrpSpPr>
          <p:grpSpPr>
            <a:xfrm>
              <a:off x="2731352" y="250245"/>
              <a:ext cx="7990316" cy="4927617"/>
              <a:chOff x="2158810" y="1082278"/>
              <a:chExt cx="8150536" cy="5026425"/>
            </a:xfrm>
          </p:grpSpPr>
          <p:cxnSp>
            <p:nvCxnSpPr>
              <p:cNvPr id="351" name="Straight Connector 350">
                <a:extLst>
                  <a:ext uri="{FF2B5EF4-FFF2-40B4-BE49-F238E27FC236}">
                    <a16:creationId xmlns:a16="http://schemas.microsoft.com/office/drawing/2014/main" id="{A47A5E7A-762D-457D-891A-18BEFF6758A2}"/>
                  </a:ext>
                </a:extLst>
              </p:cNvPr>
              <p:cNvCxnSpPr>
                <a:cxnSpLocks/>
                <a:endCxn id="374" idx="2"/>
              </p:cNvCxnSpPr>
              <p:nvPr/>
            </p:nvCxnSpPr>
            <p:spPr>
              <a:xfrm>
                <a:off x="3093834" y="2825702"/>
                <a:ext cx="3115258" cy="634984"/>
              </a:xfrm>
              <a:prstGeom prst="line">
                <a:avLst/>
              </a:prstGeom>
              <a:noFill/>
              <a:ln w="6350" cap="flat" cmpd="sng" algn="ctr">
                <a:solidFill>
                  <a:srgbClr val="EAEAEA">
                    <a:lumMod val="75000"/>
                  </a:srgbClr>
                </a:solidFill>
                <a:prstDash val="solid"/>
                <a:headEnd type="none"/>
                <a:tailEnd type="none"/>
              </a:ln>
              <a:effectLst/>
            </p:spPr>
          </p:cxnSp>
          <p:cxnSp>
            <p:nvCxnSpPr>
              <p:cNvPr id="352" name="Straight Connector 351">
                <a:extLst>
                  <a:ext uri="{FF2B5EF4-FFF2-40B4-BE49-F238E27FC236}">
                    <a16:creationId xmlns:a16="http://schemas.microsoft.com/office/drawing/2014/main" id="{A027DB70-7423-4DBF-8EC2-4581CB7916CB}"/>
                  </a:ext>
                </a:extLst>
              </p:cNvPr>
              <p:cNvCxnSpPr>
                <a:cxnSpLocks/>
                <a:stCxn id="334" idx="22"/>
                <a:endCxn id="374" idx="1"/>
              </p:cNvCxnSpPr>
              <p:nvPr/>
            </p:nvCxnSpPr>
            <p:spPr>
              <a:xfrm>
                <a:off x="2904243" y="2174179"/>
                <a:ext cx="3307527" cy="1280040"/>
              </a:xfrm>
              <a:prstGeom prst="line">
                <a:avLst/>
              </a:prstGeom>
              <a:noFill/>
              <a:ln w="6350" cap="flat" cmpd="sng" algn="ctr">
                <a:solidFill>
                  <a:srgbClr val="EAEAEA">
                    <a:lumMod val="75000"/>
                  </a:srgbClr>
                </a:solidFill>
                <a:prstDash val="solid"/>
                <a:headEnd type="none"/>
                <a:tailEnd type="none"/>
              </a:ln>
              <a:effectLst/>
            </p:spPr>
          </p:cxnSp>
          <p:cxnSp>
            <p:nvCxnSpPr>
              <p:cNvPr id="353" name="Straight Connector 352">
                <a:extLst>
                  <a:ext uri="{FF2B5EF4-FFF2-40B4-BE49-F238E27FC236}">
                    <a16:creationId xmlns:a16="http://schemas.microsoft.com/office/drawing/2014/main" id="{50DAF22B-C48E-4759-A37F-31E8D557027F}"/>
                  </a:ext>
                </a:extLst>
              </p:cNvPr>
              <p:cNvCxnSpPr>
                <a:cxnSpLocks/>
                <a:endCxn id="374" idx="1"/>
              </p:cNvCxnSpPr>
              <p:nvPr/>
            </p:nvCxnSpPr>
            <p:spPr>
              <a:xfrm>
                <a:off x="3819167" y="2148495"/>
                <a:ext cx="2392604" cy="1305724"/>
              </a:xfrm>
              <a:prstGeom prst="line">
                <a:avLst/>
              </a:prstGeom>
              <a:noFill/>
              <a:ln w="6350" cap="flat" cmpd="sng" algn="ctr">
                <a:solidFill>
                  <a:srgbClr val="EAEAEA">
                    <a:lumMod val="75000"/>
                  </a:srgbClr>
                </a:solidFill>
                <a:prstDash val="solid"/>
                <a:headEnd type="none"/>
                <a:tailEnd type="none"/>
              </a:ln>
              <a:effectLst/>
            </p:spPr>
          </p:cxnSp>
          <p:cxnSp>
            <p:nvCxnSpPr>
              <p:cNvPr id="354" name="Straight Connector 353">
                <a:extLst>
                  <a:ext uri="{FF2B5EF4-FFF2-40B4-BE49-F238E27FC236}">
                    <a16:creationId xmlns:a16="http://schemas.microsoft.com/office/drawing/2014/main" id="{D0C39602-D2D0-45FF-9DF7-D75488B0B691}"/>
                  </a:ext>
                </a:extLst>
              </p:cNvPr>
              <p:cNvCxnSpPr>
                <a:cxnSpLocks/>
                <a:stCxn id="300" idx="18"/>
                <a:endCxn id="374" idx="1"/>
              </p:cNvCxnSpPr>
              <p:nvPr/>
            </p:nvCxnSpPr>
            <p:spPr>
              <a:xfrm>
                <a:off x="4145242" y="1650019"/>
                <a:ext cx="2066528" cy="1804199"/>
              </a:xfrm>
              <a:prstGeom prst="line">
                <a:avLst/>
              </a:prstGeom>
              <a:noFill/>
              <a:ln w="6350" cap="flat" cmpd="sng" algn="ctr">
                <a:solidFill>
                  <a:srgbClr val="EAEAEA">
                    <a:lumMod val="75000"/>
                  </a:srgbClr>
                </a:solidFill>
                <a:prstDash val="solid"/>
                <a:headEnd type="none"/>
                <a:tailEnd type="none"/>
              </a:ln>
              <a:effectLst/>
            </p:spPr>
          </p:cxnSp>
          <p:cxnSp>
            <p:nvCxnSpPr>
              <p:cNvPr id="355" name="Straight Connector 354">
                <a:extLst>
                  <a:ext uri="{FF2B5EF4-FFF2-40B4-BE49-F238E27FC236}">
                    <a16:creationId xmlns:a16="http://schemas.microsoft.com/office/drawing/2014/main" id="{C7A9FE93-B409-42F0-8418-2BCC0F4CCF8A}"/>
                  </a:ext>
                </a:extLst>
              </p:cNvPr>
              <p:cNvCxnSpPr>
                <a:cxnSpLocks/>
                <a:stCxn id="314" idx="6"/>
                <a:endCxn id="374" idx="5"/>
              </p:cNvCxnSpPr>
              <p:nvPr/>
            </p:nvCxnSpPr>
            <p:spPr>
              <a:xfrm>
                <a:off x="2910548" y="3458821"/>
                <a:ext cx="3314154" cy="8330"/>
              </a:xfrm>
              <a:prstGeom prst="line">
                <a:avLst/>
              </a:prstGeom>
              <a:noFill/>
              <a:ln w="6350" cap="flat" cmpd="sng" algn="ctr">
                <a:solidFill>
                  <a:srgbClr val="EAEAEA">
                    <a:lumMod val="75000"/>
                  </a:srgbClr>
                </a:solidFill>
                <a:prstDash val="solid"/>
                <a:headEnd type="none"/>
                <a:tailEnd type="none"/>
              </a:ln>
              <a:effectLst/>
            </p:spPr>
          </p:cxnSp>
          <p:cxnSp>
            <p:nvCxnSpPr>
              <p:cNvPr id="356" name="Straight Connector 355">
                <a:extLst>
                  <a:ext uri="{FF2B5EF4-FFF2-40B4-BE49-F238E27FC236}">
                    <a16:creationId xmlns:a16="http://schemas.microsoft.com/office/drawing/2014/main" id="{B484D799-F1C8-47EF-B443-CA9F6A031C37}"/>
                  </a:ext>
                </a:extLst>
              </p:cNvPr>
              <p:cNvCxnSpPr>
                <a:cxnSpLocks/>
                <a:endCxn id="374" idx="3"/>
              </p:cNvCxnSpPr>
              <p:nvPr/>
            </p:nvCxnSpPr>
            <p:spPr>
              <a:xfrm flipV="1">
                <a:off x="2158810" y="3467151"/>
                <a:ext cx="4052961" cy="592650"/>
              </a:xfrm>
              <a:prstGeom prst="line">
                <a:avLst/>
              </a:prstGeom>
              <a:noFill/>
              <a:ln w="6350" cap="flat" cmpd="sng" algn="ctr">
                <a:solidFill>
                  <a:srgbClr val="EAEAEA">
                    <a:lumMod val="75000"/>
                  </a:srgbClr>
                </a:solidFill>
                <a:prstDash val="solid"/>
                <a:headEnd type="none"/>
                <a:tailEnd type="none"/>
              </a:ln>
              <a:effectLst/>
            </p:spPr>
          </p:cxnSp>
          <p:cxnSp>
            <p:nvCxnSpPr>
              <p:cNvPr id="357" name="Straight Connector 356">
                <a:extLst>
                  <a:ext uri="{FF2B5EF4-FFF2-40B4-BE49-F238E27FC236}">
                    <a16:creationId xmlns:a16="http://schemas.microsoft.com/office/drawing/2014/main" id="{B93E7E3E-FF6D-415F-BC61-B669E69B8751}"/>
                  </a:ext>
                </a:extLst>
              </p:cNvPr>
              <p:cNvCxnSpPr>
                <a:cxnSpLocks/>
                <a:endCxn id="374" idx="3"/>
              </p:cNvCxnSpPr>
              <p:nvPr/>
            </p:nvCxnSpPr>
            <p:spPr>
              <a:xfrm flipV="1">
                <a:off x="3124773" y="3467151"/>
                <a:ext cx="3086997" cy="905471"/>
              </a:xfrm>
              <a:prstGeom prst="line">
                <a:avLst/>
              </a:prstGeom>
              <a:noFill/>
              <a:ln w="6350" cap="flat" cmpd="sng" algn="ctr">
                <a:solidFill>
                  <a:srgbClr val="EAEAEA">
                    <a:lumMod val="75000"/>
                  </a:srgbClr>
                </a:solidFill>
                <a:prstDash val="solid"/>
                <a:headEnd type="none"/>
                <a:tailEnd type="none"/>
              </a:ln>
              <a:effectLst/>
            </p:spPr>
          </p:cxnSp>
          <p:cxnSp>
            <p:nvCxnSpPr>
              <p:cNvPr id="358" name="Straight Connector 357">
                <a:extLst>
                  <a:ext uri="{FF2B5EF4-FFF2-40B4-BE49-F238E27FC236}">
                    <a16:creationId xmlns:a16="http://schemas.microsoft.com/office/drawing/2014/main" id="{69EF4C5E-4E28-4B24-B8B7-FA839C0B38CC}"/>
                  </a:ext>
                </a:extLst>
              </p:cNvPr>
              <p:cNvCxnSpPr>
                <a:cxnSpLocks/>
                <a:endCxn id="374" idx="3"/>
              </p:cNvCxnSpPr>
              <p:nvPr/>
            </p:nvCxnSpPr>
            <p:spPr>
              <a:xfrm flipV="1">
                <a:off x="2681324" y="3467151"/>
                <a:ext cx="3530447" cy="1517362"/>
              </a:xfrm>
              <a:prstGeom prst="line">
                <a:avLst/>
              </a:prstGeom>
              <a:noFill/>
              <a:ln w="6350" cap="flat" cmpd="sng" algn="ctr">
                <a:solidFill>
                  <a:srgbClr val="EAEAEA">
                    <a:lumMod val="75000"/>
                  </a:srgbClr>
                </a:solidFill>
                <a:prstDash val="solid"/>
                <a:headEnd type="none"/>
                <a:tailEnd type="none"/>
              </a:ln>
              <a:effectLst/>
            </p:spPr>
          </p:cxnSp>
          <p:cxnSp>
            <p:nvCxnSpPr>
              <p:cNvPr id="359" name="Straight Connector 358">
                <a:extLst>
                  <a:ext uri="{FF2B5EF4-FFF2-40B4-BE49-F238E27FC236}">
                    <a16:creationId xmlns:a16="http://schemas.microsoft.com/office/drawing/2014/main" id="{6FB53216-35FA-4059-A6B2-71A5890D3853}"/>
                  </a:ext>
                </a:extLst>
              </p:cNvPr>
              <p:cNvCxnSpPr>
                <a:cxnSpLocks/>
                <a:endCxn id="374" idx="7"/>
              </p:cNvCxnSpPr>
              <p:nvPr/>
            </p:nvCxnSpPr>
            <p:spPr>
              <a:xfrm flipH="1">
                <a:off x="6224702" y="2811951"/>
                <a:ext cx="3115241" cy="642268"/>
              </a:xfrm>
              <a:prstGeom prst="line">
                <a:avLst/>
              </a:prstGeom>
              <a:noFill/>
              <a:ln w="6350" cap="flat" cmpd="sng" algn="ctr">
                <a:solidFill>
                  <a:srgbClr val="EAEAEA">
                    <a:lumMod val="75000"/>
                  </a:srgbClr>
                </a:solidFill>
                <a:prstDash val="solid"/>
                <a:headEnd type="none"/>
                <a:tailEnd type="none"/>
              </a:ln>
              <a:effectLst/>
            </p:spPr>
          </p:cxnSp>
          <p:cxnSp>
            <p:nvCxnSpPr>
              <p:cNvPr id="360" name="Straight Connector 359">
                <a:extLst>
                  <a:ext uri="{FF2B5EF4-FFF2-40B4-BE49-F238E27FC236}">
                    <a16:creationId xmlns:a16="http://schemas.microsoft.com/office/drawing/2014/main" id="{A5D2BBF6-34A9-4784-B8B4-A35207423AB5}"/>
                  </a:ext>
                </a:extLst>
              </p:cNvPr>
              <p:cNvCxnSpPr>
                <a:cxnSpLocks/>
                <a:endCxn id="374" idx="6"/>
              </p:cNvCxnSpPr>
              <p:nvPr/>
            </p:nvCxnSpPr>
            <p:spPr>
              <a:xfrm flipH="1">
                <a:off x="6227381" y="2189746"/>
                <a:ext cx="3470072" cy="1270939"/>
              </a:xfrm>
              <a:prstGeom prst="line">
                <a:avLst/>
              </a:prstGeom>
              <a:noFill/>
              <a:ln w="6350" cap="flat" cmpd="sng" algn="ctr">
                <a:solidFill>
                  <a:srgbClr val="EAEAEA">
                    <a:lumMod val="75000"/>
                  </a:srgbClr>
                </a:solidFill>
                <a:prstDash val="solid"/>
                <a:headEnd type="none"/>
                <a:tailEnd type="none"/>
              </a:ln>
              <a:effectLst/>
            </p:spPr>
          </p:cxnSp>
          <p:cxnSp>
            <p:nvCxnSpPr>
              <p:cNvPr id="361" name="Straight Connector 360">
                <a:extLst>
                  <a:ext uri="{FF2B5EF4-FFF2-40B4-BE49-F238E27FC236}">
                    <a16:creationId xmlns:a16="http://schemas.microsoft.com/office/drawing/2014/main" id="{78767764-0AA7-4D06-AA9A-185B8843EB2C}"/>
                  </a:ext>
                </a:extLst>
              </p:cNvPr>
              <p:cNvCxnSpPr>
                <a:cxnSpLocks/>
                <a:endCxn id="374" idx="7"/>
              </p:cNvCxnSpPr>
              <p:nvPr/>
            </p:nvCxnSpPr>
            <p:spPr>
              <a:xfrm flipH="1">
                <a:off x="6224702" y="2162788"/>
                <a:ext cx="2434164" cy="1291431"/>
              </a:xfrm>
              <a:prstGeom prst="line">
                <a:avLst/>
              </a:prstGeom>
              <a:noFill/>
              <a:ln w="6350" cap="flat" cmpd="sng" algn="ctr">
                <a:solidFill>
                  <a:srgbClr val="EAEAEA">
                    <a:lumMod val="75000"/>
                  </a:srgbClr>
                </a:solidFill>
                <a:prstDash val="solid"/>
                <a:headEnd type="none"/>
                <a:tailEnd type="none"/>
              </a:ln>
              <a:effectLst/>
            </p:spPr>
          </p:cxnSp>
          <p:cxnSp>
            <p:nvCxnSpPr>
              <p:cNvPr id="362" name="Straight Connector 361">
                <a:extLst>
                  <a:ext uri="{FF2B5EF4-FFF2-40B4-BE49-F238E27FC236}">
                    <a16:creationId xmlns:a16="http://schemas.microsoft.com/office/drawing/2014/main" id="{5C0D5595-CDF0-4F00-8568-B0CCA9CAA152}"/>
                  </a:ext>
                </a:extLst>
              </p:cNvPr>
              <p:cNvCxnSpPr>
                <a:cxnSpLocks/>
                <a:endCxn id="374" idx="7"/>
              </p:cNvCxnSpPr>
              <p:nvPr/>
            </p:nvCxnSpPr>
            <p:spPr>
              <a:xfrm flipH="1">
                <a:off x="6224702" y="1522854"/>
                <a:ext cx="2352096" cy="1931365"/>
              </a:xfrm>
              <a:prstGeom prst="line">
                <a:avLst/>
              </a:prstGeom>
              <a:noFill/>
              <a:ln w="6350" cap="flat" cmpd="sng" algn="ctr">
                <a:solidFill>
                  <a:srgbClr val="EAEAEA">
                    <a:lumMod val="75000"/>
                  </a:srgbClr>
                </a:solidFill>
                <a:prstDash val="solid"/>
                <a:headEnd type="none"/>
                <a:tailEnd type="none"/>
              </a:ln>
              <a:effectLst/>
            </p:spPr>
          </p:cxnSp>
          <p:cxnSp>
            <p:nvCxnSpPr>
              <p:cNvPr id="363" name="Straight Connector 362">
                <a:extLst>
                  <a:ext uri="{FF2B5EF4-FFF2-40B4-BE49-F238E27FC236}">
                    <a16:creationId xmlns:a16="http://schemas.microsoft.com/office/drawing/2014/main" id="{29507B01-E600-4709-8C80-1A81E3C1A8A4}"/>
                  </a:ext>
                </a:extLst>
              </p:cNvPr>
              <p:cNvCxnSpPr>
                <a:cxnSpLocks/>
                <a:endCxn id="374" idx="6"/>
              </p:cNvCxnSpPr>
              <p:nvPr/>
            </p:nvCxnSpPr>
            <p:spPr>
              <a:xfrm flipH="1">
                <a:off x="6227381" y="3111022"/>
                <a:ext cx="4081965" cy="349663"/>
              </a:xfrm>
              <a:prstGeom prst="line">
                <a:avLst/>
              </a:prstGeom>
              <a:noFill/>
              <a:ln w="6350" cap="flat" cmpd="sng" algn="ctr">
                <a:solidFill>
                  <a:srgbClr val="EAEAEA">
                    <a:lumMod val="75000"/>
                  </a:srgbClr>
                </a:solidFill>
                <a:prstDash val="solid"/>
                <a:headEnd type="none"/>
                <a:tailEnd type="none"/>
              </a:ln>
              <a:effectLst/>
            </p:spPr>
          </p:cxnSp>
          <p:cxnSp>
            <p:nvCxnSpPr>
              <p:cNvPr id="364" name="Straight Connector 363">
                <a:extLst>
                  <a:ext uri="{FF2B5EF4-FFF2-40B4-BE49-F238E27FC236}">
                    <a16:creationId xmlns:a16="http://schemas.microsoft.com/office/drawing/2014/main" id="{91978B54-4F80-476F-AE67-BFD1312456B6}"/>
                  </a:ext>
                </a:extLst>
              </p:cNvPr>
              <p:cNvCxnSpPr>
                <a:cxnSpLocks/>
                <a:endCxn id="374" idx="6"/>
              </p:cNvCxnSpPr>
              <p:nvPr/>
            </p:nvCxnSpPr>
            <p:spPr>
              <a:xfrm flipH="1" flipV="1">
                <a:off x="6227381" y="3460685"/>
                <a:ext cx="3384133" cy="128164"/>
              </a:xfrm>
              <a:prstGeom prst="line">
                <a:avLst/>
              </a:prstGeom>
              <a:noFill/>
              <a:ln w="6350" cap="flat" cmpd="sng" algn="ctr">
                <a:solidFill>
                  <a:srgbClr val="EAEAEA">
                    <a:lumMod val="75000"/>
                  </a:srgbClr>
                </a:solidFill>
                <a:prstDash val="solid"/>
                <a:headEnd type="none"/>
                <a:tailEnd type="none"/>
              </a:ln>
              <a:effectLst/>
            </p:spPr>
          </p:cxnSp>
          <p:cxnSp>
            <p:nvCxnSpPr>
              <p:cNvPr id="365" name="Straight Connector 364">
                <a:extLst>
                  <a:ext uri="{FF2B5EF4-FFF2-40B4-BE49-F238E27FC236}">
                    <a16:creationId xmlns:a16="http://schemas.microsoft.com/office/drawing/2014/main" id="{008E29FC-3FF7-47D8-AA21-593E70795423}"/>
                  </a:ext>
                </a:extLst>
              </p:cNvPr>
              <p:cNvCxnSpPr>
                <a:cxnSpLocks/>
                <a:endCxn id="374" idx="6"/>
              </p:cNvCxnSpPr>
              <p:nvPr/>
            </p:nvCxnSpPr>
            <p:spPr>
              <a:xfrm flipH="1" flipV="1">
                <a:off x="6227381" y="3460685"/>
                <a:ext cx="4075088" cy="636928"/>
              </a:xfrm>
              <a:prstGeom prst="line">
                <a:avLst/>
              </a:prstGeom>
              <a:noFill/>
              <a:ln w="6350" cap="flat" cmpd="sng" algn="ctr">
                <a:solidFill>
                  <a:srgbClr val="EAEAEA">
                    <a:lumMod val="75000"/>
                  </a:srgbClr>
                </a:solidFill>
                <a:prstDash val="solid"/>
                <a:headEnd type="none"/>
                <a:tailEnd type="none"/>
              </a:ln>
              <a:effectLst/>
            </p:spPr>
          </p:cxnSp>
          <p:cxnSp>
            <p:nvCxnSpPr>
              <p:cNvPr id="366" name="Straight Connector 365">
                <a:extLst>
                  <a:ext uri="{FF2B5EF4-FFF2-40B4-BE49-F238E27FC236}">
                    <a16:creationId xmlns:a16="http://schemas.microsoft.com/office/drawing/2014/main" id="{3A6799AF-7369-448C-AE6F-61D33CE9B87D}"/>
                  </a:ext>
                </a:extLst>
              </p:cNvPr>
              <p:cNvCxnSpPr>
                <a:cxnSpLocks/>
                <a:endCxn id="374" idx="5"/>
              </p:cNvCxnSpPr>
              <p:nvPr/>
            </p:nvCxnSpPr>
            <p:spPr>
              <a:xfrm flipH="1" flipV="1">
                <a:off x="6224702" y="3467151"/>
                <a:ext cx="3128559" cy="919765"/>
              </a:xfrm>
              <a:prstGeom prst="line">
                <a:avLst/>
              </a:prstGeom>
              <a:noFill/>
              <a:ln w="6350" cap="flat" cmpd="sng" algn="ctr">
                <a:solidFill>
                  <a:srgbClr val="EAEAEA">
                    <a:lumMod val="75000"/>
                  </a:srgbClr>
                </a:solidFill>
                <a:prstDash val="solid"/>
                <a:headEnd type="none"/>
                <a:tailEnd type="none"/>
              </a:ln>
              <a:effectLst/>
            </p:spPr>
          </p:cxnSp>
          <p:cxnSp>
            <p:nvCxnSpPr>
              <p:cNvPr id="367" name="Straight Connector 366">
                <a:extLst>
                  <a:ext uri="{FF2B5EF4-FFF2-40B4-BE49-F238E27FC236}">
                    <a16:creationId xmlns:a16="http://schemas.microsoft.com/office/drawing/2014/main" id="{4C7DD3F5-DED0-40D4-A17A-413DD1D3D678}"/>
                  </a:ext>
                </a:extLst>
              </p:cNvPr>
              <p:cNvCxnSpPr>
                <a:cxnSpLocks/>
                <a:endCxn id="374" idx="6"/>
              </p:cNvCxnSpPr>
              <p:nvPr/>
            </p:nvCxnSpPr>
            <p:spPr>
              <a:xfrm flipH="1" flipV="1">
                <a:off x="6227381" y="3460685"/>
                <a:ext cx="3401321" cy="1592579"/>
              </a:xfrm>
              <a:prstGeom prst="line">
                <a:avLst/>
              </a:prstGeom>
              <a:noFill/>
              <a:ln w="6350" cap="flat" cmpd="sng" algn="ctr">
                <a:solidFill>
                  <a:srgbClr val="EAEAEA">
                    <a:lumMod val="75000"/>
                  </a:srgbClr>
                </a:solidFill>
                <a:prstDash val="solid"/>
                <a:headEnd type="none"/>
                <a:tailEnd type="none"/>
              </a:ln>
              <a:effectLst/>
            </p:spPr>
          </p:cxnSp>
          <p:cxnSp>
            <p:nvCxnSpPr>
              <p:cNvPr id="368" name="Straight Connector 367">
                <a:extLst>
                  <a:ext uri="{FF2B5EF4-FFF2-40B4-BE49-F238E27FC236}">
                    <a16:creationId xmlns:a16="http://schemas.microsoft.com/office/drawing/2014/main" id="{7671C0F3-A278-4A6B-A1FF-7947E681D0C1}"/>
                  </a:ext>
                </a:extLst>
              </p:cNvPr>
              <p:cNvCxnSpPr>
                <a:cxnSpLocks/>
                <a:endCxn id="374" idx="4"/>
              </p:cNvCxnSpPr>
              <p:nvPr/>
            </p:nvCxnSpPr>
            <p:spPr>
              <a:xfrm flipV="1">
                <a:off x="5358470" y="3469830"/>
                <a:ext cx="859767" cy="2582063"/>
              </a:xfrm>
              <a:prstGeom prst="line">
                <a:avLst/>
              </a:prstGeom>
              <a:noFill/>
              <a:ln w="6350" cap="flat" cmpd="sng" algn="ctr">
                <a:solidFill>
                  <a:srgbClr val="EAEAEA">
                    <a:lumMod val="75000"/>
                  </a:srgbClr>
                </a:solidFill>
                <a:prstDash val="solid"/>
                <a:headEnd type="none"/>
                <a:tailEnd type="none"/>
              </a:ln>
              <a:effectLst/>
            </p:spPr>
          </p:cxnSp>
          <p:cxnSp>
            <p:nvCxnSpPr>
              <p:cNvPr id="369" name="Straight Connector 368">
                <a:extLst>
                  <a:ext uri="{FF2B5EF4-FFF2-40B4-BE49-F238E27FC236}">
                    <a16:creationId xmlns:a16="http://schemas.microsoft.com/office/drawing/2014/main" id="{E6B0F152-15A6-41C1-9F14-F9C6F3824DB5}"/>
                  </a:ext>
                </a:extLst>
              </p:cNvPr>
              <p:cNvCxnSpPr>
                <a:cxnSpLocks/>
                <a:endCxn id="374" idx="4"/>
              </p:cNvCxnSpPr>
              <p:nvPr/>
            </p:nvCxnSpPr>
            <p:spPr>
              <a:xfrm flipV="1">
                <a:off x="6153391" y="3469830"/>
                <a:ext cx="64846" cy="2183438"/>
              </a:xfrm>
              <a:prstGeom prst="line">
                <a:avLst/>
              </a:prstGeom>
              <a:noFill/>
              <a:ln w="6350" cap="flat" cmpd="sng" algn="ctr">
                <a:solidFill>
                  <a:srgbClr val="EAEAEA">
                    <a:lumMod val="75000"/>
                  </a:srgbClr>
                </a:solidFill>
                <a:prstDash val="solid"/>
                <a:headEnd type="none"/>
                <a:tailEnd type="none"/>
              </a:ln>
              <a:effectLst/>
            </p:spPr>
          </p:cxnSp>
          <p:cxnSp>
            <p:nvCxnSpPr>
              <p:cNvPr id="370" name="Straight Connector 369">
                <a:extLst>
                  <a:ext uri="{FF2B5EF4-FFF2-40B4-BE49-F238E27FC236}">
                    <a16:creationId xmlns:a16="http://schemas.microsoft.com/office/drawing/2014/main" id="{146CC081-38D7-48BD-9B1C-8DD73DF67539}"/>
                  </a:ext>
                </a:extLst>
              </p:cNvPr>
              <p:cNvCxnSpPr>
                <a:cxnSpLocks/>
                <a:endCxn id="374" idx="5"/>
              </p:cNvCxnSpPr>
              <p:nvPr/>
            </p:nvCxnSpPr>
            <p:spPr>
              <a:xfrm flipH="1" flipV="1">
                <a:off x="6224702" y="3467151"/>
                <a:ext cx="1271474" cy="1965276"/>
              </a:xfrm>
              <a:prstGeom prst="line">
                <a:avLst/>
              </a:prstGeom>
              <a:noFill/>
              <a:ln w="6350" cap="flat" cmpd="sng" algn="ctr">
                <a:solidFill>
                  <a:srgbClr val="EAEAEA">
                    <a:lumMod val="75000"/>
                  </a:srgbClr>
                </a:solidFill>
                <a:prstDash val="solid"/>
                <a:headEnd type="none"/>
                <a:tailEnd type="none"/>
              </a:ln>
              <a:effectLst/>
            </p:spPr>
          </p:cxnSp>
          <p:cxnSp>
            <p:nvCxnSpPr>
              <p:cNvPr id="371" name="Straight Connector 370">
                <a:extLst>
                  <a:ext uri="{FF2B5EF4-FFF2-40B4-BE49-F238E27FC236}">
                    <a16:creationId xmlns:a16="http://schemas.microsoft.com/office/drawing/2014/main" id="{33EC113E-6C1D-4582-A49B-28EE2B540384}"/>
                  </a:ext>
                </a:extLst>
              </p:cNvPr>
              <p:cNvCxnSpPr>
                <a:cxnSpLocks/>
                <a:endCxn id="374" idx="5"/>
              </p:cNvCxnSpPr>
              <p:nvPr/>
            </p:nvCxnSpPr>
            <p:spPr>
              <a:xfrm flipH="1" flipV="1">
                <a:off x="6224702" y="3467151"/>
                <a:ext cx="2281124" cy="2276425"/>
              </a:xfrm>
              <a:prstGeom prst="line">
                <a:avLst/>
              </a:prstGeom>
              <a:noFill/>
              <a:ln w="6350" cap="flat" cmpd="sng" algn="ctr">
                <a:solidFill>
                  <a:srgbClr val="EAEAEA">
                    <a:lumMod val="75000"/>
                  </a:srgbClr>
                </a:solidFill>
                <a:prstDash val="solid"/>
                <a:headEnd type="none"/>
                <a:tailEnd type="none"/>
              </a:ln>
              <a:effectLst/>
            </p:spPr>
          </p:cxnSp>
          <p:cxnSp>
            <p:nvCxnSpPr>
              <p:cNvPr id="372" name="Straight Connector 371">
                <a:extLst>
                  <a:ext uri="{FF2B5EF4-FFF2-40B4-BE49-F238E27FC236}">
                    <a16:creationId xmlns:a16="http://schemas.microsoft.com/office/drawing/2014/main" id="{E1CBFEFD-81A4-4B58-A217-8FD4962E86C5}"/>
                  </a:ext>
                </a:extLst>
              </p:cNvPr>
              <p:cNvCxnSpPr>
                <a:cxnSpLocks/>
                <a:endCxn id="374" idx="5"/>
              </p:cNvCxnSpPr>
              <p:nvPr/>
            </p:nvCxnSpPr>
            <p:spPr>
              <a:xfrm flipH="1" flipV="1">
                <a:off x="6224703" y="3467151"/>
                <a:ext cx="2363676" cy="1549350"/>
              </a:xfrm>
              <a:prstGeom prst="line">
                <a:avLst/>
              </a:prstGeom>
              <a:noFill/>
              <a:ln w="6350" cap="flat" cmpd="sng" algn="ctr">
                <a:solidFill>
                  <a:srgbClr val="EAEAEA">
                    <a:lumMod val="75000"/>
                  </a:srgbClr>
                </a:solidFill>
                <a:prstDash val="solid"/>
                <a:headEnd type="none"/>
                <a:tailEnd type="none"/>
              </a:ln>
              <a:effectLst/>
            </p:spPr>
          </p:cxnSp>
          <p:cxnSp>
            <p:nvCxnSpPr>
              <p:cNvPr id="373" name="Straight Connector 372">
                <a:extLst>
                  <a:ext uri="{FF2B5EF4-FFF2-40B4-BE49-F238E27FC236}">
                    <a16:creationId xmlns:a16="http://schemas.microsoft.com/office/drawing/2014/main" id="{34072A39-B049-4CA1-A739-163B1FAE1E35}"/>
                  </a:ext>
                </a:extLst>
              </p:cNvPr>
              <p:cNvCxnSpPr>
                <a:cxnSpLocks/>
                <a:endCxn id="374" idx="4"/>
              </p:cNvCxnSpPr>
              <p:nvPr/>
            </p:nvCxnSpPr>
            <p:spPr>
              <a:xfrm flipH="1" flipV="1">
                <a:off x="6218237" y="3469830"/>
                <a:ext cx="757238" cy="2638873"/>
              </a:xfrm>
              <a:prstGeom prst="line">
                <a:avLst/>
              </a:prstGeom>
              <a:noFill/>
              <a:ln w="6350" cap="flat" cmpd="sng" algn="ctr">
                <a:solidFill>
                  <a:srgbClr val="EAEAEA">
                    <a:lumMod val="75000"/>
                  </a:srgbClr>
                </a:solidFill>
                <a:prstDash val="solid"/>
                <a:headEnd type="none"/>
                <a:tailEnd type="none"/>
              </a:ln>
              <a:effectLst/>
            </p:spPr>
          </p:cxnSp>
          <p:sp useBgFill="1">
            <p:nvSpPr>
              <p:cNvPr id="374" name="Oval 373">
                <a:extLst>
                  <a:ext uri="{FF2B5EF4-FFF2-40B4-BE49-F238E27FC236}">
                    <a16:creationId xmlns:a16="http://schemas.microsoft.com/office/drawing/2014/main" id="{8967D205-645D-43AC-8F28-05B1BD718C7F}"/>
                  </a:ext>
                </a:extLst>
              </p:cNvPr>
              <p:cNvSpPr/>
              <p:nvPr/>
            </p:nvSpPr>
            <p:spPr bwMode="auto">
              <a:xfrm>
                <a:off x="6209093" y="3451541"/>
                <a:ext cx="18287" cy="18287"/>
              </a:xfrm>
              <a:prstGeom prst="ellipse">
                <a:avLst/>
              </a:prstGeom>
              <a:solidFill>
                <a:srgbClr val="002050">
                  <a:shade val="80000"/>
                  <a:satMod val="180000"/>
                </a:srgbClr>
              </a:solidFill>
              <a:ln w="9525"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75" name="Straight Connector 374">
                <a:extLst>
                  <a:ext uri="{FF2B5EF4-FFF2-40B4-BE49-F238E27FC236}">
                    <a16:creationId xmlns:a16="http://schemas.microsoft.com/office/drawing/2014/main" id="{7B420757-65D6-4308-AE55-363D05EAFA2A}"/>
                  </a:ext>
                </a:extLst>
              </p:cNvPr>
              <p:cNvCxnSpPr>
                <a:cxnSpLocks/>
                <a:endCxn id="374" idx="0"/>
              </p:cNvCxnSpPr>
              <p:nvPr/>
            </p:nvCxnSpPr>
            <p:spPr>
              <a:xfrm>
                <a:off x="4926996" y="1692567"/>
                <a:ext cx="1291241" cy="1758974"/>
              </a:xfrm>
              <a:prstGeom prst="line">
                <a:avLst/>
              </a:prstGeom>
              <a:noFill/>
              <a:ln w="6350" cap="flat" cmpd="sng" algn="ctr">
                <a:solidFill>
                  <a:srgbClr val="EAEAEA">
                    <a:lumMod val="75000"/>
                  </a:srgbClr>
                </a:solidFill>
                <a:prstDash val="solid"/>
                <a:headEnd type="none"/>
                <a:tailEnd type="none"/>
              </a:ln>
              <a:effectLst/>
            </p:spPr>
          </p:cxnSp>
          <p:cxnSp>
            <p:nvCxnSpPr>
              <p:cNvPr id="376" name="Straight Connector 375">
                <a:extLst>
                  <a:ext uri="{FF2B5EF4-FFF2-40B4-BE49-F238E27FC236}">
                    <a16:creationId xmlns:a16="http://schemas.microsoft.com/office/drawing/2014/main" id="{831B5F08-C46A-4F4A-A3A3-747F533FBD3D}"/>
                  </a:ext>
                </a:extLst>
              </p:cNvPr>
              <p:cNvCxnSpPr>
                <a:cxnSpLocks/>
              </p:cNvCxnSpPr>
              <p:nvPr/>
            </p:nvCxnSpPr>
            <p:spPr>
              <a:xfrm>
                <a:off x="5478843" y="1108666"/>
                <a:ext cx="745773" cy="2344951"/>
              </a:xfrm>
              <a:prstGeom prst="line">
                <a:avLst/>
              </a:prstGeom>
              <a:noFill/>
              <a:ln w="6350" cap="flat" cmpd="sng" algn="ctr">
                <a:solidFill>
                  <a:srgbClr val="EAEAEA">
                    <a:lumMod val="75000"/>
                  </a:srgbClr>
                </a:solidFill>
                <a:prstDash val="solid"/>
                <a:headEnd type="none"/>
                <a:tailEnd type="none"/>
              </a:ln>
              <a:effectLst/>
            </p:spPr>
          </p:cxnSp>
          <p:cxnSp>
            <p:nvCxnSpPr>
              <p:cNvPr id="377" name="Straight Connector 376">
                <a:extLst>
                  <a:ext uri="{FF2B5EF4-FFF2-40B4-BE49-F238E27FC236}">
                    <a16:creationId xmlns:a16="http://schemas.microsoft.com/office/drawing/2014/main" id="{2C4E9EB2-2CE9-4525-8981-4650F491F13A}"/>
                  </a:ext>
                </a:extLst>
              </p:cNvPr>
              <p:cNvCxnSpPr>
                <a:cxnSpLocks/>
                <a:endCxn id="374" idx="0"/>
              </p:cNvCxnSpPr>
              <p:nvPr/>
            </p:nvCxnSpPr>
            <p:spPr>
              <a:xfrm flipH="1">
                <a:off x="6218237" y="1557338"/>
                <a:ext cx="42070" cy="1894204"/>
              </a:xfrm>
              <a:prstGeom prst="line">
                <a:avLst/>
              </a:prstGeom>
              <a:noFill/>
              <a:ln w="6350" cap="flat" cmpd="sng" algn="ctr">
                <a:solidFill>
                  <a:srgbClr val="EAEAEA">
                    <a:lumMod val="75000"/>
                  </a:srgbClr>
                </a:solidFill>
                <a:prstDash val="solid"/>
                <a:headEnd type="none"/>
                <a:tailEnd type="none"/>
              </a:ln>
              <a:effectLst/>
            </p:spPr>
          </p:cxnSp>
          <p:cxnSp>
            <p:nvCxnSpPr>
              <p:cNvPr id="378" name="Straight Connector 377">
                <a:extLst>
                  <a:ext uri="{FF2B5EF4-FFF2-40B4-BE49-F238E27FC236}">
                    <a16:creationId xmlns:a16="http://schemas.microsoft.com/office/drawing/2014/main" id="{465257D6-49F6-4CC0-8472-9EFB9322F7AF}"/>
                  </a:ext>
                </a:extLst>
              </p:cNvPr>
              <p:cNvCxnSpPr>
                <a:cxnSpLocks/>
                <a:endCxn id="374" idx="0"/>
              </p:cNvCxnSpPr>
              <p:nvPr/>
            </p:nvCxnSpPr>
            <p:spPr>
              <a:xfrm flipH="1">
                <a:off x="6218237" y="1082278"/>
                <a:ext cx="896938" cy="2369263"/>
              </a:xfrm>
              <a:prstGeom prst="line">
                <a:avLst/>
              </a:prstGeom>
              <a:noFill/>
              <a:ln w="6350" cap="flat" cmpd="sng" algn="ctr">
                <a:solidFill>
                  <a:srgbClr val="EAEAEA">
                    <a:lumMod val="75000"/>
                  </a:srgbClr>
                </a:solidFill>
                <a:prstDash val="solid"/>
                <a:headEnd type="none"/>
                <a:tailEnd type="none"/>
              </a:ln>
              <a:effectLst/>
            </p:spPr>
          </p:cxnSp>
          <p:cxnSp>
            <p:nvCxnSpPr>
              <p:cNvPr id="379" name="Straight Connector 378">
                <a:extLst>
                  <a:ext uri="{FF2B5EF4-FFF2-40B4-BE49-F238E27FC236}">
                    <a16:creationId xmlns:a16="http://schemas.microsoft.com/office/drawing/2014/main" id="{45804766-C849-4A71-9848-7D0FAAE5A24B}"/>
                  </a:ext>
                </a:extLst>
              </p:cNvPr>
              <p:cNvCxnSpPr>
                <a:cxnSpLocks/>
                <a:endCxn id="374" idx="7"/>
              </p:cNvCxnSpPr>
              <p:nvPr/>
            </p:nvCxnSpPr>
            <p:spPr>
              <a:xfrm flipH="1">
                <a:off x="6224703" y="1716881"/>
                <a:ext cx="1303622" cy="1737339"/>
              </a:xfrm>
              <a:prstGeom prst="line">
                <a:avLst/>
              </a:prstGeom>
              <a:noFill/>
              <a:ln w="6350" cap="flat" cmpd="sng" algn="ctr">
                <a:solidFill>
                  <a:srgbClr val="EAEAEA">
                    <a:lumMod val="75000"/>
                  </a:srgbClr>
                </a:solidFill>
                <a:prstDash val="solid"/>
                <a:headEnd type="none"/>
                <a:tailEnd type="none"/>
              </a:ln>
              <a:effectLst/>
            </p:spPr>
          </p:cxnSp>
        </p:grpSp>
        <p:grpSp>
          <p:nvGrpSpPr>
            <p:cNvPr id="113" name="Group 112">
              <a:extLst>
                <a:ext uri="{FF2B5EF4-FFF2-40B4-BE49-F238E27FC236}">
                  <a16:creationId xmlns:a16="http://schemas.microsoft.com/office/drawing/2014/main" id="{DD913964-4F0E-4930-83BB-CFF0229C3FCA}"/>
                </a:ext>
              </a:extLst>
            </p:cNvPr>
            <p:cNvGrpSpPr/>
            <p:nvPr/>
          </p:nvGrpSpPr>
          <p:grpSpPr>
            <a:xfrm>
              <a:off x="2485631" y="202022"/>
              <a:ext cx="6170260" cy="5123444"/>
              <a:chOff x="2485631" y="202022"/>
              <a:chExt cx="6170260" cy="5123444"/>
            </a:xfrm>
          </p:grpSpPr>
          <p:grpSp>
            <p:nvGrpSpPr>
              <p:cNvPr id="114" name="Group 113">
                <a:extLst>
                  <a:ext uri="{FF2B5EF4-FFF2-40B4-BE49-F238E27FC236}">
                    <a16:creationId xmlns:a16="http://schemas.microsoft.com/office/drawing/2014/main" id="{77CEFBA7-FB4A-41E4-BF5F-B67C73744596}"/>
                  </a:ext>
                </a:extLst>
              </p:cNvPr>
              <p:cNvGrpSpPr>
                <a:grpSpLocks noChangeAspect="1"/>
              </p:cNvGrpSpPr>
              <p:nvPr/>
            </p:nvGrpSpPr>
            <p:grpSpPr>
              <a:xfrm>
                <a:off x="3015918" y="3859801"/>
                <a:ext cx="448212" cy="448210"/>
                <a:chOff x="3516708" y="1260621"/>
                <a:chExt cx="643734" cy="643732"/>
              </a:xfrm>
            </p:grpSpPr>
            <p:sp>
              <p:nvSpPr>
                <p:cNvPr id="349" name="Oval 348">
                  <a:extLst>
                    <a:ext uri="{FF2B5EF4-FFF2-40B4-BE49-F238E27FC236}">
                      <a16:creationId xmlns:a16="http://schemas.microsoft.com/office/drawing/2014/main" id="{67FDBE35-8FB6-49D0-BC6D-D352A242D28A}"/>
                    </a:ext>
                  </a:extLst>
                </p:cNvPr>
                <p:cNvSpPr/>
                <p:nvPr/>
              </p:nvSpPr>
              <p:spPr bwMode="auto">
                <a:xfrm>
                  <a:off x="3516708" y="1260621"/>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50" name="Freeform 5">
                  <a:extLst>
                    <a:ext uri="{FF2B5EF4-FFF2-40B4-BE49-F238E27FC236}">
                      <a16:creationId xmlns:a16="http://schemas.microsoft.com/office/drawing/2014/main" id="{96F49104-F638-41F0-8E1C-5D12103C292C}"/>
                    </a:ext>
                  </a:extLst>
                </p:cNvPr>
                <p:cNvSpPr>
                  <a:spLocks noEditPoints="1"/>
                </p:cNvSpPr>
                <p:nvPr/>
              </p:nvSpPr>
              <p:spPr bwMode="auto">
                <a:xfrm>
                  <a:off x="3684588"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5" name="Group 114">
                <a:extLst>
                  <a:ext uri="{FF2B5EF4-FFF2-40B4-BE49-F238E27FC236}">
                    <a16:creationId xmlns:a16="http://schemas.microsoft.com/office/drawing/2014/main" id="{62595D75-3CF3-4AB6-8E72-39433A47C63B}"/>
                  </a:ext>
                </a:extLst>
              </p:cNvPr>
              <p:cNvGrpSpPr/>
              <p:nvPr/>
            </p:nvGrpSpPr>
            <p:grpSpPr>
              <a:xfrm>
                <a:off x="7255683" y="3553842"/>
                <a:ext cx="448212" cy="448212"/>
                <a:chOff x="2597927" y="3378644"/>
                <a:chExt cx="457200" cy="457200"/>
              </a:xfrm>
            </p:grpSpPr>
            <p:sp>
              <p:nvSpPr>
                <p:cNvPr id="347" name="Oval 346">
                  <a:extLst>
                    <a:ext uri="{FF2B5EF4-FFF2-40B4-BE49-F238E27FC236}">
                      <a16:creationId xmlns:a16="http://schemas.microsoft.com/office/drawing/2014/main" id="{5CC5B4F5-A4CC-4677-BD67-6831134E0613}"/>
                    </a:ext>
                  </a:extLst>
                </p:cNvPr>
                <p:cNvSpPr>
                  <a:spLocks noChangeAspect="1"/>
                </p:cNvSpPr>
                <p:nvPr/>
              </p:nvSpPr>
              <p:spPr bwMode="auto">
                <a:xfrm>
                  <a:off x="2597927" y="3378644"/>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48" name="Freeform 13">
                  <a:extLst>
                    <a:ext uri="{FF2B5EF4-FFF2-40B4-BE49-F238E27FC236}">
                      <a16:creationId xmlns:a16="http://schemas.microsoft.com/office/drawing/2014/main" id="{F51DCC7E-89B8-42BC-B632-422504381882}"/>
                    </a:ext>
                  </a:extLst>
                </p:cNvPr>
                <p:cNvSpPr>
                  <a:spLocks noChangeAspect="1" noEditPoints="1"/>
                </p:cNvSpPr>
                <p:nvPr/>
              </p:nvSpPr>
              <p:spPr bwMode="auto">
                <a:xfrm>
                  <a:off x="2700087" y="3514640"/>
                  <a:ext cx="252880" cy="185208"/>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6" name="Group 115">
                <a:extLst>
                  <a:ext uri="{FF2B5EF4-FFF2-40B4-BE49-F238E27FC236}">
                    <a16:creationId xmlns:a16="http://schemas.microsoft.com/office/drawing/2014/main" id="{F615FEEE-F1F6-445C-A2B4-EED49A01D30D}"/>
                  </a:ext>
                </a:extLst>
              </p:cNvPr>
              <p:cNvGrpSpPr>
                <a:grpSpLocks noChangeAspect="1"/>
              </p:cNvGrpSpPr>
              <p:nvPr/>
            </p:nvGrpSpPr>
            <p:grpSpPr>
              <a:xfrm>
                <a:off x="6544471" y="507246"/>
                <a:ext cx="407465" cy="407465"/>
                <a:chOff x="5932610" y="2325701"/>
                <a:chExt cx="914400" cy="914400"/>
              </a:xfrm>
            </p:grpSpPr>
            <p:sp>
              <p:nvSpPr>
                <p:cNvPr id="339" name="Oval 338">
                  <a:extLst>
                    <a:ext uri="{FF2B5EF4-FFF2-40B4-BE49-F238E27FC236}">
                      <a16:creationId xmlns:a16="http://schemas.microsoft.com/office/drawing/2014/main" id="{2E6A0A87-F97B-4034-92EA-6FAB27344A9B}"/>
                    </a:ext>
                  </a:extLst>
                </p:cNvPr>
                <p:cNvSpPr>
                  <a:spLocks noChangeAspect="1"/>
                </p:cNvSpPr>
                <p:nvPr/>
              </p:nvSpPr>
              <p:spPr bwMode="auto">
                <a:xfrm>
                  <a:off x="5932610" y="232570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40" name="Group 339">
                  <a:extLst>
                    <a:ext uri="{FF2B5EF4-FFF2-40B4-BE49-F238E27FC236}">
                      <a16:creationId xmlns:a16="http://schemas.microsoft.com/office/drawing/2014/main" id="{36C65E33-B1D6-47FC-8AC2-5687DEFFF75B}"/>
                    </a:ext>
                  </a:extLst>
                </p:cNvPr>
                <p:cNvGrpSpPr>
                  <a:grpSpLocks noChangeAspect="1"/>
                </p:cNvGrpSpPr>
                <p:nvPr/>
              </p:nvGrpSpPr>
              <p:grpSpPr>
                <a:xfrm>
                  <a:off x="6222332" y="2484295"/>
                  <a:ext cx="334986" cy="597212"/>
                  <a:chOff x="9756147" y="5515365"/>
                  <a:chExt cx="315631" cy="562708"/>
                </a:xfrm>
              </p:grpSpPr>
              <p:grpSp>
                <p:nvGrpSpPr>
                  <p:cNvPr id="341" name="Group 340">
                    <a:extLst>
                      <a:ext uri="{FF2B5EF4-FFF2-40B4-BE49-F238E27FC236}">
                        <a16:creationId xmlns:a16="http://schemas.microsoft.com/office/drawing/2014/main" id="{44A7F8F3-F3AF-4DBF-AFFC-0777D4C7337A}"/>
                      </a:ext>
                    </a:extLst>
                  </p:cNvPr>
                  <p:cNvGrpSpPr/>
                  <p:nvPr/>
                </p:nvGrpSpPr>
                <p:grpSpPr>
                  <a:xfrm>
                    <a:off x="9775703" y="5561872"/>
                    <a:ext cx="276492" cy="508980"/>
                    <a:chOff x="8817145" y="5862985"/>
                    <a:chExt cx="200848" cy="389795"/>
                  </a:xfrm>
                </p:grpSpPr>
                <p:sp>
                  <p:nvSpPr>
                    <p:cNvPr id="344" name="Rectangle 11">
                      <a:extLst>
                        <a:ext uri="{FF2B5EF4-FFF2-40B4-BE49-F238E27FC236}">
                          <a16:creationId xmlns:a16="http://schemas.microsoft.com/office/drawing/2014/main" id="{267CFB3F-11B7-40B5-8FA7-88D8A661C738}"/>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5" name="Rectangle 12">
                      <a:extLst>
                        <a:ext uri="{FF2B5EF4-FFF2-40B4-BE49-F238E27FC236}">
                          <a16:creationId xmlns:a16="http://schemas.microsoft.com/office/drawing/2014/main" id="{4319CBF5-E891-4D2E-BC51-A6657F57EB10}"/>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6" name="Freeform 17">
                      <a:extLst>
                        <a:ext uri="{FF2B5EF4-FFF2-40B4-BE49-F238E27FC236}">
                          <a16:creationId xmlns:a16="http://schemas.microsoft.com/office/drawing/2014/main" id="{04E259FE-C10B-4F59-ABEF-66BC4A357E3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grpSp>
              <p:sp>
                <p:nvSpPr>
                  <p:cNvPr id="342" name="Freeform 464">
                    <a:extLst>
                      <a:ext uri="{FF2B5EF4-FFF2-40B4-BE49-F238E27FC236}">
                        <a16:creationId xmlns:a16="http://schemas.microsoft.com/office/drawing/2014/main" id="{587278C4-0929-46EE-9F66-E26BB94BAE23}"/>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43" name="Picture 342">
                    <a:extLst>
                      <a:ext uri="{FF2B5EF4-FFF2-40B4-BE49-F238E27FC236}">
                        <a16:creationId xmlns:a16="http://schemas.microsoft.com/office/drawing/2014/main" id="{D7C0C084-1FC3-47DB-B61D-EDFFD8A319BB}"/>
                      </a:ext>
                    </a:extLst>
                  </p:cNvPr>
                  <p:cNvPicPr>
                    <a:picLocks noChangeAspect="1"/>
                  </p:cNvPicPr>
                  <p:nvPr/>
                </p:nvPicPr>
                <p:blipFill>
                  <a:blip r:embed="rId3"/>
                  <a:stretch>
                    <a:fillRect/>
                  </a:stretch>
                </p:blipFill>
                <p:spPr>
                  <a:xfrm>
                    <a:off x="9822974" y="5669889"/>
                    <a:ext cx="182012" cy="223394"/>
                  </a:xfrm>
                  <a:prstGeom prst="rect">
                    <a:avLst/>
                  </a:prstGeom>
                </p:spPr>
              </p:pic>
            </p:grpSp>
          </p:grpSp>
          <p:grpSp>
            <p:nvGrpSpPr>
              <p:cNvPr id="117" name="Group 116">
                <a:extLst>
                  <a:ext uri="{FF2B5EF4-FFF2-40B4-BE49-F238E27FC236}">
                    <a16:creationId xmlns:a16="http://schemas.microsoft.com/office/drawing/2014/main" id="{03217FCF-3353-4BF2-92D5-8453899DB695}"/>
                  </a:ext>
                </a:extLst>
              </p:cNvPr>
              <p:cNvGrpSpPr/>
              <p:nvPr/>
            </p:nvGrpSpPr>
            <p:grpSpPr>
              <a:xfrm>
                <a:off x="5215146" y="625581"/>
                <a:ext cx="448212" cy="448212"/>
                <a:chOff x="4692409" y="1465141"/>
                <a:chExt cx="457200" cy="457200"/>
              </a:xfrm>
            </p:grpSpPr>
            <p:sp>
              <p:nvSpPr>
                <p:cNvPr id="337" name="Oval 336">
                  <a:extLst>
                    <a:ext uri="{FF2B5EF4-FFF2-40B4-BE49-F238E27FC236}">
                      <a16:creationId xmlns:a16="http://schemas.microsoft.com/office/drawing/2014/main" id="{3FCA4D9C-4FEC-4FE7-8594-F6912625C36C}"/>
                    </a:ext>
                  </a:extLst>
                </p:cNvPr>
                <p:cNvSpPr>
                  <a:spLocks noChangeAspect="1"/>
                </p:cNvSpPr>
                <p:nvPr/>
              </p:nvSpPr>
              <p:spPr bwMode="auto">
                <a:xfrm>
                  <a:off x="4692409" y="146514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8" name="Freeform 6">
                  <a:extLst>
                    <a:ext uri="{FF2B5EF4-FFF2-40B4-BE49-F238E27FC236}">
                      <a16:creationId xmlns:a16="http://schemas.microsoft.com/office/drawing/2014/main" id="{59339E4F-65A8-483A-8B30-DC49A937554B}"/>
                    </a:ext>
                  </a:extLst>
                </p:cNvPr>
                <p:cNvSpPr>
                  <a:spLocks noChangeAspect="1" noEditPoints="1"/>
                </p:cNvSpPr>
                <p:nvPr/>
              </p:nvSpPr>
              <p:spPr bwMode="auto">
                <a:xfrm>
                  <a:off x="4805118" y="1606631"/>
                  <a:ext cx="231782" cy="17422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8" name="Group 117">
                <a:extLst>
                  <a:ext uri="{FF2B5EF4-FFF2-40B4-BE49-F238E27FC236}">
                    <a16:creationId xmlns:a16="http://schemas.microsoft.com/office/drawing/2014/main" id="{325DCD93-92CA-4DD0-B807-5FF615C4EC91}"/>
                  </a:ext>
                </a:extLst>
              </p:cNvPr>
              <p:cNvGrpSpPr>
                <a:grpSpLocks noChangeAspect="1"/>
              </p:cNvGrpSpPr>
              <p:nvPr/>
            </p:nvGrpSpPr>
            <p:grpSpPr>
              <a:xfrm>
                <a:off x="7775385" y="639670"/>
                <a:ext cx="448212" cy="448210"/>
                <a:chOff x="6814485" y="4172029"/>
                <a:chExt cx="640083" cy="640080"/>
              </a:xfrm>
            </p:grpSpPr>
            <p:sp>
              <p:nvSpPr>
                <p:cNvPr id="335" name="Oval 334">
                  <a:extLst>
                    <a:ext uri="{FF2B5EF4-FFF2-40B4-BE49-F238E27FC236}">
                      <a16:creationId xmlns:a16="http://schemas.microsoft.com/office/drawing/2014/main" id="{2468F2DE-1743-4CFD-8177-7745BCC75C67}"/>
                    </a:ext>
                  </a:extLst>
                </p:cNvPr>
                <p:cNvSpPr/>
                <p:nvPr/>
              </p:nvSpPr>
              <p:spPr bwMode="auto">
                <a:xfrm>
                  <a:off x="6814485" y="4172029"/>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6" name="directory_2">
                  <a:extLst>
                    <a:ext uri="{FF2B5EF4-FFF2-40B4-BE49-F238E27FC236}">
                      <a16:creationId xmlns:a16="http://schemas.microsoft.com/office/drawing/2014/main" id="{C571FB49-DA58-4636-89A5-7EA98DF5B0D6}"/>
                    </a:ext>
                  </a:extLst>
                </p:cNvPr>
                <p:cNvSpPr>
                  <a:spLocks noChangeAspect="1" noEditPoints="1"/>
                </p:cNvSpPr>
                <p:nvPr/>
              </p:nvSpPr>
              <p:spPr bwMode="auto">
                <a:xfrm>
                  <a:off x="6999573" y="4356530"/>
                  <a:ext cx="269908" cy="27108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9" name="Group 118">
                <a:extLst>
                  <a:ext uri="{FF2B5EF4-FFF2-40B4-BE49-F238E27FC236}">
                    <a16:creationId xmlns:a16="http://schemas.microsoft.com/office/drawing/2014/main" id="{E03271EE-F623-406F-A726-C887DE576021}"/>
                  </a:ext>
                </a:extLst>
              </p:cNvPr>
              <p:cNvGrpSpPr>
                <a:grpSpLocks noChangeAspect="1"/>
              </p:cNvGrpSpPr>
              <p:nvPr/>
            </p:nvGrpSpPr>
            <p:grpSpPr>
              <a:xfrm>
                <a:off x="3334710" y="1149950"/>
                <a:ext cx="448212" cy="448210"/>
                <a:chOff x="2279917" y="4046934"/>
                <a:chExt cx="643734" cy="643732"/>
              </a:xfrm>
            </p:grpSpPr>
            <p:sp>
              <p:nvSpPr>
                <p:cNvPr id="333" name="Oval 332">
                  <a:extLst>
                    <a:ext uri="{FF2B5EF4-FFF2-40B4-BE49-F238E27FC236}">
                      <a16:creationId xmlns:a16="http://schemas.microsoft.com/office/drawing/2014/main" id="{BDDFB9C5-C27E-44CD-ABE0-35AA5E1DAD00}"/>
                    </a:ext>
                  </a:extLst>
                </p:cNvPr>
                <p:cNvSpPr/>
                <p:nvPr/>
              </p:nvSpPr>
              <p:spPr bwMode="auto">
                <a:xfrm>
                  <a:off x="2279917" y="4046934"/>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4" name="Freeform 16">
                  <a:extLst>
                    <a:ext uri="{FF2B5EF4-FFF2-40B4-BE49-F238E27FC236}">
                      <a16:creationId xmlns:a16="http://schemas.microsoft.com/office/drawing/2014/main" id="{624D0E22-5171-4A2B-8605-60F59F780EB2}"/>
                    </a:ext>
                  </a:extLst>
                </p:cNvPr>
                <p:cNvSpPr>
                  <a:spLocks noEditPoints="1"/>
                </p:cNvSpPr>
                <p:nvPr/>
              </p:nvSpPr>
              <p:spPr bwMode="auto">
                <a:xfrm>
                  <a:off x="2462924" y="4235451"/>
                  <a:ext cx="277720" cy="2666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0" name="Group 119">
                <a:extLst>
                  <a:ext uri="{FF2B5EF4-FFF2-40B4-BE49-F238E27FC236}">
                    <a16:creationId xmlns:a16="http://schemas.microsoft.com/office/drawing/2014/main" id="{06306B73-F154-43EC-9655-6D5104936841}"/>
                  </a:ext>
                </a:extLst>
              </p:cNvPr>
              <p:cNvGrpSpPr>
                <a:grpSpLocks noChangeAspect="1"/>
              </p:cNvGrpSpPr>
              <p:nvPr/>
            </p:nvGrpSpPr>
            <p:grpSpPr>
              <a:xfrm>
                <a:off x="4480094" y="1442452"/>
                <a:ext cx="448212" cy="448210"/>
                <a:chOff x="7467226" y="1443514"/>
                <a:chExt cx="640083" cy="640080"/>
              </a:xfrm>
            </p:grpSpPr>
            <p:sp>
              <p:nvSpPr>
                <p:cNvPr id="331" name="Oval 330">
                  <a:extLst>
                    <a:ext uri="{FF2B5EF4-FFF2-40B4-BE49-F238E27FC236}">
                      <a16:creationId xmlns:a16="http://schemas.microsoft.com/office/drawing/2014/main" id="{E62C04FA-92F2-464C-84EA-98125CE4D843}"/>
                    </a:ext>
                  </a:extLst>
                </p:cNvPr>
                <p:cNvSpPr/>
                <p:nvPr/>
              </p:nvSpPr>
              <p:spPr bwMode="auto">
                <a:xfrm>
                  <a:off x="7467226" y="1443514"/>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2" name="mail">
                  <a:extLst>
                    <a:ext uri="{FF2B5EF4-FFF2-40B4-BE49-F238E27FC236}">
                      <a16:creationId xmlns:a16="http://schemas.microsoft.com/office/drawing/2014/main" id="{5A73765F-EEAA-4506-861D-EA1D80578D84}"/>
                    </a:ext>
                  </a:extLst>
                </p:cNvPr>
                <p:cNvSpPr>
                  <a:spLocks noChangeAspect="1" noEditPoints="1"/>
                </p:cNvSpPr>
                <p:nvPr/>
              </p:nvSpPr>
              <p:spPr bwMode="auto">
                <a:xfrm>
                  <a:off x="7633543" y="1671320"/>
                  <a:ext cx="307448" cy="18447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1" name="Group 120">
                <a:extLst>
                  <a:ext uri="{FF2B5EF4-FFF2-40B4-BE49-F238E27FC236}">
                    <a16:creationId xmlns:a16="http://schemas.microsoft.com/office/drawing/2014/main" id="{594055FD-DB3A-41FF-8305-2FB046F5D0C8}"/>
                  </a:ext>
                </a:extLst>
              </p:cNvPr>
              <p:cNvGrpSpPr>
                <a:grpSpLocks noChangeAspect="1"/>
              </p:cNvGrpSpPr>
              <p:nvPr/>
            </p:nvGrpSpPr>
            <p:grpSpPr>
              <a:xfrm>
                <a:off x="7832269" y="3122350"/>
                <a:ext cx="448212" cy="448210"/>
                <a:chOff x="8796626" y="1570646"/>
                <a:chExt cx="640083" cy="640080"/>
              </a:xfrm>
            </p:grpSpPr>
            <p:sp>
              <p:nvSpPr>
                <p:cNvPr id="329" name="Oval 328">
                  <a:extLst>
                    <a:ext uri="{FF2B5EF4-FFF2-40B4-BE49-F238E27FC236}">
                      <a16:creationId xmlns:a16="http://schemas.microsoft.com/office/drawing/2014/main" id="{D5CBE669-623C-47C3-99CB-CCE2E4FBCF37}"/>
                    </a:ext>
                  </a:extLst>
                </p:cNvPr>
                <p:cNvSpPr/>
                <p:nvPr/>
              </p:nvSpPr>
              <p:spPr bwMode="auto">
                <a:xfrm>
                  <a:off x="8796626" y="1570646"/>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0" name="graph_2">
                  <a:extLst>
                    <a:ext uri="{FF2B5EF4-FFF2-40B4-BE49-F238E27FC236}">
                      <a16:creationId xmlns:a16="http://schemas.microsoft.com/office/drawing/2014/main" id="{C12D71C0-A08E-4ADD-8A24-BFB8C9D68A79}"/>
                    </a:ext>
                  </a:extLst>
                </p:cNvPr>
                <p:cNvSpPr>
                  <a:spLocks noChangeAspect="1" noEditPoints="1"/>
                </p:cNvSpPr>
                <p:nvPr/>
              </p:nvSpPr>
              <p:spPr bwMode="auto">
                <a:xfrm>
                  <a:off x="8953363" y="1794933"/>
                  <a:ext cx="326610" cy="19150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2" name="Group 121">
                <a:extLst>
                  <a:ext uri="{FF2B5EF4-FFF2-40B4-BE49-F238E27FC236}">
                    <a16:creationId xmlns:a16="http://schemas.microsoft.com/office/drawing/2014/main" id="{6D32B9E7-DF28-440C-8D68-43CC0EAC3623}"/>
                  </a:ext>
                </a:extLst>
              </p:cNvPr>
              <p:cNvGrpSpPr/>
              <p:nvPr/>
            </p:nvGrpSpPr>
            <p:grpSpPr>
              <a:xfrm>
                <a:off x="4154843" y="3378098"/>
                <a:ext cx="922635" cy="448212"/>
                <a:chOff x="7730202" y="4721551"/>
                <a:chExt cx="941137" cy="457200"/>
              </a:xfrm>
            </p:grpSpPr>
            <p:sp>
              <p:nvSpPr>
                <p:cNvPr id="324" name="Oval 323">
                  <a:extLst>
                    <a:ext uri="{FF2B5EF4-FFF2-40B4-BE49-F238E27FC236}">
                      <a16:creationId xmlns:a16="http://schemas.microsoft.com/office/drawing/2014/main" id="{3E44A199-AF07-4EDB-BE4F-96AE677D8D86}"/>
                    </a:ext>
                  </a:extLst>
                </p:cNvPr>
                <p:cNvSpPr>
                  <a:spLocks noChangeAspect="1"/>
                </p:cNvSpPr>
                <p:nvPr/>
              </p:nvSpPr>
              <p:spPr bwMode="auto">
                <a:xfrm>
                  <a:off x="7730202" y="472155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25" name="Group 74">
                  <a:extLst>
                    <a:ext uri="{FF2B5EF4-FFF2-40B4-BE49-F238E27FC236}">
                      <a16:creationId xmlns:a16="http://schemas.microsoft.com/office/drawing/2014/main" id="{F2198957-C188-4CF7-ACFB-682EAE460373}"/>
                    </a:ext>
                  </a:extLst>
                </p:cNvPr>
                <p:cNvGrpSpPr>
                  <a:grpSpLocks noChangeAspect="1"/>
                </p:cNvGrpSpPr>
                <p:nvPr/>
              </p:nvGrpSpPr>
              <p:grpSpPr bwMode="auto">
                <a:xfrm>
                  <a:off x="7811019" y="4871587"/>
                  <a:ext cx="860320" cy="237545"/>
                  <a:chOff x="3141" y="2035"/>
                  <a:chExt cx="833" cy="230"/>
                </a:xfrm>
              </p:grpSpPr>
              <p:sp>
                <p:nvSpPr>
                  <p:cNvPr id="326" name="Line 75">
                    <a:extLst>
                      <a:ext uri="{FF2B5EF4-FFF2-40B4-BE49-F238E27FC236}">
                        <a16:creationId xmlns:a16="http://schemas.microsoft.com/office/drawing/2014/main" id="{E2384D78-833F-4861-937D-7B76E2E00CA2}"/>
                      </a:ext>
                    </a:extLst>
                  </p:cNvPr>
                  <p:cNvSpPr>
                    <a:spLocks noChangeShapeType="1"/>
                  </p:cNvSpPr>
                  <p:nvPr/>
                </p:nvSpPr>
                <p:spPr bwMode="auto">
                  <a:xfrm>
                    <a:off x="3788" y="2265"/>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7" name="Line 76">
                    <a:extLst>
                      <a:ext uri="{FF2B5EF4-FFF2-40B4-BE49-F238E27FC236}">
                        <a16:creationId xmlns:a16="http://schemas.microsoft.com/office/drawing/2014/main" id="{4F9C9328-F1CB-43EB-A4BE-E9339F7AA9C6}"/>
                      </a:ext>
                    </a:extLst>
                  </p:cNvPr>
                  <p:cNvSpPr>
                    <a:spLocks noChangeShapeType="1"/>
                  </p:cNvSpPr>
                  <p:nvPr/>
                </p:nvSpPr>
                <p:spPr bwMode="auto">
                  <a:xfrm>
                    <a:off x="3974" y="2110"/>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8" name="Freeform 77">
                    <a:extLst>
                      <a:ext uri="{FF2B5EF4-FFF2-40B4-BE49-F238E27FC236}">
                        <a16:creationId xmlns:a16="http://schemas.microsoft.com/office/drawing/2014/main" id="{73C319CB-6CA3-4E35-970A-C5308FA1575E}"/>
                      </a:ext>
                    </a:extLst>
                  </p:cNvPr>
                  <p:cNvSpPr>
                    <a:spLocks/>
                  </p:cNvSpPr>
                  <p:nvPr/>
                </p:nvSpPr>
                <p:spPr bwMode="auto">
                  <a:xfrm>
                    <a:off x="3141" y="203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23" name="Group 122">
                <a:extLst>
                  <a:ext uri="{FF2B5EF4-FFF2-40B4-BE49-F238E27FC236}">
                    <a16:creationId xmlns:a16="http://schemas.microsoft.com/office/drawing/2014/main" id="{52EDAFF7-A8B9-4A2F-ACAC-71DCB023E1D8}"/>
                  </a:ext>
                </a:extLst>
              </p:cNvPr>
              <p:cNvGrpSpPr>
                <a:grpSpLocks noChangeAspect="1"/>
              </p:cNvGrpSpPr>
              <p:nvPr/>
            </p:nvGrpSpPr>
            <p:grpSpPr>
              <a:xfrm>
                <a:off x="7905627" y="3789494"/>
                <a:ext cx="448212" cy="448210"/>
                <a:chOff x="10111201" y="2411203"/>
                <a:chExt cx="640083" cy="640080"/>
              </a:xfrm>
            </p:grpSpPr>
            <p:sp>
              <p:nvSpPr>
                <p:cNvPr id="322" name="Oval 321">
                  <a:extLst>
                    <a:ext uri="{FF2B5EF4-FFF2-40B4-BE49-F238E27FC236}">
                      <a16:creationId xmlns:a16="http://schemas.microsoft.com/office/drawing/2014/main" id="{C9A03141-8971-4C2D-8D47-2D0B6C46CB54}"/>
                    </a:ext>
                  </a:extLst>
                </p:cNvPr>
                <p:cNvSpPr/>
                <p:nvPr/>
              </p:nvSpPr>
              <p:spPr bwMode="auto">
                <a:xfrm>
                  <a:off x="10111201" y="2411203"/>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23" name="calendar_4">
                  <a:extLst>
                    <a:ext uri="{FF2B5EF4-FFF2-40B4-BE49-F238E27FC236}">
                      <a16:creationId xmlns:a16="http://schemas.microsoft.com/office/drawing/2014/main" id="{360415C0-E6C4-481E-9B96-47E317A012A4}"/>
                    </a:ext>
                  </a:extLst>
                </p:cNvPr>
                <p:cNvSpPr>
                  <a:spLocks noChangeAspect="1" noEditPoints="1"/>
                </p:cNvSpPr>
                <p:nvPr/>
              </p:nvSpPr>
              <p:spPr bwMode="auto">
                <a:xfrm>
                  <a:off x="10289753" y="2595563"/>
                  <a:ext cx="282960" cy="271362"/>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4" name="Group 123">
                <a:extLst>
                  <a:ext uri="{FF2B5EF4-FFF2-40B4-BE49-F238E27FC236}">
                    <a16:creationId xmlns:a16="http://schemas.microsoft.com/office/drawing/2014/main" id="{8A089EB4-55A6-4250-AFF6-849135B06B7F}"/>
                  </a:ext>
                </a:extLst>
              </p:cNvPr>
              <p:cNvGrpSpPr/>
              <p:nvPr/>
            </p:nvGrpSpPr>
            <p:grpSpPr>
              <a:xfrm>
                <a:off x="5688625" y="4744211"/>
                <a:ext cx="475216" cy="475216"/>
                <a:chOff x="8590198" y="7712749"/>
                <a:chExt cx="1143000" cy="1143000"/>
              </a:xfrm>
            </p:grpSpPr>
            <p:sp>
              <p:nvSpPr>
                <p:cNvPr id="320" name="Oval 319">
                  <a:extLst>
                    <a:ext uri="{FF2B5EF4-FFF2-40B4-BE49-F238E27FC236}">
                      <a16:creationId xmlns:a16="http://schemas.microsoft.com/office/drawing/2014/main" id="{52994544-5308-4E8F-8271-390215AB9FFC}"/>
                    </a:ext>
                  </a:extLst>
                </p:cNvPr>
                <p:cNvSpPr/>
                <p:nvPr/>
              </p:nvSpPr>
              <p:spPr bwMode="auto">
                <a:xfrm>
                  <a:off x="8590198" y="7712749"/>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21" name="Picture 320">
                  <a:extLst>
                    <a:ext uri="{FF2B5EF4-FFF2-40B4-BE49-F238E27FC236}">
                      <a16:creationId xmlns:a16="http://schemas.microsoft.com/office/drawing/2014/main" id="{9E3E1BA5-F754-43DB-AA3B-7D960391D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9113" y="7817465"/>
                  <a:ext cx="945175" cy="945175"/>
                </a:xfrm>
                <a:prstGeom prst="rect">
                  <a:avLst/>
                </a:prstGeom>
              </p:spPr>
            </p:pic>
          </p:grpSp>
          <p:grpSp>
            <p:nvGrpSpPr>
              <p:cNvPr id="125" name="Group 124">
                <a:extLst>
                  <a:ext uri="{FF2B5EF4-FFF2-40B4-BE49-F238E27FC236}">
                    <a16:creationId xmlns:a16="http://schemas.microsoft.com/office/drawing/2014/main" id="{A93D3161-B0C9-4C69-954E-60566F35C341}"/>
                  </a:ext>
                </a:extLst>
              </p:cNvPr>
              <p:cNvGrpSpPr>
                <a:grpSpLocks noChangeAspect="1"/>
              </p:cNvGrpSpPr>
              <p:nvPr/>
            </p:nvGrpSpPr>
            <p:grpSpPr>
              <a:xfrm>
                <a:off x="7751047" y="4287350"/>
                <a:ext cx="432015" cy="432015"/>
                <a:chOff x="5800549" y="3375773"/>
                <a:chExt cx="914400" cy="914400"/>
              </a:xfrm>
            </p:grpSpPr>
            <p:sp>
              <p:nvSpPr>
                <p:cNvPr id="318" name="Freeform 5">
                  <a:extLst>
                    <a:ext uri="{FF2B5EF4-FFF2-40B4-BE49-F238E27FC236}">
                      <a16:creationId xmlns:a16="http://schemas.microsoft.com/office/drawing/2014/main" id="{091A54D7-2227-468C-9FFB-DF2074C4B4EC}"/>
                    </a:ext>
                  </a:extLst>
                </p:cNvPr>
                <p:cNvSpPr>
                  <a:spLocks/>
                </p:cNvSpPr>
                <p:nvPr/>
              </p:nvSpPr>
              <p:spPr bwMode="auto">
                <a:xfrm>
                  <a:off x="5800549" y="3375773"/>
                  <a:ext cx="914400" cy="914400"/>
                </a:xfrm>
                <a:prstGeom prst="ellipse">
                  <a:avLst/>
                </a:prstGeom>
                <a:solidFill>
                  <a:srgbClr val="0078D7"/>
                </a:solidFill>
                <a:ln w="15875">
                  <a:noFill/>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19" name="Freeform 131">
                  <a:extLst>
                    <a:ext uri="{FF2B5EF4-FFF2-40B4-BE49-F238E27FC236}">
                      <a16:creationId xmlns:a16="http://schemas.microsoft.com/office/drawing/2014/main" id="{DDFC7883-7FFA-44BB-838A-A70796A37707}"/>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26" name="Group 125">
                <a:extLst>
                  <a:ext uri="{FF2B5EF4-FFF2-40B4-BE49-F238E27FC236}">
                    <a16:creationId xmlns:a16="http://schemas.microsoft.com/office/drawing/2014/main" id="{45DFAA07-F100-4BF4-9266-49ABCA681847}"/>
                  </a:ext>
                </a:extLst>
              </p:cNvPr>
              <p:cNvGrpSpPr/>
              <p:nvPr/>
            </p:nvGrpSpPr>
            <p:grpSpPr>
              <a:xfrm>
                <a:off x="5785356" y="202022"/>
                <a:ext cx="432014" cy="432014"/>
                <a:chOff x="3221255" y="1462391"/>
                <a:chExt cx="1143000" cy="1143000"/>
              </a:xfrm>
            </p:grpSpPr>
            <p:sp>
              <p:nvSpPr>
                <p:cNvPr id="316" name="Freeform 5">
                  <a:extLst>
                    <a:ext uri="{FF2B5EF4-FFF2-40B4-BE49-F238E27FC236}">
                      <a16:creationId xmlns:a16="http://schemas.microsoft.com/office/drawing/2014/main" id="{6B35FBCB-DDE6-40C7-ACFF-182391493BA3}"/>
                    </a:ext>
                  </a:extLst>
                </p:cNvPr>
                <p:cNvSpPr>
                  <a:spLocks/>
                </p:cNvSpPr>
                <p:nvPr/>
              </p:nvSpPr>
              <p:spPr bwMode="auto">
                <a:xfrm>
                  <a:off x="3221255" y="1462391"/>
                  <a:ext cx="1143000" cy="1143000"/>
                </a:xfrm>
                <a:prstGeom prst="ellipse">
                  <a:avLst/>
                </a:prstGeom>
                <a:solidFill>
                  <a:srgbClr val="0078D7"/>
                </a:solidFill>
                <a:ln w="15875">
                  <a:noFill/>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7" name="Picture 316">
                  <a:extLst>
                    <a:ext uri="{FF2B5EF4-FFF2-40B4-BE49-F238E27FC236}">
                      <a16:creationId xmlns:a16="http://schemas.microsoft.com/office/drawing/2014/main" id="{33AB62A0-E61A-466B-A893-6906A31F3CB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127" name="Group 126">
                <a:extLst>
                  <a:ext uri="{FF2B5EF4-FFF2-40B4-BE49-F238E27FC236}">
                    <a16:creationId xmlns:a16="http://schemas.microsoft.com/office/drawing/2014/main" id="{3C41A612-10DD-4142-8CA9-DDDCD270EB04}"/>
                  </a:ext>
                </a:extLst>
              </p:cNvPr>
              <p:cNvGrpSpPr/>
              <p:nvPr/>
            </p:nvGrpSpPr>
            <p:grpSpPr>
              <a:xfrm>
                <a:off x="3036299" y="2364064"/>
                <a:ext cx="432014" cy="432014"/>
                <a:chOff x="283909" y="-1853764"/>
                <a:chExt cx="1143000" cy="1143000"/>
              </a:xfrm>
            </p:grpSpPr>
            <p:sp>
              <p:nvSpPr>
                <p:cNvPr id="314" name="Freeform 5">
                  <a:extLst>
                    <a:ext uri="{FF2B5EF4-FFF2-40B4-BE49-F238E27FC236}">
                      <a16:creationId xmlns:a16="http://schemas.microsoft.com/office/drawing/2014/main" id="{AD7E9942-80E6-4BB5-B91B-DC558B2E8E6D}"/>
                    </a:ext>
                  </a:extLst>
                </p:cNvPr>
                <p:cNvSpPr>
                  <a:spLocks/>
                </p:cNvSpPr>
                <p:nvPr/>
              </p:nvSpPr>
              <p:spPr bwMode="auto">
                <a:xfrm>
                  <a:off x="283909" y="-1853764"/>
                  <a:ext cx="1143000" cy="1143000"/>
                </a:xfrm>
                <a:prstGeom prst="ellipse">
                  <a:avLst/>
                </a:prstGeom>
                <a:solidFill>
                  <a:srgbClr val="0078D7"/>
                </a:solidFill>
                <a:ln w="15875">
                  <a:noFill/>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5" name="Picture 314">
                  <a:extLst>
                    <a:ext uri="{FF2B5EF4-FFF2-40B4-BE49-F238E27FC236}">
                      <a16:creationId xmlns:a16="http://schemas.microsoft.com/office/drawing/2014/main" id="{58F33F58-F229-4650-B666-E136858C0EF4}"/>
                    </a:ext>
                  </a:extLst>
                </p:cNvPr>
                <p:cNvPicPr>
                  <a:picLocks noChangeAspect="1"/>
                </p:cNvPicPr>
                <p:nvPr/>
              </p:nvPicPr>
              <p:blipFill>
                <a:blip r:embed="rId7"/>
                <a:stretch>
                  <a:fillRect/>
                </a:stretch>
              </p:blipFill>
              <p:spPr>
                <a:xfrm>
                  <a:off x="578362" y="-1548270"/>
                  <a:ext cx="541370" cy="532010"/>
                </a:xfrm>
                <a:prstGeom prst="rect">
                  <a:avLst/>
                </a:prstGeom>
              </p:spPr>
            </p:pic>
          </p:grpSp>
          <p:grpSp>
            <p:nvGrpSpPr>
              <p:cNvPr id="128" name="Group 127">
                <a:extLst>
                  <a:ext uri="{FF2B5EF4-FFF2-40B4-BE49-F238E27FC236}">
                    <a16:creationId xmlns:a16="http://schemas.microsoft.com/office/drawing/2014/main" id="{17E5E221-B727-4A01-8AD6-E5727D3070E6}"/>
                  </a:ext>
                </a:extLst>
              </p:cNvPr>
              <p:cNvGrpSpPr/>
              <p:nvPr/>
            </p:nvGrpSpPr>
            <p:grpSpPr>
              <a:xfrm>
                <a:off x="7226226" y="4893452"/>
                <a:ext cx="432014" cy="432014"/>
                <a:chOff x="14380251" y="3298177"/>
                <a:chExt cx="1143000" cy="1143000"/>
              </a:xfrm>
            </p:grpSpPr>
            <p:sp>
              <p:nvSpPr>
                <p:cNvPr id="311" name="Oval 310">
                  <a:extLst>
                    <a:ext uri="{FF2B5EF4-FFF2-40B4-BE49-F238E27FC236}">
                      <a16:creationId xmlns:a16="http://schemas.microsoft.com/office/drawing/2014/main" id="{CCA9F9F0-76D2-4C00-8AD4-B8E1B24325EB}"/>
                    </a:ext>
                  </a:extLst>
                </p:cNvPr>
                <p:cNvSpPr/>
                <p:nvPr/>
              </p:nvSpPr>
              <p:spPr bwMode="auto">
                <a:xfrm>
                  <a:off x="14380251" y="3298177"/>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solidFill>
                        <a:sysClr val="windowText" lastClr="000000"/>
                      </a:solidFill>
                    </a:ln>
                    <a:gradFill>
                      <a:gsLst>
                        <a:gs pos="5439">
                          <a:srgbClr val="F8F8F8"/>
                        </a:gs>
                        <a:gs pos="10000">
                          <a:srgbClr val="F8F8F8"/>
                        </a:gs>
                      </a:gsLst>
                      <a:lin ang="5400000" scaled="0"/>
                    </a:gradFill>
                    <a:effectLst/>
                    <a:uLnTx/>
                    <a:uFillTx/>
                  </a:endParaRPr>
                </a:p>
              </p:txBody>
            </p:sp>
            <p:pic>
              <p:nvPicPr>
                <p:cNvPr id="312" name="Picture 311">
                  <a:extLst>
                    <a:ext uri="{FF2B5EF4-FFF2-40B4-BE49-F238E27FC236}">
                      <a16:creationId xmlns:a16="http://schemas.microsoft.com/office/drawing/2014/main" id="{C996ADF7-6537-424E-A4E5-69E9DEA3103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14458192" y="3570334"/>
                  <a:ext cx="974154" cy="649436"/>
                </a:xfrm>
                <a:prstGeom prst="rect">
                  <a:avLst/>
                </a:prstGeom>
              </p:spPr>
            </p:pic>
            <p:pic>
              <p:nvPicPr>
                <p:cNvPr id="313" name="Picture 312">
                  <a:extLst>
                    <a:ext uri="{FF2B5EF4-FFF2-40B4-BE49-F238E27FC236}">
                      <a16:creationId xmlns:a16="http://schemas.microsoft.com/office/drawing/2014/main" id="{93BA386C-3868-448B-9DBD-082144A2D7A5}"/>
                    </a:ext>
                  </a:extLst>
                </p:cNvPr>
                <p:cNvPicPr>
                  <a:picLocks noChangeAspect="1"/>
                </p:cNvPicPr>
                <p:nvPr/>
              </p:nvPicPr>
              <p:blipFill>
                <a:blip r:embed="rId10">
                  <a:duotone>
                    <a:prstClr val="black"/>
                    <a:srgbClr val="002050">
                      <a:tint val="45000"/>
                      <a:satMod val="400000"/>
                    </a:srgbClr>
                  </a:duotone>
                  <a:extLst>
                    <a:ext uri="{BEBA8EAE-BF5A-486C-A8C5-ECC9F3942E4B}">
                      <a14:imgProps xmlns:a14="http://schemas.microsoft.com/office/drawing/2010/main">
                        <a14:imgLayer r:embed="rId11">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14583767" y="3775957"/>
                  <a:ext cx="767233" cy="186308"/>
                </a:xfrm>
                <a:prstGeom prst="rect">
                  <a:avLst/>
                </a:prstGeom>
              </p:spPr>
            </p:pic>
          </p:grpSp>
          <p:grpSp>
            <p:nvGrpSpPr>
              <p:cNvPr id="129" name="Group 128">
                <a:extLst>
                  <a:ext uri="{FF2B5EF4-FFF2-40B4-BE49-F238E27FC236}">
                    <a16:creationId xmlns:a16="http://schemas.microsoft.com/office/drawing/2014/main" id="{6900420B-0B15-4D8E-8254-7CACCB26BDFD}"/>
                  </a:ext>
                </a:extLst>
              </p:cNvPr>
              <p:cNvGrpSpPr/>
              <p:nvPr/>
            </p:nvGrpSpPr>
            <p:grpSpPr>
              <a:xfrm>
                <a:off x="8223877" y="1765137"/>
                <a:ext cx="432014" cy="432014"/>
                <a:chOff x="20278377" y="-5569320"/>
                <a:chExt cx="1143000" cy="1143000"/>
              </a:xfrm>
            </p:grpSpPr>
            <p:sp>
              <p:nvSpPr>
                <p:cNvPr id="309" name="Oval 308">
                  <a:extLst>
                    <a:ext uri="{FF2B5EF4-FFF2-40B4-BE49-F238E27FC236}">
                      <a16:creationId xmlns:a16="http://schemas.microsoft.com/office/drawing/2014/main" id="{D574A992-F666-42CA-9F77-5D1AF9D73F32}"/>
                    </a:ext>
                  </a:extLst>
                </p:cNvPr>
                <p:cNvSpPr/>
                <p:nvPr/>
              </p:nvSpPr>
              <p:spPr bwMode="auto">
                <a:xfrm>
                  <a:off x="20278377" y="-5569320"/>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10" name="Picture 309">
                  <a:extLst>
                    <a:ext uri="{FF2B5EF4-FFF2-40B4-BE49-F238E27FC236}">
                      <a16:creationId xmlns:a16="http://schemas.microsoft.com/office/drawing/2014/main" id="{E344BC75-AF4D-4650-8BF2-BEC3254F6F45}"/>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20360120" y="-5478383"/>
                  <a:ext cx="966542" cy="966542"/>
                </a:xfrm>
                <a:prstGeom prst="rect">
                  <a:avLst/>
                </a:prstGeom>
              </p:spPr>
            </p:pic>
          </p:grpSp>
          <p:grpSp>
            <p:nvGrpSpPr>
              <p:cNvPr id="130" name="Group 129">
                <a:extLst>
                  <a:ext uri="{FF2B5EF4-FFF2-40B4-BE49-F238E27FC236}">
                    <a16:creationId xmlns:a16="http://schemas.microsoft.com/office/drawing/2014/main" id="{1D7A0EB0-0F78-4FC0-B4DB-41C14857F6E9}"/>
                  </a:ext>
                </a:extLst>
              </p:cNvPr>
              <p:cNvGrpSpPr/>
              <p:nvPr/>
            </p:nvGrpSpPr>
            <p:grpSpPr>
              <a:xfrm>
                <a:off x="7279115" y="271583"/>
                <a:ext cx="475216" cy="475216"/>
                <a:chOff x="3461159" y="1980788"/>
                <a:chExt cx="1143000" cy="1143000"/>
              </a:xfrm>
            </p:grpSpPr>
            <p:sp>
              <p:nvSpPr>
                <p:cNvPr id="305" name="Oval 304">
                  <a:extLst>
                    <a:ext uri="{FF2B5EF4-FFF2-40B4-BE49-F238E27FC236}">
                      <a16:creationId xmlns:a16="http://schemas.microsoft.com/office/drawing/2014/main" id="{5EDDCB65-E77B-4E2C-A755-D5BFA2AF1891}"/>
                    </a:ext>
                  </a:extLst>
                </p:cNvPr>
                <p:cNvSpPr>
                  <a:spLocks noChangeAspect="1"/>
                </p:cNvSpPr>
                <p:nvPr/>
              </p:nvSpPr>
              <p:spPr bwMode="auto">
                <a:xfrm>
                  <a:off x="3461159"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6" name="Oval 305">
                  <a:extLst>
                    <a:ext uri="{FF2B5EF4-FFF2-40B4-BE49-F238E27FC236}">
                      <a16:creationId xmlns:a16="http://schemas.microsoft.com/office/drawing/2014/main" id="{3C419F49-D40B-4972-B6A1-FA7390F129D5}"/>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7" name="Freeform: Shape 311">
                  <a:extLst>
                    <a:ext uri="{FF2B5EF4-FFF2-40B4-BE49-F238E27FC236}">
                      <a16:creationId xmlns:a16="http://schemas.microsoft.com/office/drawing/2014/main" id="{7224A0CE-D12A-49EA-A773-3C92CE2F7D0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8" name="Picture 307">
                  <a:extLst>
                    <a:ext uri="{FF2B5EF4-FFF2-40B4-BE49-F238E27FC236}">
                      <a16:creationId xmlns:a16="http://schemas.microsoft.com/office/drawing/2014/main" id="{79C5B297-EBB6-4C8E-B2AE-AB422170FB05}"/>
                    </a:ext>
                  </a:extLst>
                </p:cNvPr>
                <p:cNvPicPr>
                  <a:picLocks noChangeAspect="1"/>
                </p:cNvPicPr>
                <p:nvPr/>
              </p:nvPicPr>
              <p:blipFill>
                <a:blip r:embed="rId14"/>
                <a:stretch>
                  <a:fillRect/>
                </a:stretch>
              </p:blipFill>
              <p:spPr>
                <a:xfrm>
                  <a:off x="3903360" y="2667425"/>
                  <a:ext cx="258148" cy="260258"/>
                </a:xfrm>
                <a:prstGeom prst="rect">
                  <a:avLst/>
                </a:prstGeom>
              </p:spPr>
            </p:pic>
          </p:grpSp>
          <p:grpSp>
            <p:nvGrpSpPr>
              <p:cNvPr id="131" name="Group 130">
                <a:extLst>
                  <a:ext uri="{FF2B5EF4-FFF2-40B4-BE49-F238E27FC236}">
                    <a16:creationId xmlns:a16="http://schemas.microsoft.com/office/drawing/2014/main" id="{57CF24EE-BF46-44CF-8299-44764CF688E1}"/>
                  </a:ext>
                </a:extLst>
              </p:cNvPr>
              <p:cNvGrpSpPr/>
              <p:nvPr/>
            </p:nvGrpSpPr>
            <p:grpSpPr>
              <a:xfrm>
                <a:off x="7331829" y="1430602"/>
                <a:ext cx="475216" cy="475216"/>
                <a:chOff x="6343142" y="3846574"/>
                <a:chExt cx="1143000" cy="1143000"/>
              </a:xfrm>
            </p:grpSpPr>
            <p:sp>
              <p:nvSpPr>
                <p:cNvPr id="301" name="Oval 300">
                  <a:extLst>
                    <a:ext uri="{FF2B5EF4-FFF2-40B4-BE49-F238E27FC236}">
                      <a16:creationId xmlns:a16="http://schemas.microsoft.com/office/drawing/2014/main" id="{F7335FB0-BB56-40EF-B7C4-4C35243F60A8}"/>
                    </a:ext>
                  </a:extLst>
                </p:cNvPr>
                <p:cNvSpPr>
                  <a:spLocks noChangeAspect="1"/>
                </p:cNvSpPr>
                <p:nvPr/>
              </p:nvSpPr>
              <p:spPr bwMode="auto">
                <a:xfrm>
                  <a:off x="6343142" y="384657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2" name="Oval 301">
                  <a:extLst>
                    <a:ext uri="{FF2B5EF4-FFF2-40B4-BE49-F238E27FC236}">
                      <a16:creationId xmlns:a16="http://schemas.microsoft.com/office/drawing/2014/main" id="{40E9879A-E19E-4442-888C-3EDDE3CC7686}"/>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3" name="Freeform: Shape 325">
                  <a:extLst>
                    <a:ext uri="{FF2B5EF4-FFF2-40B4-BE49-F238E27FC236}">
                      <a16:creationId xmlns:a16="http://schemas.microsoft.com/office/drawing/2014/main" id="{05DB644B-BA53-490D-B6FF-30B27489B723}"/>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4" name="Picture 303">
                  <a:extLst>
                    <a:ext uri="{FF2B5EF4-FFF2-40B4-BE49-F238E27FC236}">
                      <a16:creationId xmlns:a16="http://schemas.microsoft.com/office/drawing/2014/main" id="{68D4AEB7-02FF-41E5-8526-382871F606AA}"/>
                    </a:ext>
                  </a:extLst>
                </p:cNvPr>
                <p:cNvPicPr>
                  <a:picLocks noChangeAspect="1"/>
                </p:cNvPicPr>
                <p:nvPr/>
              </p:nvPicPr>
              <p:blipFill>
                <a:blip r:embed="rId15"/>
                <a:stretch>
                  <a:fillRect/>
                </a:stretch>
              </p:blipFill>
              <p:spPr>
                <a:xfrm>
                  <a:off x="6724445" y="4550692"/>
                  <a:ext cx="380395" cy="263822"/>
                </a:xfrm>
                <a:prstGeom prst="rect">
                  <a:avLst/>
                </a:prstGeom>
              </p:spPr>
            </p:pic>
          </p:grpSp>
          <p:grpSp>
            <p:nvGrpSpPr>
              <p:cNvPr id="132" name="Group 131">
                <a:extLst>
                  <a:ext uri="{FF2B5EF4-FFF2-40B4-BE49-F238E27FC236}">
                    <a16:creationId xmlns:a16="http://schemas.microsoft.com/office/drawing/2014/main" id="{1441844A-CD8C-4DF9-A00D-2ED2E411A7C3}"/>
                  </a:ext>
                </a:extLst>
              </p:cNvPr>
              <p:cNvGrpSpPr/>
              <p:nvPr/>
            </p:nvGrpSpPr>
            <p:grpSpPr>
              <a:xfrm>
                <a:off x="4458990" y="588089"/>
                <a:ext cx="475216" cy="475216"/>
                <a:chOff x="4421820" y="3837665"/>
                <a:chExt cx="1143000" cy="1143000"/>
              </a:xfrm>
            </p:grpSpPr>
            <p:sp>
              <p:nvSpPr>
                <p:cNvPr id="296" name="Oval 295">
                  <a:extLst>
                    <a:ext uri="{FF2B5EF4-FFF2-40B4-BE49-F238E27FC236}">
                      <a16:creationId xmlns:a16="http://schemas.microsoft.com/office/drawing/2014/main" id="{74344EB4-A7B4-4DD3-A458-BB93F245AD90}"/>
                    </a:ext>
                  </a:extLst>
                </p:cNvPr>
                <p:cNvSpPr>
                  <a:spLocks noChangeAspect="1"/>
                </p:cNvSpPr>
                <p:nvPr/>
              </p:nvSpPr>
              <p:spPr bwMode="auto">
                <a:xfrm>
                  <a:off x="4421820" y="3837665"/>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7" name="Group 296">
                  <a:extLst>
                    <a:ext uri="{FF2B5EF4-FFF2-40B4-BE49-F238E27FC236}">
                      <a16:creationId xmlns:a16="http://schemas.microsoft.com/office/drawing/2014/main" id="{D050A4F4-251B-4028-B2C1-AD56C64871E3}"/>
                    </a:ext>
                  </a:extLst>
                </p:cNvPr>
                <p:cNvGrpSpPr/>
                <p:nvPr/>
              </p:nvGrpSpPr>
              <p:grpSpPr>
                <a:xfrm>
                  <a:off x="4695928" y="3929384"/>
                  <a:ext cx="606954" cy="950742"/>
                  <a:chOff x="923401" y="1750320"/>
                  <a:chExt cx="606954" cy="950742"/>
                </a:xfrm>
              </p:grpSpPr>
              <p:sp>
                <p:nvSpPr>
                  <p:cNvPr id="299" name="Oval 298">
                    <a:extLst>
                      <a:ext uri="{FF2B5EF4-FFF2-40B4-BE49-F238E27FC236}">
                        <a16:creationId xmlns:a16="http://schemas.microsoft.com/office/drawing/2014/main" id="{6EC0F532-ADB5-4F63-BD95-B1EE0F096D1C}"/>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0" name="Freeform: Shape 320">
                    <a:extLst>
                      <a:ext uri="{FF2B5EF4-FFF2-40B4-BE49-F238E27FC236}">
                        <a16:creationId xmlns:a16="http://schemas.microsoft.com/office/drawing/2014/main" id="{C18FA9FF-0D40-4C07-A484-7AACE2E0DC6F}"/>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8" name="Picture 297">
                  <a:extLst>
                    <a:ext uri="{FF2B5EF4-FFF2-40B4-BE49-F238E27FC236}">
                      <a16:creationId xmlns:a16="http://schemas.microsoft.com/office/drawing/2014/main" id="{E6103A2C-FABC-47DC-923D-797FEC106414}"/>
                    </a:ext>
                  </a:extLst>
                </p:cNvPr>
                <p:cNvPicPr>
                  <a:picLocks noChangeAspect="1"/>
                </p:cNvPicPr>
                <p:nvPr/>
              </p:nvPicPr>
              <p:blipFill>
                <a:blip r:embed="rId16"/>
                <a:stretch>
                  <a:fillRect/>
                </a:stretch>
              </p:blipFill>
              <p:spPr>
                <a:xfrm>
                  <a:off x="4812541" y="4496652"/>
                  <a:ext cx="384311" cy="331277"/>
                </a:xfrm>
                <a:prstGeom prst="rect">
                  <a:avLst/>
                </a:prstGeom>
              </p:spPr>
            </p:pic>
          </p:grpSp>
          <p:grpSp>
            <p:nvGrpSpPr>
              <p:cNvPr id="133" name="Group 132">
                <a:extLst>
                  <a:ext uri="{FF2B5EF4-FFF2-40B4-BE49-F238E27FC236}">
                    <a16:creationId xmlns:a16="http://schemas.microsoft.com/office/drawing/2014/main" id="{D26ED69D-FB6C-412A-BF5A-7F1E09332A06}"/>
                  </a:ext>
                </a:extLst>
              </p:cNvPr>
              <p:cNvGrpSpPr/>
              <p:nvPr/>
            </p:nvGrpSpPr>
            <p:grpSpPr>
              <a:xfrm>
                <a:off x="6421781" y="3764793"/>
                <a:ext cx="475216" cy="475216"/>
                <a:chOff x="8264466" y="3846864"/>
                <a:chExt cx="1143000" cy="1143000"/>
              </a:xfrm>
            </p:grpSpPr>
            <p:sp>
              <p:nvSpPr>
                <p:cNvPr id="291" name="Oval 290">
                  <a:extLst>
                    <a:ext uri="{FF2B5EF4-FFF2-40B4-BE49-F238E27FC236}">
                      <a16:creationId xmlns:a16="http://schemas.microsoft.com/office/drawing/2014/main" id="{8A8AF402-6198-45DF-8210-19A23CD9C495}"/>
                    </a:ext>
                  </a:extLst>
                </p:cNvPr>
                <p:cNvSpPr>
                  <a:spLocks noChangeAspect="1"/>
                </p:cNvSpPr>
                <p:nvPr/>
              </p:nvSpPr>
              <p:spPr bwMode="auto">
                <a:xfrm>
                  <a:off x="8264466" y="384686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2" name="Group 291">
                  <a:extLst>
                    <a:ext uri="{FF2B5EF4-FFF2-40B4-BE49-F238E27FC236}">
                      <a16:creationId xmlns:a16="http://schemas.microsoft.com/office/drawing/2014/main" id="{AC177172-33C1-4999-BDBF-7B9C31719DE6}"/>
                    </a:ext>
                  </a:extLst>
                </p:cNvPr>
                <p:cNvGrpSpPr/>
                <p:nvPr/>
              </p:nvGrpSpPr>
              <p:grpSpPr>
                <a:xfrm>
                  <a:off x="8532489" y="3955366"/>
                  <a:ext cx="606954" cy="950742"/>
                  <a:chOff x="9233375" y="2727900"/>
                  <a:chExt cx="408814" cy="640372"/>
                </a:xfrm>
              </p:grpSpPr>
              <p:sp>
                <p:nvSpPr>
                  <p:cNvPr id="294" name="Oval 293">
                    <a:extLst>
                      <a:ext uri="{FF2B5EF4-FFF2-40B4-BE49-F238E27FC236}">
                        <a16:creationId xmlns:a16="http://schemas.microsoft.com/office/drawing/2014/main" id="{44D240EF-4AAD-44BF-8633-42F678A94B06}"/>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95" name="Freeform: Shape 341">
                    <a:extLst>
                      <a:ext uri="{FF2B5EF4-FFF2-40B4-BE49-F238E27FC236}">
                        <a16:creationId xmlns:a16="http://schemas.microsoft.com/office/drawing/2014/main" id="{EB5ED31D-9E5A-4C99-85E9-B11E6DC98A19}"/>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3" name="Picture 292">
                  <a:extLst>
                    <a:ext uri="{FF2B5EF4-FFF2-40B4-BE49-F238E27FC236}">
                      <a16:creationId xmlns:a16="http://schemas.microsoft.com/office/drawing/2014/main" id="{EE4E28F8-35AA-4C72-9AFE-A8F98432332C}"/>
                    </a:ext>
                  </a:extLst>
                </p:cNvPr>
                <p:cNvPicPr>
                  <a:picLocks noChangeAspect="1"/>
                </p:cNvPicPr>
                <p:nvPr/>
              </p:nvPicPr>
              <p:blipFill>
                <a:blip r:embed="rId17"/>
                <a:stretch>
                  <a:fillRect/>
                </a:stretch>
              </p:blipFill>
              <p:spPr>
                <a:xfrm>
                  <a:off x="8657452" y="4574175"/>
                  <a:ext cx="382588" cy="242796"/>
                </a:xfrm>
                <a:prstGeom prst="rect">
                  <a:avLst/>
                </a:prstGeom>
              </p:spPr>
            </p:pic>
          </p:grpSp>
          <p:grpSp>
            <p:nvGrpSpPr>
              <p:cNvPr id="134" name="Group 133">
                <a:extLst>
                  <a:ext uri="{FF2B5EF4-FFF2-40B4-BE49-F238E27FC236}">
                    <a16:creationId xmlns:a16="http://schemas.microsoft.com/office/drawing/2014/main" id="{719D43D2-19BE-4267-96F4-002434602970}"/>
                  </a:ext>
                </a:extLst>
              </p:cNvPr>
              <p:cNvGrpSpPr/>
              <p:nvPr/>
            </p:nvGrpSpPr>
            <p:grpSpPr>
              <a:xfrm>
                <a:off x="5620628" y="1374614"/>
                <a:ext cx="475216" cy="475216"/>
                <a:chOff x="7303803" y="1980788"/>
                <a:chExt cx="1143000" cy="1143000"/>
              </a:xfrm>
            </p:grpSpPr>
            <p:sp>
              <p:nvSpPr>
                <p:cNvPr id="287" name="Oval 286">
                  <a:extLst>
                    <a:ext uri="{FF2B5EF4-FFF2-40B4-BE49-F238E27FC236}">
                      <a16:creationId xmlns:a16="http://schemas.microsoft.com/office/drawing/2014/main" id="{6F8F8B78-45DA-4349-958A-B968585FE389}"/>
                    </a:ext>
                  </a:extLst>
                </p:cNvPr>
                <p:cNvSpPr>
                  <a:spLocks noChangeAspect="1"/>
                </p:cNvSpPr>
                <p:nvPr/>
              </p:nvSpPr>
              <p:spPr bwMode="auto">
                <a:xfrm>
                  <a:off x="7303803"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8" name="Oval 287">
                  <a:extLst>
                    <a:ext uri="{FF2B5EF4-FFF2-40B4-BE49-F238E27FC236}">
                      <a16:creationId xmlns:a16="http://schemas.microsoft.com/office/drawing/2014/main" id="{8B9EF3AD-5173-43F2-B355-B3E6CA570097}"/>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9" name="Freeform: Shape 332">
                  <a:extLst>
                    <a:ext uri="{FF2B5EF4-FFF2-40B4-BE49-F238E27FC236}">
                      <a16:creationId xmlns:a16="http://schemas.microsoft.com/office/drawing/2014/main" id="{7B2D8B6B-6F99-4055-BF8C-6F2C43BE14EB}"/>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290" name="Picture 289">
                  <a:extLst>
                    <a:ext uri="{FF2B5EF4-FFF2-40B4-BE49-F238E27FC236}">
                      <a16:creationId xmlns:a16="http://schemas.microsoft.com/office/drawing/2014/main" id="{9342D970-59C6-4354-A16B-F380D3BCBB02}"/>
                    </a:ext>
                  </a:extLst>
                </p:cNvPr>
                <p:cNvPicPr>
                  <a:picLocks noChangeAspect="1"/>
                </p:cNvPicPr>
                <p:nvPr/>
              </p:nvPicPr>
              <p:blipFill>
                <a:blip r:embed="rId18"/>
                <a:stretch>
                  <a:fillRect/>
                </a:stretch>
              </p:blipFill>
              <p:spPr>
                <a:xfrm>
                  <a:off x="7787636" y="2622747"/>
                  <a:ext cx="154454" cy="329191"/>
                </a:xfrm>
                <a:prstGeom prst="rect">
                  <a:avLst/>
                </a:prstGeom>
              </p:spPr>
            </p:pic>
          </p:grpSp>
          <p:grpSp>
            <p:nvGrpSpPr>
              <p:cNvPr id="135" name="Group 134">
                <a:extLst>
                  <a:ext uri="{FF2B5EF4-FFF2-40B4-BE49-F238E27FC236}">
                    <a16:creationId xmlns:a16="http://schemas.microsoft.com/office/drawing/2014/main" id="{2D69DDE2-36CC-4D9C-92A1-3E512C67FD7C}"/>
                  </a:ext>
                </a:extLst>
              </p:cNvPr>
              <p:cNvGrpSpPr/>
              <p:nvPr/>
            </p:nvGrpSpPr>
            <p:grpSpPr>
              <a:xfrm>
                <a:off x="2485631" y="2921729"/>
                <a:ext cx="475216" cy="475216"/>
                <a:chOff x="5382481" y="1937866"/>
                <a:chExt cx="1143000" cy="1143000"/>
              </a:xfrm>
            </p:grpSpPr>
            <p:sp>
              <p:nvSpPr>
                <p:cNvPr id="283" name="Oval 282">
                  <a:extLst>
                    <a:ext uri="{FF2B5EF4-FFF2-40B4-BE49-F238E27FC236}">
                      <a16:creationId xmlns:a16="http://schemas.microsoft.com/office/drawing/2014/main" id="{046078A7-560D-4473-A902-A4D9E2EB0908}"/>
                    </a:ext>
                  </a:extLst>
                </p:cNvPr>
                <p:cNvSpPr>
                  <a:spLocks noChangeAspect="1"/>
                </p:cNvSpPr>
                <p:nvPr/>
              </p:nvSpPr>
              <p:spPr bwMode="auto">
                <a:xfrm>
                  <a:off x="5382481" y="19378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4" name="Oval 283">
                  <a:extLst>
                    <a:ext uri="{FF2B5EF4-FFF2-40B4-BE49-F238E27FC236}">
                      <a16:creationId xmlns:a16="http://schemas.microsoft.com/office/drawing/2014/main" id="{6B7CB95C-F25F-441B-AC6E-947E5D1294D5}"/>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85" name="Freeform: Shape 306">
                  <a:extLst>
                    <a:ext uri="{FF2B5EF4-FFF2-40B4-BE49-F238E27FC236}">
                      <a16:creationId xmlns:a16="http://schemas.microsoft.com/office/drawing/2014/main" id="{B5D5CCF9-3B50-4FFF-940E-FB0E5595E17F}"/>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757575"/>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6" name="Freeform: Shape 285">
                  <a:extLst>
                    <a:ext uri="{FF2B5EF4-FFF2-40B4-BE49-F238E27FC236}">
                      <a16:creationId xmlns:a16="http://schemas.microsoft.com/office/drawing/2014/main" id="{9FB0A939-93F4-49F5-A2B0-99A87AE2762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endParaRPr>
                </a:p>
              </p:txBody>
            </p:sp>
          </p:grpSp>
          <p:grpSp>
            <p:nvGrpSpPr>
              <p:cNvPr id="136" name="Group 135">
                <a:extLst>
                  <a:ext uri="{FF2B5EF4-FFF2-40B4-BE49-F238E27FC236}">
                    <a16:creationId xmlns:a16="http://schemas.microsoft.com/office/drawing/2014/main" id="{87982931-4077-44FD-86E3-0B7CC391084A}"/>
                  </a:ext>
                </a:extLst>
              </p:cNvPr>
              <p:cNvGrpSpPr>
                <a:grpSpLocks noChangeAspect="1"/>
              </p:cNvGrpSpPr>
              <p:nvPr/>
            </p:nvGrpSpPr>
            <p:grpSpPr>
              <a:xfrm>
                <a:off x="3931539" y="980261"/>
                <a:ext cx="469781" cy="469781"/>
                <a:chOff x="4611866" y="1684871"/>
                <a:chExt cx="914400" cy="914400"/>
              </a:xfrm>
            </p:grpSpPr>
            <p:sp>
              <p:nvSpPr>
                <p:cNvPr id="272" name="Oval 271">
                  <a:extLst>
                    <a:ext uri="{FF2B5EF4-FFF2-40B4-BE49-F238E27FC236}">
                      <a16:creationId xmlns:a16="http://schemas.microsoft.com/office/drawing/2014/main" id="{65544F1F-1DE7-451D-B458-835467440B6F}"/>
                    </a:ext>
                  </a:extLst>
                </p:cNvPr>
                <p:cNvSpPr>
                  <a:spLocks noChangeAspect="1"/>
                </p:cNvSpPr>
                <p:nvPr/>
              </p:nvSpPr>
              <p:spPr bwMode="auto">
                <a:xfrm>
                  <a:off x="4611866" y="168487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73" name="Group 272">
                  <a:extLst>
                    <a:ext uri="{FF2B5EF4-FFF2-40B4-BE49-F238E27FC236}">
                      <a16:creationId xmlns:a16="http://schemas.microsoft.com/office/drawing/2014/main" id="{3A14585A-404A-45D3-A9ED-5FCAFE642E72}"/>
                    </a:ext>
                  </a:extLst>
                </p:cNvPr>
                <p:cNvGrpSpPr>
                  <a:grpSpLocks noChangeAspect="1"/>
                </p:cNvGrpSpPr>
                <p:nvPr/>
              </p:nvGrpSpPr>
              <p:grpSpPr>
                <a:xfrm>
                  <a:off x="4883530" y="1836335"/>
                  <a:ext cx="355944" cy="611472"/>
                  <a:chOff x="9002225" y="4856834"/>
                  <a:chExt cx="250199" cy="429814"/>
                </a:xfrm>
              </p:grpSpPr>
              <p:grpSp>
                <p:nvGrpSpPr>
                  <p:cNvPr id="274" name="Group 273">
                    <a:extLst>
                      <a:ext uri="{FF2B5EF4-FFF2-40B4-BE49-F238E27FC236}">
                        <a16:creationId xmlns:a16="http://schemas.microsoft.com/office/drawing/2014/main" id="{FF9762FA-F54A-432B-91B6-CA8B5FBC4C3C}"/>
                      </a:ext>
                    </a:extLst>
                  </p:cNvPr>
                  <p:cNvGrpSpPr>
                    <a:grpSpLocks noChangeAspect="1"/>
                  </p:cNvGrpSpPr>
                  <p:nvPr/>
                </p:nvGrpSpPr>
                <p:grpSpPr>
                  <a:xfrm>
                    <a:off x="9002225" y="4856834"/>
                    <a:ext cx="250199" cy="429814"/>
                    <a:chOff x="7170738" y="7689850"/>
                    <a:chExt cx="692150" cy="1189038"/>
                  </a:xfrm>
                </p:grpSpPr>
                <p:sp>
                  <p:nvSpPr>
                    <p:cNvPr id="276" name="Freeform 10">
                      <a:extLst>
                        <a:ext uri="{FF2B5EF4-FFF2-40B4-BE49-F238E27FC236}">
                          <a16:creationId xmlns:a16="http://schemas.microsoft.com/office/drawing/2014/main" id="{5EB9F0F2-5BC4-4481-8B9F-FC8E87724B75}"/>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7" name="Rectangle 11">
                      <a:extLst>
                        <a:ext uri="{FF2B5EF4-FFF2-40B4-BE49-F238E27FC236}">
                          <a16:creationId xmlns:a16="http://schemas.microsoft.com/office/drawing/2014/main" id="{377A073B-AB25-43B4-BB64-0D92BBE1AFA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8" name="Rectangle 12">
                      <a:extLst>
                        <a:ext uri="{FF2B5EF4-FFF2-40B4-BE49-F238E27FC236}">
                          <a16:creationId xmlns:a16="http://schemas.microsoft.com/office/drawing/2014/main" id="{E8C06947-A2A4-4C26-9299-8E9B56CC224E}"/>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9" name="Freeform 13">
                      <a:extLst>
                        <a:ext uri="{FF2B5EF4-FFF2-40B4-BE49-F238E27FC236}">
                          <a16:creationId xmlns:a16="http://schemas.microsoft.com/office/drawing/2014/main" id="{7099E715-CB3D-41CC-A734-512C5DE8FF9C}"/>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0" name="Rectangle 14">
                      <a:extLst>
                        <a:ext uri="{FF2B5EF4-FFF2-40B4-BE49-F238E27FC236}">
                          <a16:creationId xmlns:a16="http://schemas.microsoft.com/office/drawing/2014/main" id="{9170D7DC-1E55-463C-8823-6C870A365D3C}"/>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1" name="Freeform 15">
                      <a:extLst>
                        <a:ext uri="{FF2B5EF4-FFF2-40B4-BE49-F238E27FC236}">
                          <a16:creationId xmlns:a16="http://schemas.microsoft.com/office/drawing/2014/main" id="{1EE485FF-6C33-4A9B-921E-D141E5B94BE8}"/>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2" name="Freeform 17">
                      <a:extLst>
                        <a:ext uri="{FF2B5EF4-FFF2-40B4-BE49-F238E27FC236}">
                          <a16:creationId xmlns:a16="http://schemas.microsoft.com/office/drawing/2014/main" id="{1DB28CF6-4ED7-40F9-87BB-EC92FD156B1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75" name="Picture 274">
                    <a:extLst>
                      <a:ext uri="{FF2B5EF4-FFF2-40B4-BE49-F238E27FC236}">
                        <a16:creationId xmlns:a16="http://schemas.microsoft.com/office/drawing/2014/main" id="{591532E1-C12B-4B4C-9204-62F3CE267B22}"/>
                      </a:ext>
                    </a:extLst>
                  </p:cNvPr>
                  <p:cNvPicPr>
                    <a:picLocks noChangeAspect="1"/>
                  </p:cNvPicPr>
                  <p:nvPr/>
                </p:nvPicPr>
                <p:blipFill rotWithShape="1">
                  <a:blip r:embed="rId19">
                    <a:grayscl/>
                  </a:blip>
                  <a:srcRect b="18759"/>
                  <a:stretch/>
                </p:blipFill>
                <p:spPr>
                  <a:xfrm>
                    <a:off x="9005068" y="4972141"/>
                    <a:ext cx="243413" cy="184157"/>
                  </a:xfrm>
                  <a:prstGeom prst="rect">
                    <a:avLst/>
                  </a:prstGeom>
                </p:spPr>
              </p:pic>
            </p:grpSp>
          </p:grpSp>
          <p:grpSp>
            <p:nvGrpSpPr>
              <p:cNvPr id="137" name="Group 136">
                <a:extLst>
                  <a:ext uri="{FF2B5EF4-FFF2-40B4-BE49-F238E27FC236}">
                    <a16:creationId xmlns:a16="http://schemas.microsoft.com/office/drawing/2014/main" id="{8E9B62D2-1A0B-4D54-8E39-624BF0684210}"/>
                  </a:ext>
                </a:extLst>
              </p:cNvPr>
              <p:cNvGrpSpPr/>
              <p:nvPr/>
            </p:nvGrpSpPr>
            <p:grpSpPr>
              <a:xfrm>
                <a:off x="3396948" y="1709364"/>
                <a:ext cx="469781" cy="469781"/>
                <a:chOff x="2696645" y="3621430"/>
                <a:chExt cx="1143000" cy="1143000"/>
              </a:xfrm>
            </p:grpSpPr>
            <p:sp>
              <p:nvSpPr>
                <p:cNvPr id="270" name="Oval 269">
                  <a:extLst>
                    <a:ext uri="{FF2B5EF4-FFF2-40B4-BE49-F238E27FC236}">
                      <a16:creationId xmlns:a16="http://schemas.microsoft.com/office/drawing/2014/main" id="{992B72F1-D685-4255-9D5B-8F6270394A16}"/>
                    </a:ext>
                  </a:extLst>
                </p:cNvPr>
                <p:cNvSpPr>
                  <a:spLocks noChangeAspect="1"/>
                </p:cNvSpPr>
                <p:nvPr/>
              </p:nvSpPr>
              <p:spPr bwMode="auto">
                <a:xfrm>
                  <a:off x="2696645" y="3621430"/>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71" name="Picture 270">
                  <a:extLst>
                    <a:ext uri="{FF2B5EF4-FFF2-40B4-BE49-F238E27FC236}">
                      <a16:creationId xmlns:a16="http://schemas.microsoft.com/office/drawing/2014/main" id="{46F8DC9C-13D3-4C7B-9E9F-DB27840752C7}"/>
                    </a:ext>
                  </a:extLst>
                </p:cNvPr>
                <p:cNvPicPr>
                  <a:picLocks noChangeAspect="1"/>
                </p:cNvPicPr>
                <p:nvPr/>
              </p:nvPicPr>
              <p:blipFill>
                <a:blip r:embed="rId20"/>
                <a:stretch>
                  <a:fillRect/>
                </a:stretch>
              </p:blipFill>
              <p:spPr>
                <a:xfrm>
                  <a:off x="3121593" y="3834621"/>
                  <a:ext cx="289876" cy="717599"/>
                </a:xfrm>
                <a:prstGeom prst="rect">
                  <a:avLst/>
                </a:prstGeom>
              </p:spPr>
            </p:pic>
          </p:grpSp>
          <p:grpSp>
            <p:nvGrpSpPr>
              <p:cNvPr id="138" name="Group 137">
                <a:extLst>
                  <a:ext uri="{FF2B5EF4-FFF2-40B4-BE49-F238E27FC236}">
                    <a16:creationId xmlns:a16="http://schemas.microsoft.com/office/drawing/2014/main" id="{F0192ACD-5765-48B5-B465-25C430E5ACBA}"/>
                  </a:ext>
                </a:extLst>
              </p:cNvPr>
              <p:cNvGrpSpPr>
                <a:grpSpLocks noChangeAspect="1"/>
              </p:cNvGrpSpPr>
              <p:nvPr/>
            </p:nvGrpSpPr>
            <p:grpSpPr>
              <a:xfrm>
                <a:off x="3421708" y="3237972"/>
                <a:ext cx="469781" cy="469781"/>
                <a:chOff x="7488915" y="4160672"/>
                <a:chExt cx="914400" cy="914400"/>
              </a:xfrm>
            </p:grpSpPr>
            <p:sp>
              <p:nvSpPr>
                <p:cNvPr id="261" name="Oval 260">
                  <a:extLst>
                    <a:ext uri="{FF2B5EF4-FFF2-40B4-BE49-F238E27FC236}">
                      <a16:creationId xmlns:a16="http://schemas.microsoft.com/office/drawing/2014/main" id="{E2FE47F2-2DE3-495B-A890-0D019B55F2C7}"/>
                    </a:ext>
                  </a:extLst>
                </p:cNvPr>
                <p:cNvSpPr>
                  <a:spLocks noChangeAspect="1"/>
                </p:cNvSpPr>
                <p:nvPr/>
              </p:nvSpPr>
              <p:spPr bwMode="auto">
                <a:xfrm>
                  <a:off x="7488915" y="4160672"/>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62" name="Group 261">
                  <a:extLst>
                    <a:ext uri="{FF2B5EF4-FFF2-40B4-BE49-F238E27FC236}">
                      <a16:creationId xmlns:a16="http://schemas.microsoft.com/office/drawing/2014/main" id="{10E10879-4B75-43E3-A879-36E244B50CA5}"/>
                    </a:ext>
                  </a:extLst>
                </p:cNvPr>
                <p:cNvGrpSpPr>
                  <a:grpSpLocks noChangeAspect="1"/>
                </p:cNvGrpSpPr>
                <p:nvPr/>
              </p:nvGrpSpPr>
              <p:grpSpPr>
                <a:xfrm>
                  <a:off x="7725213" y="4317830"/>
                  <a:ext cx="441804" cy="600084"/>
                  <a:chOff x="11395930" y="2227184"/>
                  <a:chExt cx="416827" cy="566158"/>
                </a:xfrm>
              </p:grpSpPr>
              <p:grpSp>
                <p:nvGrpSpPr>
                  <p:cNvPr id="263" name="Group 262">
                    <a:extLst>
                      <a:ext uri="{FF2B5EF4-FFF2-40B4-BE49-F238E27FC236}">
                        <a16:creationId xmlns:a16="http://schemas.microsoft.com/office/drawing/2014/main" id="{8C0DD23E-75A0-4932-8DBA-DE5FCCAB93FD}"/>
                      </a:ext>
                    </a:extLst>
                  </p:cNvPr>
                  <p:cNvGrpSpPr/>
                  <p:nvPr/>
                </p:nvGrpSpPr>
                <p:grpSpPr>
                  <a:xfrm>
                    <a:off x="11403418" y="2232104"/>
                    <a:ext cx="401275" cy="530028"/>
                    <a:chOff x="8817145" y="5862982"/>
                    <a:chExt cx="200853" cy="338001"/>
                  </a:xfrm>
                </p:grpSpPr>
                <p:sp>
                  <p:nvSpPr>
                    <p:cNvPr id="267" name="Rectangle 11">
                      <a:extLst>
                        <a:ext uri="{FF2B5EF4-FFF2-40B4-BE49-F238E27FC236}">
                          <a16:creationId xmlns:a16="http://schemas.microsoft.com/office/drawing/2014/main" id="{13E49F18-9418-443A-8357-BEAAA9DDF838}"/>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8" name="Rectangle 12">
                      <a:extLst>
                        <a:ext uri="{FF2B5EF4-FFF2-40B4-BE49-F238E27FC236}">
                          <a16:creationId xmlns:a16="http://schemas.microsoft.com/office/drawing/2014/main" id="{E2B4EDD7-887B-47B1-AE44-19C32E223247}"/>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9" name="Freeform 17">
                      <a:extLst>
                        <a:ext uri="{FF2B5EF4-FFF2-40B4-BE49-F238E27FC236}">
                          <a16:creationId xmlns:a16="http://schemas.microsoft.com/office/drawing/2014/main" id="{69730F42-CE3B-4D34-9B01-F2F3F1EEB7E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sp>
                <p:nvSpPr>
                  <p:cNvPr id="264" name="Freeform 9">
                    <a:extLst>
                      <a:ext uri="{FF2B5EF4-FFF2-40B4-BE49-F238E27FC236}">
                        <a16:creationId xmlns:a16="http://schemas.microsoft.com/office/drawing/2014/main" id="{FDEDB875-5A9C-4C24-9415-3CC0CA5D588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65" name="Picture 264">
                    <a:extLst>
                      <a:ext uri="{FF2B5EF4-FFF2-40B4-BE49-F238E27FC236}">
                        <a16:creationId xmlns:a16="http://schemas.microsoft.com/office/drawing/2014/main" id="{6EEF5D2B-494B-4549-95AE-5E4573E97DC2}"/>
                      </a:ext>
                    </a:extLst>
                  </p:cNvPr>
                  <p:cNvPicPr>
                    <a:picLocks noChangeAspect="1"/>
                  </p:cNvPicPr>
                  <p:nvPr/>
                </p:nvPicPr>
                <p:blipFill>
                  <a:blip r:embed="rId3"/>
                  <a:stretch>
                    <a:fillRect/>
                  </a:stretch>
                </p:blipFill>
                <p:spPr>
                  <a:xfrm>
                    <a:off x="11504747" y="2344048"/>
                    <a:ext cx="199194" cy="244483"/>
                  </a:xfrm>
                  <a:prstGeom prst="rect">
                    <a:avLst/>
                  </a:prstGeom>
                </p:spPr>
              </p:pic>
              <p:sp>
                <p:nvSpPr>
                  <p:cNvPr id="266" name="Oval 265">
                    <a:extLst>
                      <a:ext uri="{FF2B5EF4-FFF2-40B4-BE49-F238E27FC236}">
                        <a16:creationId xmlns:a16="http://schemas.microsoft.com/office/drawing/2014/main" id="{7DEF779C-6B3B-4244-AF5B-ED25E9229147}"/>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B4F1479B-E163-4856-B95A-D905AA1252C9}"/>
                  </a:ext>
                </a:extLst>
              </p:cNvPr>
              <p:cNvGrpSpPr/>
              <p:nvPr/>
            </p:nvGrpSpPr>
            <p:grpSpPr>
              <a:xfrm>
                <a:off x="4707407" y="2719029"/>
                <a:ext cx="469781" cy="469781"/>
                <a:chOff x="7770325" y="1952766"/>
                <a:chExt cx="1143000" cy="1143000"/>
              </a:xfrm>
            </p:grpSpPr>
            <p:sp>
              <p:nvSpPr>
                <p:cNvPr id="258" name="Oval 257">
                  <a:extLst>
                    <a:ext uri="{FF2B5EF4-FFF2-40B4-BE49-F238E27FC236}">
                      <a16:creationId xmlns:a16="http://schemas.microsoft.com/office/drawing/2014/main" id="{DE2A5576-CA4B-41D3-842A-82B4B1B60D9F}"/>
                    </a:ext>
                  </a:extLst>
                </p:cNvPr>
                <p:cNvSpPr>
                  <a:spLocks noChangeAspect="1"/>
                </p:cNvSpPr>
                <p:nvPr/>
              </p:nvSpPr>
              <p:spPr bwMode="auto">
                <a:xfrm>
                  <a:off x="7770325" y="19527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59" name="Picture 258">
                  <a:extLst>
                    <a:ext uri="{FF2B5EF4-FFF2-40B4-BE49-F238E27FC236}">
                      <a16:creationId xmlns:a16="http://schemas.microsoft.com/office/drawing/2014/main" id="{B577F93A-8B91-427E-BA86-7B2BCAC296CA}"/>
                    </a:ext>
                  </a:extLst>
                </p:cNvPr>
                <p:cNvPicPr>
                  <a:picLocks noChangeAspect="1"/>
                </p:cNvPicPr>
                <p:nvPr/>
              </p:nvPicPr>
              <p:blipFill>
                <a:blip r:embed="rId21"/>
                <a:stretch>
                  <a:fillRect/>
                </a:stretch>
              </p:blipFill>
              <p:spPr>
                <a:xfrm>
                  <a:off x="8124028" y="2158391"/>
                  <a:ext cx="438918" cy="763335"/>
                </a:xfrm>
                <a:prstGeom prst="rect">
                  <a:avLst/>
                </a:prstGeom>
              </p:spPr>
            </p:pic>
            <p:pic>
              <p:nvPicPr>
                <p:cNvPr id="260" name="Picture 259">
                  <a:extLst>
                    <a:ext uri="{FF2B5EF4-FFF2-40B4-BE49-F238E27FC236}">
                      <a16:creationId xmlns:a16="http://schemas.microsoft.com/office/drawing/2014/main" id="{1514D37B-B194-4B59-A726-B510DC7B8A75}"/>
                    </a:ext>
                  </a:extLst>
                </p:cNvPr>
                <p:cNvPicPr>
                  <a:picLocks noChangeAspect="1"/>
                </p:cNvPicPr>
                <p:nvPr/>
              </p:nvPicPr>
              <p:blipFill>
                <a:blip r:embed="rId3"/>
                <a:stretch>
                  <a:fillRect/>
                </a:stretch>
              </p:blipFill>
              <p:spPr>
                <a:xfrm>
                  <a:off x="8235435" y="2421004"/>
                  <a:ext cx="181418" cy="222664"/>
                </a:xfrm>
                <a:prstGeom prst="rect">
                  <a:avLst/>
                </a:prstGeom>
              </p:spPr>
            </p:pic>
          </p:grpSp>
          <p:grpSp>
            <p:nvGrpSpPr>
              <p:cNvPr id="140" name="Group 139">
                <a:extLst>
                  <a:ext uri="{FF2B5EF4-FFF2-40B4-BE49-F238E27FC236}">
                    <a16:creationId xmlns:a16="http://schemas.microsoft.com/office/drawing/2014/main" id="{D78F1FDA-5FF1-4452-B093-2825C77C75D9}"/>
                  </a:ext>
                </a:extLst>
              </p:cNvPr>
              <p:cNvGrpSpPr/>
              <p:nvPr/>
            </p:nvGrpSpPr>
            <p:grpSpPr>
              <a:xfrm>
                <a:off x="5062998" y="1970067"/>
                <a:ext cx="469781" cy="469781"/>
                <a:chOff x="8785063" y="2988618"/>
                <a:chExt cx="1143000" cy="1143000"/>
              </a:xfrm>
            </p:grpSpPr>
            <p:grpSp>
              <p:nvGrpSpPr>
                <p:cNvPr id="254" name="Group 253">
                  <a:extLst>
                    <a:ext uri="{FF2B5EF4-FFF2-40B4-BE49-F238E27FC236}">
                      <a16:creationId xmlns:a16="http://schemas.microsoft.com/office/drawing/2014/main" id="{5204E0D9-BF8A-457E-9496-A946B2F25617}"/>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EBC28D84-7351-489B-AA65-5A3EBA9B191E}"/>
                      </a:ext>
                    </a:extLst>
                  </p:cNvPr>
                  <p:cNvSpPr>
                    <a:spLocks noChangeAspect="1"/>
                  </p:cNvSpPr>
                  <p:nvPr/>
                </p:nvSpPr>
                <p:spPr bwMode="auto">
                  <a:xfrm>
                    <a:off x="7212772" y="5496293"/>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57" name="Freeform 7">
                    <a:extLst>
                      <a:ext uri="{FF2B5EF4-FFF2-40B4-BE49-F238E27FC236}">
                        <a16:creationId xmlns:a16="http://schemas.microsoft.com/office/drawing/2014/main" id="{648A8EA4-41D2-4169-838D-F633C3827E6E}"/>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55" name="Picture 254">
                  <a:extLst>
                    <a:ext uri="{FF2B5EF4-FFF2-40B4-BE49-F238E27FC236}">
                      <a16:creationId xmlns:a16="http://schemas.microsoft.com/office/drawing/2014/main" id="{62BD27AB-B7A7-42C4-A823-A8F9EE8B0200}"/>
                    </a:ext>
                  </a:extLst>
                </p:cNvPr>
                <p:cNvPicPr>
                  <a:picLocks noChangeAspect="1"/>
                </p:cNvPicPr>
                <p:nvPr/>
              </p:nvPicPr>
              <p:blipFill>
                <a:blip r:embed="rId22"/>
                <a:stretch>
                  <a:fillRect/>
                </a:stretch>
              </p:blipFill>
              <p:spPr>
                <a:xfrm>
                  <a:off x="8931957" y="3309268"/>
                  <a:ext cx="849211" cy="553418"/>
                </a:xfrm>
                <a:prstGeom prst="rect">
                  <a:avLst/>
                </a:prstGeom>
              </p:spPr>
            </p:pic>
          </p:grpSp>
          <p:grpSp>
            <p:nvGrpSpPr>
              <p:cNvPr id="141" name="Group 140">
                <a:extLst>
                  <a:ext uri="{FF2B5EF4-FFF2-40B4-BE49-F238E27FC236}">
                    <a16:creationId xmlns:a16="http://schemas.microsoft.com/office/drawing/2014/main" id="{0D1ECD75-E0E2-45E4-8C51-ED246177B325}"/>
                  </a:ext>
                </a:extLst>
              </p:cNvPr>
              <p:cNvGrpSpPr>
                <a:grpSpLocks noChangeAspect="1"/>
              </p:cNvGrpSpPr>
              <p:nvPr/>
            </p:nvGrpSpPr>
            <p:grpSpPr>
              <a:xfrm>
                <a:off x="6452574" y="4526807"/>
                <a:ext cx="427073" cy="427073"/>
                <a:chOff x="5301956" y="4678104"/>
                <a:chExt cx="914400" cy="914400"/>
              </a:xfrm>
            </p:grpSpPr>
            <p:sp>
              <p:nvSpPr>
                <p:cNvPr id="248" name="Oval 247">
                  <a:extLst>
                    <a:ext uri="{FF2B5EF4-FFF2-40B4-BE49-F238E27FC236}">
                      <a16:creationId xmlns:a16="http://schemas.microsoft.com/office/drawing/2014/main" id="{D2750F18-9006-45AC-A88B-79CE93639AF0}"/>
                    </a:ext>
                  </a:extLst>
                </p:cNvPr>
                <p:cNvSpPr>
                  <a:spLocks noChangeAspect="1"/>
                </p:cNvSpPr>
                <p:nvPr/>
              </p:nvSpPr>
              <p:spPr bwMode="auto">
                <a:xfrm>
                  <a:off x="5301956" y="4678104"/>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49" name="Group 248">
                  <a:extLst>
                    <a:ext uri="{FF2B5EF4-FFF2-40B4-BE49-F238E27FC236}">
                      <a16:creationId xmlns:a16="http://schemas.microsoft.com/office/drawing/2014/main" id="{70E6FDFC-C846-4AFC-8173-16778D706497}"/>
                    </a:ext>
                  </a:extLst>
                </p:cNvPr>
                <p:cNvGrpSpPr>
                  <a:grpSpLocks noChangeAspect="1"/>
                </p:cNvGrpSpPr>
                <p:nvPr/>
              </p:nvGrpSpPr>
              <p:grpSpPr>
                <a:xfrm>
                  <a:off x="5416532" y="4898732"/>
                  <a:ext cx="674706" cy="433016"/>
                  <a:chOff x="8025136" y="7417948"/>
                  <a:chExt cx="1135149" cy="728520"/>
                </a:xfrm>
              </p:grpSpPr>
              <p:sp>
                <p:nvSpPr>
                  <p:cNvPr id="250" name="Freeform 7">
                    <a:extLst>
                      <a:ext uri="{FF2B5EF4-FFF2-40B4-BE49-F238E27FC236}">
                        <a16:creationId xmlns:a16="http://schemas.microsoft.com/office/drawing/2014/main" id="{F0E4C2DE-3CF7-4450-9D6F-531613F2BFC3}"/>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nvGrpSpPr>
                  <p:cNvPr id="251" name="Group 250">
                    <a:extLst>
                      <a:ext uri="{FF2B5EF4-FFF2-40B4-BE49-F238E27FC236}">
                        <a16:creationId xmlns:a16="http://schemas.microsoft.com/office/drawing/2014/main" id="{879BA298-0D5D-49A8-A7B2-C6BFCDFF5E66}"/>
                      </a:ext>
                    </a:extLst>
                  </p:cNvPr>
                  <p:cNvGrpSpPr/>
                  <p:nvPr/>
                </p:nvGrpSpPr>
                <p:grpSpPr>
                  <a:xfrm>
                    <a:off x="8025136" y="7417948"/>
                    <a:ext cx="1135149" cy="728520"/>
                    <a:chOff x="8025136" y="7417948"/>
                    <a:chExt cx="1135149" cy="728520"/>
                  </a:xfrm>
                </p:grpSpPr>
                <p:sp>
                  <p:nvSpPr>
                    <p:cNvPr id="252" name="Freeform 40">
                      <a:extLst>
                        <a:ext uri="{FF2B5EF4-FFF2-40B4-BE49-F238E27FC236}">
                          <a16:creationId xmlns:a16="http://schemas.microsoft.com/office/drawing/2014/main" id="{E93F9884-225F-45F2-9CD7-CB55A7D47D57}"/>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3" name="Freeform 512">
                      <a:extLst>
                        <a:ext uri="{FF2B5EF4-FFF2-40B4-BE49-F238E27FC236}">
                          <a16:creationId xmlns:a16="http://schemas.microsoft.com/office/drawing/2014/main" id="{6BFC16CB-29BC-4BF2-9762-4D2DAC8F2EDA}"/>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grpSp>
      </p:grpSp>
      <p:sp>
        <p:nvSpPr>
          <p:cNvPr id="380" name="Rectangle 379">
            <a:extLst>
              <a:ext uri="{FF2B5EF4-FFF2-40B4-BE49-F238E27FC236}">
                <a16:creationId xmlns:a16="http://schemas.microsoft.com/office/drawing/2014/main" id="{75BC8734-DDE2-4300-B432-B3557377063E}"/>
              </a:ext>
            </a:extLst>
          </p:cNvPr>
          <p:cNvSpPr/>
          <p:nvPr/>
        </p:nvSpPr>
        <p:spPr>
          <a:xfrm>
            <a:off x="8575401" y="4151352"/>
            <a:ext cx="929293"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Azure AD</a:t>
            </a:r>
            <a:b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Connect</a:t>
            </a:r>
            <a:endParaRPr kumimoji="0" lang="en-US" sz="1400" b="0" i="0" u="none" strike="noStrike" kern="0" cap="none" spc="0" normalizeH="0" baseline="0" noProof="0">
              <a:ln>
                <a:noFill/>
              </a:ln>
              <a:solidFill>
                <a:srgbClr val="353535"/>
              </a:solidFill>
              <a:effectLst/>
              <a:uLnTx/>
              <a:uFillTx/>
            </a:endParaRPr>
          </a:p>
        </p:txBody>
      </p:sp>
      <p:grpSp>
        <p:nvGrpSpPr>
          <p:cNvPr id="381" name="Group 380">
            <a:extLst>
              <a:ext uri="{FF2B5EF4-FFF2-40B4-BE49-F238E27FC236}">
                <a16:creationId xmlns:a16="http://schemas.microsoft.com/office/drawing/2014/main" id="{B2989C8C-6760-40EC-BF3F-FBB59683E1B6}"/>
              </a:ext>
            </a:extLst>
          </p:cNvPr>
          <p:cNvGrpSpPr/>
          <p:nvPr/>
        </p:nvGrpSpPr>
        <p:grpSpPr>
          <a:xfrm>
            <a:off x="8251153" y="4219708"/>
            <a:ext cx="374776" cy="386508"/>
            <a:chOff x="7596294" y="4477333"/>
            <a:chExt cx="374776" cy="386508"/>
          </a:xfrm>
        </p:grpSpPr>
        <p:sp>
          <p:nvSpPr>
            <p:cNvPr id="382" name="Oval 381">
              <a:extLst>
                <a:ext uri="{FF2B5EF4-FFF2-40B4-BE49-F238E27FC236}">
                  <a16:creationId xmlns:a16="http://schemas.microsoft.com/office/drawing/2014/main" id="{249401F6-26E7-43BE-9226-A70B1F391392}"/>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3" name="Freeform 149">
              <a:extLst>
                <a:ext uri="{FF2B5EF4-FFF2-40B4-BE49-F238E27FC236}">
                  <a16:creationId xmlns:a16="http://schemas.microsoft.com/office/drawing/2014/main" id="{F00DCCF5-997B-41B4-B664-D6A4C6515F46}"/>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384" name="Group 383">
            <a:extLst>
              <a:ext uri="{FF2B5EF4-FFF2-40B4-BE49-F238E27FC236}">
                <a16:creationId xmlns:a16="http://schemas.microsoft.com/office/drawing/2014/main" id="{DB959D31-4B39-4322-93A6-860B8CF87FBF}"/>
              </a:ext>
            </a:extLst>
          </p:cNvPr>
          <p:cNvGrpSpPr/>
          <p:nvPr/>
        </p:nvGrpSpPr>
        <p:grpSpPr>
          <a:xfrm>
            <a:off x="5844834" y="4869962"/>
            <a:ext cx="2140585" cy="1509625"/>
            <a:chOff x="1792808" y="4869962"/>
            <a:chExt cx="2140585" cy="1509625"/>
          </a:xfrm>
        </p:grpSpPr>
        <p:grpSp>
          <p:nvGrpSpPr>
            <p:cNvPr id="385" name="Group 384">
              <a:extLst>
                <a:ext uri="{FF2B5EF4-FFF2-40B4-BE49-F238E27FC236}">
                  <a16:creationId xmlns:a16="http://schemas.microsoft.com/office/drawing/2014/main" id="{B2FBB2B3-CE3D-4ADE-8F90-59496CDB238D}"/>
                </a:ext>
              </a:extLst>
            </p:cNvPr>
            <p:cNvGrpSpPr/>
            <p:nvPr/>
          </p:nvGrpSpPr>
          <p:grpSpPr>
            <a:xfrm>
              <a:off x="2679738" y="4869962"/>
              <a:ext cx="1253655" cy="1253655"/>
              <a:chOff x="2948537" y="5104016"/>
              <a:chExt cx="1600200" cy="1600200"/>
            </a:xfrm>
          </p:grpSpPr>
          <p:sp>
            <p:nvSpPr>
              <p:cNvPr id="422" name="Dotted Circle">
                <a:extLst>
                  <a:ext uri="{FF2B5EF4-FFF2-40B4-BE49-F238E27FC236}">
                    <a16:creationId xmlns:a16="http://schemas.microsoft.com/office/drawing/2014/main" id="{C36A481F-AA8E-490F-8761-7B05910B1563}"/>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30" tIns="44814" rIns="89630" bIns="44814" anchor="ctr"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29" b="0" i="0" u="none" strike="noStrike" kern="0" cap="none" spc="0" normalizeH="0" baseline="0" noProof="0">
                  <a:ln>
                    <a:noFill/>
                  </a:ln>
                  <a:solidFill>
                    <a:srgbClr val="FFFFFF"/>
                  </a:solidFill>
                  <a:effectLst/>
                  <a:uLnTx/>
                  <a:uFillTx/>
                </a:endParaRPr>
              </a:p>
            </p:txBody>
          </p:sp>
          <p:grpSp>
            <p:nvGrpSpPr>
              <p:cNvPr id="423" name="Group 2">
                <a:extLst>
                  <a:ext uri="{FF2B5EF4-FFF2-40B4-BE49-F238E27FC236}">
                    <a16:creationId xmlns:a16="http://schemas.microsoft.com/office/drawing/2014/main" id="{8B38AF69-184D-4207-8B68-1DB3A342B9B1}"/>
                  </a:ext>
                </a:extLst>
              </p:cNvPr>
              <p:cNvGrpSpPr/>
              <p:nvPr/>
            </p:nvGrpSpPr>
            <p:grpSpPr>
              <a:xfrm>
                <a:off x="3197318" y="5374450"/>
                <a:ext cx="1102629" cy="1059331"/>
                <a:chOff x="3197318" y="5374450"/>
                <a:chExt cx="1102629" cy="1059331"/>
              </a:xfrm>
            </p:grpSpPr>
            <p:grpSp>
              <p:nvGrpSpPr>
                <p:cNvPr id="424" name="Group 162">
                  <a:extLst>
                    <a:ext uri="{FF2B5EF4-FFF2-40B4-BE49-F238E27FC236}">
                      <a16:creationId xmlns:a16="http://schemas.microsoft.com/office/drawing/2014/main" id="{09DEDB70-AD28-40D7-9F0D-6A2F0A8613FA}"/>
                    </a:ext>
                  </a:extLst>
                </p:cNvPr>
                <p:cNvGrpSpPr/>
                <p:nvPr/>
              </p:nvGrpSpPr>
              <p:grpSpPr>
                <a:xfrm>
                  <a:off x="3197318" y="5719773"/>
                  <a:ext cx="367515" cy="311389"/>
                  <a:chOff x="3197318" y="5719773"/>
                  <a:chExt cx="367515" cy="311389"/>
                </a:xfrm>
              </p:grpSpPr>
              <p:sp>
                <p:nvSpPr>
                  <p:cNvPr id="450" name="Freeform 5">
                    <a:extLst>
                      <a:ext uri="{FF2B5EF4-FFF2-40B4-BE49-F238E27FC236}">
                        <a16:creationId xmlns:a16="http://schemas.microsoft.com/office/drawing/2014/main" id="{F82AFFF9-5F5E-4777-9303-B68381E42B43}"/>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1" name="Freeform 6">
                    <a:extLst>
                      <a:ext uri="{FF2B5EF4-FFF2-40B4-BE49-F238E27FC236}">
                        <a16:creationId xmlns:a16="http://schemas.microsoft.com/office/drawing/2014/main" id="{1DEFED44-B49E-4048-ABFD-16BE801B5554}"/>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2" name="Freeform 7">
                    <a:extLst>
                      <a:ext uri="{FF2B5EF4-FFF2-40B4-BE49-F238E27FC236}">
                        <a16:creationId xmlns:a16="http://schemas.microsoft.com/office/drawing/2014/main" id="{2A509093-0DA6-4D5A-BBB1-BE0E5BB01AF4}"/>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3" name="Freeform 8">
                    <a:extLst>
                      <a:ext uri="{FF2B5EF4-FFF2-40B4-BE49-F238E27FC236}">
                        <a16:creationId xmlns:a16="http://schemas.microsoft.com/office/drawing/2014/main" id="{61B3B747-10F5-4DA8-9EB8-4BE7709F25ED}"/>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4" name="Line 9">
                    <a:extLst>
                      <a:ext uri="{FF2B5EF4-FFF2-40B4-BE49-F238E27FC236}">
                        <a16:creationId xmlns:a16="http://schemas.microsoft.com/office/drawing/2014/main" id="{DBC00475-5FD3-40EF-AADF-D3E215007B49}"/>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5" name="Line 10">
                    <a:extLst>
                      <a:ext uri="{FF2B5EF4-FFF2-40B4-BE49-F238E27FC236}">
                        <a16:creationId xmlns:a16="http://schemas.microsoft.com/office/drawing/2014/main" id="{76D74AF6-1079-4232-88B5-724781F47D21}"/>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grpSp>
            <p:grpSp>
              <p:nvGrpSpPr>
                <p:cNvPr id="425" name="Group 169">
                  <a:extLst>
                    <a:ext uri="{FF2B5EF4-FFF2-40B4-BE49-F238E27FC236}">
                      <a16:creationId xmlns:a16="http://schemas.microsoft.com/office/drawing/2014/main" id="{982FAAA3-6CF5-4092-A215-A01D36A86872}"/>
                    </a:ext>
                  </a:extLst>
                </p:cNvPr>
                <p:cNvGrpSpPr/>
                <p:nvPr/>
              </p:nvGrpSpPr>
              <p:grpSpPr>
                <a:xfrm>
                  <a:off x="3622203" y="6072283"/>
                  <a:ext cx="272893" cy="361498"/>
                  <a:chOff x="3622203" y="6072283"/>
                  <a:chExt cx="272893" cy="361498"/>
                </a:xfrm>
              </p:grpSpPr>
              <p:sp>
                <p:nvSpPr>
                  <p:cNvPr id="438" name="Freeform 29">
                    <a:extLst>
                      <a:ext uri="{FF2B5EF4-FFF2-40B4-BE49-F238E27FC236}">
                        <a16:creationId xmlns:a16="http://schemas.microsoft.com/office/drawing/2014/main" id="{1FE527CF-551F-4EF1-9BEF-EE33BC6042D8}"/>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39" name="Freeform 30">
                    <a:extLst>
                      <a:ext uri="{FF2B5EF4-FFF2-40B4-BE49-F238E27FC236}">
                        <a16:creationId xmlns:a16="http://schemas.microsoft.com/office/drawing/2014/main" id="{C7AC027E-135F-4149-8372-D6F0CE8C7CBD}"/>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0" name="Rectangle 31">
                    <a:extLst>
                      <a:ext uri="{FF2B5EF4-FFF2-40B4-BE49-F238E27FC236}">
                        <a16:creationId xmlns:a16="http://schemas.microsoft.com/office/drawing/2014/main" id="{AF56B330-1D21-49FF-AB74-8B372E86FE53}"/>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1" name="Rectangle 32">
                    <a:extLst>
                      <a:ext uri="{FF2B5EF4-FFF2-40B4-BE49-F238E27FC236}">
                        <a16:creationId xmlns:a16="http://schemas.microsoft.com/office/drawing/2014/main" id="{E6523857-EBEF-494E-BE52-E17C34EC0CAA}"/>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2" name="Rectangle 33">
                    <a:extLst>
                      <a:ext uri="{FF2B5EF4-FFF2-40B4-BE49-F238E27FC236}">
                        <a16:creationId xmlns:a16="http://schemas.microsoft.com/office/drawing/2014/main" id="{15D44FAE-CC8B-4A8A-BD58-6615980FA360}"/>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3" name="Freeform 34">
                    <a:extLst>
                      <a:ext uri="{FF2B5EF4-FFF2-40B4-BE49-F238E27FC236}">
                        <a16:creationId xmlns:a16="http://schemas.microsoft.com/office/drawing/2014/main" id="{01E0F40D-16BE-4B2D-8369-98714A14DF29}"/>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4" name="Line 35">
                    <a:extLst>
                      <a:ext uri="{FF2B5EF4-FFF2-40B4-BE49-F238E27FC236}">
                        <a16:creationId xmlns:a16="http://schemas.microsoft.com/office/drawing/2014/main" id="{EE0F61DD-B792-454D-AC9C-6D2E50B822AB}"/>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5" name="Line 36">
                    <a:extLst>
                      <a:ext uri="{FF2B5EF4-FFF2-40B4-BE49-F238E27FC236}">
                        <a16:creationId xmlns:a16="http://schemas.microsoft.com/office/drawing/2014/main" id="{38C71B69-FF87-4171-926E-24A95E8F6A99}"/>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6" name="Line 37">
                    <a:extLst>
                      <a:ext uri="{FF2B5EF4-FFF2-40B4-BE49-F238E27FC236}">
                        <a16:creationId xmlns:a16="http://schemas.microsoft.com/office/drawing/2014/main" id="{606D3327-91B6-4878-9BE9-E6EB723C9522}"/>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7" name="Line 38">
                    <a:extLst>
                      <a:ext uri="{FF2B5EF4-FFF2-40B4-BE49-F238E27FC236}">
                        <a16:creationId xmlns:a16="http://schemas.microsoft.com/office/drawing/2014/main" id="{B2CE041A-2030-48F3-A7CC-6C6CE3DE1A2E}"/>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8" name="Line 39">
                    <a:extLst>
                      <a:ext uri="{FF2B5EF4-FFF2-40B4-BE49-F238E27FC236}">
                        <a16:creationId xmlns:a16="http://schemas.microsoft.com/office/drawing/2014/main" id="{48FB58C7-AB9E-4A55-813F-2CCD780ABA28}"/>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9" name="Line 40">
                    <a:extLst>
                      <a:ext uri="{FF2B5EF4-FFF2-40B4-BE49-F238E27FC236}">
                        <a16:creationId xmlns:a16="http://schemas.microsoft.com/office/drawing/2014/main" id="{AD066AAB-74E1-43EB-990D-FE274F6E952D}"/>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grpSp>
            <p:grpSp>
              <p:nvGrpSpPr>
                <p:cNvPr id="426" name="Group 182">
                  <a:extLst>
                    <a:ext uri="{FF2B5EF4-FFF2-40B4-BE49-F238E27FC236}">
                      <a16:creationId xmlns:a16="http://schemas.microsoft.com/office/drawing/2014/main" id="{89D40020-AB39-46F2-A94C-418B33775CF0}"/>
                    </a:ext>
                  </a:extLst>
                </p:cNvPr>
                <p:cNvGrpSpPr/>
                <p:nvPr/>
              </p:nvGrpSpPr>
              <p:grpSpPr>
                <a:xfrm>
                  <a:off x="3602013" y="5374450"/>
                  <a:ext cx="303955" cy="249438"/>
                  <a:chOff x="3602013" y="5374450"/>
                  <a:chExt cx="303955" cy="249438"/>
                </a:xfrm>
              </p:grpSpPr>
              <p:sp>
                <p:nvSpPr>
                  <p:cNvPr id="432" name="Oval 5">
                    <a:extLst>
                      <a:ext uri="{FF2B5EF4-FFF2-40B4-BE49-F238E27FC236}">
                        <a16:creationId xmlns:a16="http://schemas.microsoft.com/office/drawing/2014/main" id="{6EA457A8-48E9-44B1-ABEE-E443A40201FB}"/>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3" name="Oval 6">
                    <a:extLst>
                      <a:ext uri="{FF2B5EF4-FFF2-40B4-BE49-F238E27FC236}">
                        <a16:creationId xmlns:a16="http://schemas.microsoft.com/office/drawing/2014/main" id="{5CD29A9B-134A-4091-9282-0E22CA259D85}"/>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4" name="Freeform 7">
                    <a:extLst>
                      <a:ext uri="{FF2B5EF4-FFF2-40B4-BE49-F238E27FC236}">
                        <a16:creationId xmlns:a16="http://schemas.microsoft.com/office/drawing/2014/main" id="{5C2CBB8D-39CD-4C7D-97A6-A79E1B90A9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5" name="Oval 8">
                    <a:extLst>
                      <a:ext uri="{FF2B5EF4-FFF2-40B4-BE49-F238E27FC236}">
                        <a16:creationId xmlns:a16="http://schemas.microsoft.com/office/drawing/2014/main" id="{A5322B0B-87D3-489A-9BC1-D589A66CB1A0}"/>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6" name="Freeform 9">
                    <a:extLst>
                      <a:ext uri="{FF2B5EF4-FFF2-40B4-BE49-F238E27FC236}">
                        <a16:creationId xmlns:a16="http://schemas.microsoft.com/office/drawing/2014/main" id="{ECD20E09-7C9F-481D-9A51-322ED91D2EE1}"/>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7" name="Freeform 10">
                    <a:extLst>
                      <a:ext uri="{FF2B5EF4-FFF2-40B4-BE49-F238E27FC236}">
                        <a16:creationId xmlns:a16="http://schemas.microsoft.com/office/drawing/2014/main" id="{4C442C2C-4E31-4F35-9779-6D3A8BF15C00}"/>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grpSp>
            <p:grpSp>
              <p:nvGrpSpPr>
                <p:cNvPr id="427" name="Group 189">
                  <a:extLst>
                    <a:ext uri="{FF2B5EF4-FFF2-40B4-BE49-F238E27FC236}">
                      <a16:creationId xmlns:a16="http://schemas.microsoft.com/office/drawing/2014/main" id="{9AA08FFB-2BC5-4445-9BE1-7BDA93AB3642}"/>
                    </a:ext>
                  </a:extLst>
                </p:cNvPr>
                <p:cNvGrpSpPr/>
                <p:nvPr/>
              </p:nvGrpSpPr>
              <p:grpSpPr>
                <a:xfrm>
                  <a:off x="3972482" y="5714085"/>
                  <a:ext cx="327465" cy="322764"/>
                  <a:chOff x="3972482" y="5714085"/>
                  <a:chExt cx="327465" cy="322764"/>
                </a:xfrm>
              </p:grpSpPr>
              <p:sp>
                <p:nvSpPr>
                  <p:cNvPr id="428" name="Freeform 44">
                    <a:extLst>
                      <a:ext uri="{FF2B5EF4-FFF2-40B4-BE49-F238E27FC236}">
                        <a16:creationId xmlns:a16="http://schemas.microsoft.com/office/drawing/2014/main" id="{BBED32D0-FB9D-4858-8414-2CC97E239949}"/>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29" name="Freeform 45">
                    <a:extLst>
                      <a:ext uri="{FF2B5EF4-FFF2-40B4-BE49-F238E27FC236}">
                        <a16:creationId xmlns:a16="http://schemas.microsoft.com/office/drawing/2014/main" id="{DAAA8A5B-223F-482D-9F99-EE60196D606E}"/>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0" name="Freeform 46">
                    <a:extLst>
                      <a:ext uri="{FF2B5EF4-FFF2-40B4-BE49-F238E27FC236}">
                        <a16:creationId xmlns:a16="http://schemas.microsoft.com/office/drawing/2014/main" id="{80D1A262-6F4D-4EF2-BDDC-2D2BD601B578}"/>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1" name="Freeform 47">
                    <a:extLst>
                      <a:ext uri="{FF2B5EF4-FFF2-40B4-BE49-F238E27FC236}">
                        <a16:creationId xmlns:a16="http://schemas.microsoft.com/office/drawing/2014/main" id="{AB90C70E-035C-44E0-838D-E67EF7110DF2}"/>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grpSp>
          </p:grpSp>
        </p:grpSp>
        <p:grpSp>
          <p:nvGrpSpPr>
            <p:cNvPr id="386" name="On-Premises Building">
              <a:extLst>
                <a:ext uri="{FF2B5EF4-FFF2-40B4-BE49-F238E27FC236}">
                  <a16:creationId xmlns:a16="http://schemas.microsoft.com/office/drawing/2014/main" id="{9A762E05-FEB0-4BF3-BB5A-5B578F27AE89}"/>
                </a:ext>
              </a:extLst>
            </p:cNvPr>
            <p:cNvGrpSpPr/>
            <p:nvPr/>
          </p:nvGrpSpPr>
          <p:grpSpPr>
            <a:xfrm>
              <a:off x="1792808" y="4946549"/>
              <a:ext cx="1008623" cy="1433038"/>
              <a:chOff x="2317171" y="4229228"/>
              <a:chExt cx="1593672" cy="2264264"/>
            </a:xfrm>
          </p:grpSpPr>
          <p:sp>
            <p:nvSpPr>
              <p:cNvPr id="387" name="Freeform 12">
                <a:extLst>
                  <a:ext uri="{FF2B5EF4-FFF2-40B4-BE49-F238E27FC236}">
                    <a16:creationId xmlns:a16="http://schemas.microsoft.com/office/drawing/2014/main" id="{22B07B00-5310-4A3C-8729-A3D6D135D0C0}"/>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8" name="Rectangle 14">
                <a:extLst>
                  <a:ext uri="{FF2B5EF4-FFF2-40B4-BE49-F238E27FC236}">
                    <a16:creationId xmlns:a16="http://schemas.microsoft.com/office/drawing/2014/main" id="{7119D1FF-0A10-4671-BF07-B2D33B5D77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9" name="Rectangle 15">
                <a:extLst>
                  <a:ext uri="{FF2B5EF4-FFF2-40B4-BE49-F238E27FC236}">
                    <a16:creationId xmlns:a16="http://schemas.microsoft.com/office/drawing/2014/main" id="{FC8DDC61-7BBF-4B1F-BC23-E25633787713}"/>
                  </a:ext>
                </a:extLst>
              </p:cNvPr>
              <p:cNvSpPr/>
              <p:nvPr/>
            </p:nvSpPr>
            <p:spPr>
              <a:xfrm>
                <a:off x="2923291" y="4354619"/>
                <a:ext cx="987552" cy="2138873"/>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0" name="Rectangle 16">
                <a:extLst>
                  <a:ext uri="{FF2B5EF4-FFF2-40B4-BE49-F238E27FC236}">
                    <a16:creationId xmlns:a16="http://schemas.microsoft.com/office/drawing/2014/main" id="{9B896BE3-BFA0-4E6F-954B-82FC1C303D9D}"/>
                  </a:ext>
                </a:extLst>
              </p:cNvPr>
              <p:cNvSpPr/>
              <p:nvPr/>
            </p:nvSpPr>
            <p:spPr>
              <a:xfrm>
                <a:off x="3022567" y="5372328"/>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1" name="Rectangle 17">
                <a:extLst>
                  <a:ext uri="{FF2B5EF4-FFF2-40B4-BE49-F238E27FC236}">
                    <a16:creationId xmlns:a16="http://schemas.microsoft.com/office/drawing/2014/main" id="{6FCBB826-84CA-40E8-9CC2-4C946E927C88}"/>
                  </a:ext>
                </a:extLst>
              </p:cNvPr>
              <p:cNvSpPr/>
              <p:nvPr/>
            </p:nvSpPr>
            <p:spPr>
              <a:xfrm>
                <a:off x="3022567" y="5372328"/>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2" name="Rectangle 18">
                <a:extLst>
                  <a:ext uri="{FF2B5EF4-FFF2-40B4-BE49-F238E27FC236}">
                    <a16:creationId xmlns:a16="http://schemas.microsoft.com/office/drawing/2014/main" id="{2B87F45F-EE0A-41CA-B14E-D296959D620C}"/>
                  </a:ext>
                </a:extLst>
              </p:cNvPr>
              <p:cNvSpPr/>
              <p:nvPr/>
            </p:nvSpPr>
            <p:spPr>
              <a:xfrm>
                <a:off x="3022567" y="5594893"/>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3" name="Rectangle 19">
                <a:extLst>
                  <a:ext uri="{FF2B5EF4-FFF2-40B4-BE49-F238E27FC236}">
                    <a16:creationId xmlns:a16="http://schemas.microsoft.com/office/drawing/2014/main" id="{D59D43A1-733F-461C-849F-8A85A01E918F}"/>
                  </a:ext>
                </a:extLst>
              </p:cNvPr>
              <p:cNvSpPr/>
              <p:nvPr/>
            </p:nvSpPr>
            <p:spPr>
              <a:xfrm>
                <a:off x="3022567" y="5594893"/>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4" name="Rectangle 20">
                <a:extLst>
                  <a:ext uri="{FF2B5EF4-FFF2-40B4-BE49-F238E27FC236}">
                    <a16:creationId xmlns:a16="http://schemas.microsoft.com/office/drawing/2014/main" id="{6737F872-7156-4967-98B3-3188D2DB56E1}"/>
                  </a:ext>
                </a:extLst>
              </p:cNvPr>
              <p:cNvSpPr/>
              <p:nvPr/>
            </p:nvSpPr>
            <p:spPr>
              <a:xfrm>
                <a:off x="3022567" y="5815364"/>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5" name="Rectangle 21">
                <a:extLst>
                  <a:ext uri="{FF2B5EF4-FFF2-40B4-BE49-F238E27FC236}">
                    <a16:creationId xmlns:a16="http://schemas.microsoft.com/office/drawing/2014/main" id="{B3BF2A90-4E44-4964-8C05-2AD1F9B4F602}"/>
                  </a:ext>
                </a:extLst>
              </p:cNvPr>
              <p:cNvSpPr/>
              <p:nvPr/>
            </p:nvSpPr>
            <p:spPr>
              <a:xfrm>
                <a:off x="3022567" y="5815364"/>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6" name="Rectangle 22">
                <a:extLst>
                  <a:ext uri="{FF2B5EF4-FFF2-40B4-BE49-F238E27FC236}">
                    <a16:creationId xmlns:a16="http://schemas.microsoft.com/office/drawing/2014/main" id="{8FB4141D-6AC7-4625-B875-79275FDEFA16}"/>
                  </a:ext>
                </a:extLst>
              </p:cNvPr>
              <p:cNvSpPr/>
              <p:nvPr/>
            </p:nvSpPr>
            <p:spPr>
              <a:xfrm>
                <a:off x="3022567" y="6034783"/>
                <a:ext cx="794229"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7" name="Rectangle 23">
                <a:extLst>
                  <a:ext uri="{FF2B5EF4-FFF2-40B4-BE49-F238E27FC236}">
                    <a16:creationId xmlns:a16="http://schemas.microsoft.com/office/drawing/2014/main" id="{8BE9C541-0203-4202-BBA8-ED19D7D7A730}"/>
                  </a:ext>
                </a:extLst>
              </p:cNvPr>
              <p:cNvSpPr/>
              <p:nvPr/>
            </p:nvSpPr>
            <p:spPr>
              <a:xfrm>
                <a:off x="3022567" y="6034783"/>
                <a:ext cx="794229"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8" name="Rectangle 24">
                <a:extLst>
                  <a:ext uri="{FF2B5EF4-FFF2-40B4-BE49-F238E27FC236}">
                    <a16:creationId xmlns:a16="http://schemas.microsoft.com/office/drawing/2014/main" id="{FC95E044-3994-4224-95E0-47112AB97305}"/>
                  </a:ext>
                </a:extLst>
              </p:cNvPr>
              <p:cNvSpPr/>
              <p:nvPr/>
            </p:nvSpPr>
            <p:spPr>
              <a:xfrm>
                <a:off x="3022567" y="4708830"/>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9" name="Rectangle 25">
                <a:extLst>
                  <a:ext uri="{FF2B5EF4-FFF2-40B4-BE49-F238E27FC236}">
                    <a16:creationId xmlns:a16="http://schemas.microsoft.com/office/drawing/2014/main" id="{52D3A09C-6FF3-4D49-935E-620706294E49}"/>
                  </a:ext>
                </a:extLst>
              </p:cNvPr>
              <p:cNvSpPr/>
              <p:nvPr/>
            </p:nvSpPr>
            <p:spPr>
              <a:xfrm>
                <a:off x="3022567" y="4929301"/>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0" name="Rectangle 26">
                <a:extLst>
                  <a:ext uri="{FF2B5EF4-FFF2-40B4-BE49-F238E27FC236}">
                    <a16:creationId xmlns:a16="http://schemas.microsoft.com/office/drawing/2014/main" id="{DB5D770C-FED3-4236-9A4C-D44AB98EAC35}"/>
                  </a:ext>
                </a:extLst>
              </p:cNvPr>
              <p:cNvSpPr/>
              <p:nvPr/>
            </p:nvSpPr>
            <p:spPr>
              <a:xfrm>
                <a:off x="3022567" y="5151857"/>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1" name="Rectangle 27">
                <a:extLst>
                  <a:ext uri="{FF2B5EF4-FFF2-40B4-BE49-F238E27FC236}">
                    <a16:creationId xmlns:a16="http://schemas.microsoft.com/office/drawing/2014/main" id="{E2CAC637-8664-46B1-B7E4-336A47BA1BEA}"/>
                  </a:ext>
                </a:extLst>
              </p:cNvPr>
              <p:cNvSpPr/>
              <p:nvPr/>
            </p:nvSpPr>
            <p:spPr>
              <a:xfrm>
                <a:off x="3022567" y="5151857"/>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2" name="Rectangle 28">
                <a:extLst>
                  <a:ext uri="{FF2B5EF4-FFF2-40B4-BE49-F238E27FC236}">
                    <a16:creationId xmlns:a16="http://schemas.microsoft.com/office/drawing/2014/main" id="{35EC5F1A-6E81-492A-9D94-A27C8A6152A4}"/>
                  </a:ext>
                </a:extLst>
              </p:cNvPr>
              <p:cNvSpPr/>
              <p:nvPr/>
            </p:nvSpPr>
            <p:spPr>
              <a:xfrm>
                <a:off x="3022567" y="4488359"/>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3" name="Freeform 29">
                <a:extLst>
                  <a:ext uri="{FF2B5EF4-FFF2-40B4-BE49-F238E27FC236}">
                    <a16:creationId xmlns:a16="http://schemas.microsoft.com/office/drawing/2014/main" id="{F27BA790-71B8-4763-82A7-A185B9053CE9}"/>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4" name="Freeform 30">
                <a:extLst>
                  <a:ext uri="{FF2B5EF4-FFF2-40B4-BE49-F238E27FC236}">
                    <a16:creationId xmlns:a16="http://schemas.microsoft.com/office/drawing/2014/main" id="{715D9D4D-F946-445E-8D24-EE14E33A15C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5" name="Rectangle 31">
                <a:extLst>
                  <a:ext uri="{FF2B5EF4-FFF2-40B4-BE49-F238E27FC236}">
                    <a16:creationId xmlns:a16="http://schemas.microsoft.com/office/drawing/2014/main" id="{2DF12CED-F897-4CFB-B418-6CF2F21AEFCB}"/>
                  </a:ext>
                </a:extLst>
              </p:cNvPr>
              <p:cNvSpPr/>
              <p:nvPr/>
            </p:nvSpPr>
            <p:spPr>
              <a:xfrm>
                <a:off x="3022567" y="5372328"/>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6" name="Rectangle 32">
                <a:extLst>
                  <a:ext uri="{FF2B5EF4-FFF2-40B4-BE49-F238E27FC236}">
                    <a16:creationId xmlns:a16="http://schemas.microsoft.com/office/drawing/2014/main" id="{EC6AC13D-4564-4890-A565-4134ABED8823}"/>
                  </a:ext>
                </a:extLst>
              </p:cNvPr>
              <p:cNvSpPr/>
              <p:nvPr/>
            </p:nvSpPr>
            <p:spPr>
              <a:xfrm>
                <a:off x="3022567" y="5372328"/>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7" name="Rectangle 33">
                <a:extLst>
                  <a:ext uri="{FF2B5EF4-FFF2-40B4-BE49-F238E27FC236}">
                    <a16:creationId xmlns:a16="http://schemas.microsoft.com/office/drawing/2014/main" id="{E0A081D5-0119-4582-9D6A-EDC6F3B6876A}"/>
                  </a:ext>
                </a:extLst>
              </p:cNvPr>
              <p:cNvSpPr/>
              <p:nvPr/>
            </p:nvSpPr>
            <p:spPr>
              <a:xfrm>
                <a:off x="3022567" y="5594893"/>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8" name="Rectangle 34">
                <a:extLst>
                  <a:ext uri="{FF2B5EF4-FFF2-40B4-BE49-F238E27FC236}">
                    <a16:creationId xmlns:a16="http://schemas.microsoft.com/office/drawing/2014/main" id="{39D3164B-11FF-41DF-A97A-896650A47281}"/>
                  </a:ext>
                </a:extLst>
              </p:cNvPr>
              <p:cNvSpPr/>
              <p:nvPr/>
            </p:nvSpPr>
            <p:spPr>
              <a:xfrm>
                <a:off x="3022567" y="5594893"/>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9" name="Rectangle 35">
                <a:extLst>
                  <a:ext uri="{FF2B5EF4-FFF2-40B4-BE49-F238E27FC236}">
                    <a16:creationId xmlns:a16="http://schemas.microsoft.com/office/drawing/2014/main" id="{D0851730-720A-41AC-BF16-CEBDD26E02E9}"/>
                  </a:ext>
                </a:extLst>
              </p:cNvPr>
              <p:cNvSpPr/>
              <p:nvPr/>
            </p:nvSpPr>
            <p:spPr>
              <a:xfrm>
                <a:off x="3022567" y="5815364"/>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0" name="Rectangle 36">
                <a:extLst>
                  <a:ext uri="{FF2B5EF4-FFF2-40B4-BE49-F238E27FC236}">
                    <a16:creationId xmlns:a16="http://schemas.microsoft.com/office/drawing/2014/main" id="{A6165582-5A26-4842-A1EF-CBDE2F92177B}"/>
                  </a:ext>
                </a:extLst>
              </p:cNvPr>
              <p:cNvSpPr/>
              <p:nvPr/>
            </p:nvSpPr>
            <p:spPr>
              <a:xfrm>
                <a:off x="3022567" y="5815364"/>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1" name="Rectangle 37">
                <a:extLst>
                  <a:ext uri="{FF2B5EF4-FFF2-40B4-BE49-F238E27FC236}">
                    <a16:creationId xmlns:a16="http://schemas.microsoft.com/office/drawing/2014/main" id="{C666BD8E-A589-4245-872F-9A61079D0789}"/>
                  </a:ext>
                </a:extLst>
              </p:cNvPr>
              <p:cNvSpPr/>
              <p:nvPr/>
            </p:nvSpPr>
            <p:spPr>
              <a:xfrm>
                <a:off x="3022567" y="6034783"/>
                <a:ext cx="443090"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2" name="Rectangle 38">
                <a:extLst>
                  <a:ext uri="{FF2B5EF4-FFF2-40B4-BE49-F238E27FC236}">
                    <a16:creationId xmlns:a16="http://schemas.microsoft.com/office/drawing/2014/main" id="{1B90847F-655E-49FB-8D66-DEEF24D78058}"/>
                  </a:ext>
                </a:extLst>
              </p:cNvPr>
              <p:cNvSpPr/>
              <p:nvPr/>
            </p:nvSpPr>
            <p:spPr>
              <a:xfrm>
                <a:off x="3022567" y="6034783"/>
                <a:ext cx="443090"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3" name="Rectangle 39">
                <a:extLst>
                  <a:ext uri="{FF2B5EF4-FFF2-40B4-BE49-F238E27FC236}">
                    <a16:creationId xmlns:a16="http://schemas.microsoft.com/office/drawing/2014/main" id="{324273CF-F1A9-4814-BBEA-7C0E33B3FA56}"/>
                  </a:ext>
                </a:extLst>
              </p:cNvPr>
              <p:cNvSpPr/>
              <p:nvPr/>
            </p:nvSpPr>
            <p:spPr>
              <a:xfrm>
                <a:off x="3022567" y="5151857"/>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4" name="Rectangle 40">
                <a:extLst>
                  <a:ext uri="{FF2B5EF4-FFF2-40B4-BE49-F238E27FC236}">
                    <a16:creationId xmlns:a16="http://schemas.microsoft.com/office/drawing/2014/main" id="{B513488C-46D7-4422-950B-2EC1B53AF057}"/>
                  </a:ext>
                </a:extLst>
              </p:cNvPr>
              <p:cNvSpPr/>
              <p:nvPr/>
            </p:nvSpPr>
            <p:spPr>
              <a:xfrm>
                <a:off x="3022567" y="5151857"/>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5" name="Rectangle 41">
                <a:extLst>
                  <a:ext uri="{FF2B5EF4-FFF2-40B4-BE49-F238E27FC236}">
                    <a16:creationId xmlns:a16="http://schemas.microsoft.com/office/drawing/2014/main" id="{C39F34AE-0946-43DB-9C2E-EF461A918CA8}"/>
                  </a:ext>
                </a:extLst>
              </p:cNvPr>
              <p:cNvSpPr/>
              <p:nvPr/>
            </p:nvSpPr>
            <p:spPr>
              <a:xfrm>
                <a:off x="2317171" y="5260534"/>
                <a:ext cx="987552" cy="1232958"/>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6" name="Rectangle 42">
                <a:extLst>
                  <a:ext uri="{FF2B5EF4-FFF2-40B4-BE49-F238E27FC236}">
                    <a16:creationId xmlns:a16="http://schemas.microsoft.com/office/drawing/2014/main" id="{680DFA8E-6BCE-4011-83C2-6C8D73C30788}"/>
                  </a:ext>
                </a:extLst>
              </p:cNvPr>
              <p:cNvSpPr/>
              <p:nvPr/>
            </p:nvSpPr>
            <p:spPr>
              <a:xfrm>
                <a:off x="2859539" y="6242718"/>
                <a:ext cx="128537"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7" name="Rectangle 43">
                <a:extLst>
                  <a:ext uri="{FF2B5EF4-FFF2-40B4-BE49-F238E27FC236}">
                    <a16:creationId xmlns:a16="http://schemas.microsoft.com/office/drawing/2014/main" id="{6E1230FD-4D43-43D7-B74A-01A157D618A3}"/>
                  </a:ext>
                </a:extLst>
              </p:cNvPr>
              <p:cNvSpPr/>
              <p:nvPr/>
            </p:nvSpPr>
            <p:spPr>
              <a:xfrm>
                <a:off x="2639040" y="6242718"/>
                <a:ext cx="125400"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8" name="Rectangle 44">
                <a:extLst>
                  <a:ext uri="{FF2B5EF4-FFF2-40B4-BE49-F238E27FC236}">
                    <a16:creationId xmlns:a16="http://schemas.microsoft.com/office/drawing/2014/main" id="{C386C74E-865B-46A5-A340-72F2C78500DE}"/>
                  </a:ext>
                </a:extLst>
              </p:cNvPr>
              <p:cNvSpPr/>
              <p:nvPr/>
            </p:nvSpPr>
            <p:spPr>
              <a:xfrm>
                <a:off x="2415396" y="5372328"/>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9" name="Rectangle 45">
                <a:extLst>
                  <a:ext uri="{FF2B5EF4-FFF2-40B4-BE49-F238E27FC236}">
                    <a16:creationId xmlns:a16="http://schemas.microsoft.com/office/drawing/2014/main" id="{6435900B-6FD5-429A-9D72-5B3A01EEDC71}"/>
                  </a:ext>
                </a:extLst>
              </p:cNvPr>
              <p:cNvSpPr/>
              <p:nvPr/>
            </p:nvSpPr>
            <p:spPr>
              <a:xfrm>
                <a:off x="2415396" y="5594893"/>
                <a:ext cx="795271"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0" name="Rectangle 46">
                <a:extLst>
                  <a:ext uri="{FF2B5EF4-FFF2-40B4-BE49-F238E27FC236}">
                    <a16:creationId xmlns:a16="http://schemas.microsoft.com/office/drawing/2014/main" id="{180E627D-19CF-4AD4-B9ED-D671C6568A88}"/>
                  </a:ext>
                </a:extLst>
              </p:cNvPr>
              <p:cNvSpPr/>
              <p:nvPr/>
            </p:nvSpPr>
            <p:spPr>
              <a:xfrm>
                <a:off x="2415396" y="5815364"/>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1" name="Rectangle 47">
                <a:extLst>
                  <a:ext uri="{FF2B5EF4-FFF2-40B4-BE49-F238E27FC236}">
                    <a16:creationId xmlns:a16="http://schemas.microsoft.com/office/drawing/2014/main" id="{91B551C8-5957-4EFC-9BDD-68190790B337}"/>
                  </a:ext>
                </a:extLst>
              </p:cNvPr>
              <p:cNvSpPr/>
              <p:nvPr/>
            </p:nvSpPr>
            <p:spPr>
              <a:xfrm>
                <a:off x="2415396" y="6034783"/>
                <a:ext cx="795271"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grpSp>
      </p:grpSp>
      <p:sp>
        <p:nvSpPr>
          <p:cNvPr id="456" name="Text">
            <a:extLst>
              <a:ext uri="{FF2B5EF4-FFF2-40B4-BE49-F238E27FC236}">
                <a16:creationId xmlns:a16="http://schemas.microsoft.com/office/drawing/2014/main" id="{3A5519C8-41CA-481C-83D1-1134E8FDA626}"/>
              </a:ext>
            </a:extLst>
          </p:cNvPr>
          <p:cNvSpPr/>
          <p:nvPr/>
        </p:nvSpPr>
        <p:spPr>
          <a:xfrm>
            <a:off x="4537290" y="5985558"/>
            <a:ext cx="1304328" cy="448501"/>
          </a:xfrm>
          <a:prstGeom prst="rect">
            <a:avLst/>
          </a:prstGeom>
          <a:noFill/>
          <a:ln cap="flat">
            <a:noFill/>
            <a:prstDash val="solid"/>
          </a:ln>
        </p:spPr>
        <p:txBody>
          <a:bodyPr vert="horz" wrap="square" lIns="0" tIns="0" rIns="0" bIns="0" anchor="t" anchorCtr="1" compatLnSpc="1">
            <a:noAutofit/>
          </a:bodyPr>
          <a:lstStyle/>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On-premises /</a:t>
            </a:r>
          </a:p>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Private cloud</a:t>
            </a:r>
            <a:endParaRPr lang="en-US" sz="1567" kern="0" spc="-49">
              <a:solidFill>
                <a:srgbClr val="505050"/>
              </a:solidFill>
              <a:latin typeface="Segoe UI" panose="020B0502040204020203" pitchFamily="34" charset="0"/>
              <a:cs typeface="Segoe UI" panose="020B0502040204020203" pitchFamily="34" charset="0"/>
            </a:endParaRPr>
          </a:p>
        </p:txBody>
      </p:sp>
      <p:grpSp>
        <p:nvGrpSpPr>
          <p:cNvPr id="457" name="Group 456">
            <a:extLst>
              <a:ext uri="{FF2B5EF4-FFF2-40B4-BE49-F238E27FC236}">
                <a16:creationId xmlns:a16="http://schemas.microsoft.com/office/drawing/2014/main" id="{EA627832-4E89-48DA-B36B-8C908BE83A9A}"/>
              </a:ext>
            </a:extLst>
          </p:cNvPr>
          <p:cNvGrpSpPr/>
          <p:nvPr/>
        </p:nvGrpSpPr>
        <p:grpSpPr>
          <a:xfrm>
            <a:off x="8638169" y="2158379"/>
            <a:ext cx="2608031" cy="1635101"/>
            <a:chOff x="4887885" y="2663200"/>
            <a:chExt cx="2660704" cy="1668125"/>
          </a:xfrm>
        </p:grpSpPr>
        <p:grpSp>
          <p:nvGrpSpPr>
            <p:cNvPr id="458" name="Group 457">
              <a:extLst>
                <a:ext uri="{FF2B5EF4-FFF2-40B4-BE49-F238E27FC236}">
                  <a16:creationId xmlns:a16="http://schemas.microsoft.com/office/drawing/2014/main" id="{45E2EC49-BB11-449F-B659-6454DC893EE8}"/>
                </a:ext>
              </a:extLst>
            </p:cNvPr>
            <p:cNvGrpSpPr/>
            <p:nvPr/>
          </p:nvGrpSpPr>
          <p:grpSpPr>
            <a:xfrm>
              <a:off x="4887885" y="2663200"/>
              <a:ext cx="2660704" cy="1668125"/>
              <a:chOff x="4931021" y="2660526"/>
              <a:chExt cx="2660704" cy="1668125"/>
            </a:xfrm>
          </p:grpSpPr>
          <p:sp>
            <p:nvSpPr>
              <p:cNvPr id="460" name="Freeform 5">
                <a:extLst>
                  <a:ext uri="{FF2B5EF4-FFF2-40B4-BE49-F238E27FC236}">
                    <a16:creationId xmlns:a16="http://schemas.microsoft.com/office/drawing/2014/main" id="{5FE64A6A-C27B-4874-B70B-BB51E6C6878F}"/>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461" name="Freeform 5">
                <a:extLst>
                  <a:ext uri="{FF2B5EF4-FFF2-40B4-BE49-F238E27FC236}">
                    <a16:creationId xmlns:a16="http://schemas.microsoft.com/office/drawing/2014/main" id="{4E0C2788-1033-47F6-9DC6-AA89A246AB3B}"/>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459" name="Freeform: Shape 1817">
              <a:extLst>
                <a:ext uri="{FF2B5EF4-FFF2-40B4-BE49-F238E27FC236}">
                  <a16:creationId xmlns:a16="http://schemas.microsoft.com/office/drawing/2014/main" id="{13075A31-4AD9-450D-B7A3-873A73E3D326}"/>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59" tIns="143407" rIns="179259" bIns="143407" anchor="t" anchorCtr="1" compatLnSpc="1">
              <a:noAutofit/>
            </a:bodyPr>
            <a:lstStyle/>
            <a:p>
              <a:pPr marL="0" marR="0" lvl="0" indent="0" algn="ctr" defTabSz="913923"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ea typeface="Segoe UI" pitchFamily="34"/>
                <a:cs typeface="Segoe UI" pitchFamily="34"/>
              </a:endParaRPr>
            </a:p>
          </p:txBody>
        </p:sp>
      </p:grpSp>
      <p:sp>
        <p:nvSpPr>
          <p:cNvPr id="462" name="Rectangle 461">
            <a:extLst>
              <a:ext uri="{FF2B5EF4-FFF2-40B4-BE49-F238E27FC236}">
                <a16:creationId xmlns:a16="http://schemas.microsoft.com/office/drawing/2014/main" id="{8B448D26-05AC-4C9C-AC47-762BFCF31B68}"/>
              </a:ext>
            </a:extLst>
          </p:cNvPr>
          <p:cNvSpPr/>
          <p:nvPr/>
        </p:nvSpPr>
        <p:spPr>
          <a:xfrm>
            <a:off x="8956660" y="3085944"/>
            <a:ext cx="1998038" cy="590931"/>
          </a:xfrm>
          <a:prstGeom prst="rect">
            <a:avLst/>
          </a:prstGeom>
        </p:spPr>
        <p:txBody>
          <a:bodyPr wrap="square">
            <a:spAutoFit/>
          </a:bodyPr>
          <a:lstStyle/>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Microsoft Azure </a:t>
            </a:r>
          </a:p>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Active Directory</a:t>
            </a:r>
          </a:p>
        </p:txBody>
      </p:sp>
      <p:sp>
        <p:nvSpPr>
          <p:cNvPr id="4" name="Rectangle 3">
            <a:extLst>
              <a:ext uri="{FF2B5EF4-FFF2-40B4-BE49-F238E27FC236}">
                <a16:creationId xmlns:a16="http://schemas.microsoft.com/office/drawing/2014/main" id="{9FDCCBC4-57B7-4289-8377-9AB921B21944}"/>
              </a:ext>
            </a:extLst>
          </p:cNvPr>
          <p:cNvSpPr/>
          <p:nvPr/>
        </p:nvSpPr>
        <p:spPr>
          <a:xfrm>
            <a:off x="128049" y="5041117"/>
            <a:ext cx="3913682" cy="1787412"/>
          </a:xfrm>
          <a:prstGeom prst="rect">
            <a:avLst/>
          </a:prstGeom>
        </p:spPr>
        <p:txBody>
          <a:bodyPr wrap="square">
            <a:spAutoFit/>
          </a:bodyPr>
          <a:lstStyle/>
          <a:p>
            <a:pPr marL="342900" indent="-342900">
              <a:buFont typeface="Arial" panose="020B0604020202020204" pitchFamily="34" charset="0"/>
              <a:buChar char="•"/>
            </a:pPr>
            <a:r>
              <a:rPr lang="en-US" i="1" dirty="0"/>
              <a:t>Users and groups are created in a flat structure without OUs or GPOs</a:t>
            </a:r>
          </a:p>
          <a:p>
            <a:pPr marL="342900" indent="-342900">
              <a:buFont typeface="Arial" panose="020B0604020202020204" pitchFamily="34" charset="0"/>
              <a:buChar char="•"/>
            </a:pPr>
            <a:r>
              <a:rPr lang="en-US" i="1" dirty="0"/>
              <a:t>Authentication is performed through protocols such as SAML, WS-Federation, and OAuth</a:t>
            </a:r>
          </a:p>
        </p:txBody>
      </p:sp>
    </p:spTree>
    <p:extLst>
      <p:ext uri="{BB962C8B-B14F-4D97-AF65-F5344CB8AC3E}">
        <p14:creationId xmlns:p14="http://schemas.microsoft.com/office/powerpoint/2010/main" val="131202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35" presetClass="path" presetSubtype="0" decel="100000" fill="hold" grpId="1" nodeType="withEffect">
                                  <p:stCondLst>
                                    <p:cond delay="0"/>
                                  </p:stCondLst>
                                  <p:childTnLst>
                                    <p:animMotion origin="layout" path="M 3.35971E-6 3.85384E-6 L 0.01468 3.85384E-6 " pathEditMode="relative" rAng="0" ptsTypes="AA">
                                      <p:cBhvr>
                                        <p:cTn id="9" dur="500" spd="-100000" fill="hold"/>
                                        <p:tgtEl>
                                          <p:spTgt spid="142"/>
                                        </p:tgtEl>
                                        <p:attrNameLst>
                                          <p:attrName>ppt_x</p:attrName>
                                          <p:attrName>ppt_y</p:attrName>
                                        </p:attrNameLst>
                                      </p:cBhvr>
                                      <p:rCtr x="728" y="0"/>
                                    </p:animMotion>
                                  </p:childTnLst>
                                </p:cTn>
                              </p:par>
                              <p:par>
                                <p:cTn id="10" presetID="1" presetClass="entr" presetSubtype="0" fill="hold" nodeType="withEffect">
                                  <p:stCondLst>
                                    <p:cond delay="500"/>
                                  </p:stCondLst>
                                  <p:childTnLst>
                                    <p:set>
                                      <p:cBhvr>
                                        <p:cTn id="11" dur="1" fill="hold">
                                          <p:stCondLst>
                                            <p:cond delay="0"/>
                                          </p:stCondLst>
                                        </p:cTn>
                                        <p:tgtEl>
                                          <p:spTgt spid="457"/>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500" fill="hold"/>
                                        <p:tgtEl>
                                          <p:spTgt spid="457"/>
                                        </p:tgtEl>
                                      </p:cBhvr>
                                      <p:by x="80000" y="80000"/>
                                    </p:animScale>
                                  </p:childTnLst>
                                </p:cTn>
                              </p:par>
                              <p:par>
                                <p:cTn id="14" presetID="21" presetClass="entr" presetSubtype="1" fill="hold" nodeType="withEffect">
                                  <p:stCondLst>
                                    <p:cond delay="500"/>
                                  </p:stCondLst>
                                  <p:childTnLst>
                                    <p:set>
                                      <p:cBhvr>
                                        <p:cTn id="15" dur="1" fill="hold">
                                          <p:stCondLst>
                                            <p:cond delay="0"/>
                                          </p:stCondLst>
                                        </p:cTn>
                                        <p:tgtEl>
                                          <p:spTgt spid="457"/>
                                        </p:tgtEl>
                                        <p:attrNameLst>
                                          <p:attrName>style.visibility</p:attrName>
                                        </p:attrNameLst>
                                      </p:cBhvr>
                                      <p:to>
                                        <p:strVal val="visible"/>
                                      </p:to>
                                    </p:set>
                                    <p:animEffect transition="in" filter="wheel(1)">
                                      <p:cBhvr>
                                        <p:cTn id="16" dur="500"/>
                                        <p:tgtEl>
                                          <p:spTgt spid="457"/>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462"/>
                                        </p:tgtEl>
                                        <p:attrNameLst>
                                          <p:attrName>style.visibility</p:attrName>
                                        </p:attrNameLst>
                                      </p:cBhvr>
                                      <p:to>
                                        <p:strVal val="visible"/>
                                      </p:to>
                                    </p:set>
                                    <p:animEffect transition="in" filter="fade">
                                      <p:cBhvr>
                                        <p:cTn id="19" dur="400"/>
                                        <p:tgtEl>
                                          <p:spTgt spid="462"/>
                                        </p:tgtEl>
                                      </p:cBhvr>
                                    </p:animEffect>
                                  </p:childTnLst>
                                </p:cTn>
                              </p:par>
                              <p:par>
                                <p:cTn id="20" presetID="42" presetClass="path" presetSubtype="0" decel="100000" fill="hold" grpId="1" nodeType="withEffect">
                                  <p:stCondLst>
                                    <p:cond delay="300"/>
                                  </p:stCondLst>
                                  <p:childTnLst>
                                    <p:animMotion origin="layout" path="M 3.54167E-6 4.44444E-6 L 3.54167E-6 0.09629 " pathEditMode="relative" rAng="0" ptsTypes="AA">
                                      <p:cBhvr>
                                        <p:cTn id="21" dur="700" spd="-100000" fill="hold"/>
                                        <p:tgtEl>
                                          <p:spTgt spid="462"/>
                                        </p:tgtEl>
                                        <p:attrNameLst>
                                          <p:attrName>ppt_x</p:attrName>
                                          <p:attrName>ppt_y</p:attrName>
                                        </p:attrNameLst>
                                      </p:cBhvr>
                                      <p:rCtr x="0" y="4815"/>
                                    </p:animMotion>
                                  </p:childTnLst>
                                </p:cTn>
                              </p:par>
                            </p:childTnLst>
                          </p:cTn>
                        </p:par>
                        <p:par>
                          <p:cTn id="22" fill="hold">
                            <p:stCondLst>
                              <p:cond delay="1000"/>
                            </p:stCondLst>
                            <p:childTnLst>
                              <p:par>
                                <p:cTn id="23" presetID="21" presetClass="entr" presetSubtype="1" fill="hold" nodeType="after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wheel(1)">
                                      <p:cBhvr>
                                        <p:cTn id="25" dur="2000"/>
                                        <p:tgtEl>
                                          <p:spTgt spid="111"/>
                                        </p:tgtEl>
                                      </p:cBhvr>
                                    </p:animEffect>
                                  </p:childTnLst>
                                </p:cTn>
                              </p:par>
                              <p:par>
                                <p:cTn id="26" presetID="22" presetClass="entr" presetSubtype="8"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wipe(left)">
                                      <p:cBhvr>
                                        <p:cTn id="28" dur="750"/>
                                        <p:tgtEl>
                                          <p:spTgt spid="110"/>
                                        </p:tgtEl>
                                      </p:cBhvr>
                                    </p:animEffect>
                                  </p:childTnLst>
                                </p:cTn>
                              </p:par>
                              <p:par>
                                <p:cTn id="29" presetID="10" presetClass="entr" presetSubtype="0" fill="hold" nodeType="withEffect">
                                  <p:stCondLst>
                                    <p:cond delay="0"/>
                                  </p:stCondLst>
                                  <p:childTnLst>
                                    <p:set>
                                      <p:cBhvr>
                                        <p:cTn id="30" dur="1" fill="hold">
                                          <p:stCondLst>
                                            <p:cond delay="0"/>
                                          </p:stCondLst>
                                        </p:cTn>
                                        <p:tgtEl>
                                          <p:spTgt spid="381"/>
                                        </p:tgtEl>
                                        <p:attrNameLst>
                                          <p:attrName>style.visibility</p:attrName>
                                        </p:attrNameLst>
                                      </p:cBhvr>
                                      <p:to>
                                        <p:strVal val="visible"/>
                                      </p:to>
                                    </p:set>
                                    <p:animEffect transition="in" filter="fade">
                                      <p:cBhvr>
                                        <p:cTn id="31" dur="750"/>
                                        <p:tgtEl>
                                          <p:spTgt spid="381"/>
                                        </p:tgtEl>
                                      </p:cBhvr>
                                    </p:animEffect>
                                  </p:childTnLst>
                                </p:cTn>
                              </p:par>
                              <p:par>
                                <p:cTn id="32" presetID="8" presetClass="emph" presetSubtype="0" fill="hold" nodeType="withEffect">
                                  <p:stCondLst>
                                    <p:cond delay="0"/>
                                  </p:stCondLst>
                                  <p:childTnLst>
                                    <p:animRot by="21600000">
                                      <p:cBhvr>
                                        <p:cTn id="33" dur="1500" fill="hold"/>
                                        <p:tgtEl>
                                          <p:spTgt spid="381"/>
                                        </p:tgtEl>
                                        <p:attrNameLst>
                                          <p:attrName>r</p:attrName>
                                        </p:attrNameLst>
                                      </p:cBhvr>
                                    </p:animRot>
                                  </p:childTnLst>
                                </p:cTn>
                              </p:par>
                              <p:par>
                                <p:cTn id="34" presetID="10" presetClass="entr" presetSubtype="0" fill="hold" grpId="0" nodeType="withEffect">
                                  <p:stCondLst>
                                    <p:cond delay="1000"/>
                                  </p:stCondLst>
                                  <p:childTnLst>
                                    <p:set>
                                      <p:cBhvr>
                                        <p:cTn id="35" dur="1" fill="hold">
                                          <p:stCondLst>
                                            <p:cond delay="0"/>
                                          </p:stCondLst>
                                        </p:cTn>
                                        <p:tgtEl>
                                          <p:spTgt spid="380"/>
                                        </p:tgtEl>
                                        <p:attrNameLst>
                                          <p:attrName>style.visibility</p:attrName>
                                        </p:attrNameLst>
                                      </p:cBhvr>
                                      <p:to>
                                        <p:strVal val="visible"/>
                                      </p:to>
                                    </p:set>
                                    <p:animEffect transition="in" filter="fade">
                                      <p:cBhvr>
                                        <p:cTn id="36"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2" grpId="1"/>
      <p:bldP spid="380" grpId="0"/>
      <p:bldP spid="462" grpId="0"/>
      <p:bldP spid="46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7C648F1-B9F8-4720-8E96-904C80B629D7}"/>
              </a:ext>
            </a:extLst>
          </p:cNvPr>
          <p:cNvGrpSpPr/>
          <p:nvPr/>
        </p:nvGrpSpPr>
        <p:grpSpPr>
          <a:xfrm>
            <a:off x="4635949" y="354045"/>
            <a:ext cx="7451009" cy="6351201"/>
            <a:chOff x="4664627" y="480484"/>
            <a:chExt cx="7305574" cy="6227233"/>
          </a:xfrm>
        </p:grpSpPr>
        <p:sp>
          <p:nvSpPr>
            <p:cNvPr id="69" name="Rectangle 68">
              <a:extLst>
                <a:ext uri="{FF2B5EF4-FFF2-40B4-BE49-F238E27FC236}">
                  <a16:creationId xmlns:a16="http://schemas.microsoft.com/office/drawing/2014/main" id="{25695110-3DBC-4F72-A1D7-D507D19FA6A4}"/>
                </a:ext>
              </a:extLst>
            </p:cNvPr>
            <p:cNvSpPr/>
            <p:nvPr/>
          </p:nvSpPr>
          <p:spPr bwMode="auto">
            <a:xfrm>
              <a:off x="4743450" y="480484"/>
              <a:ext cx="7226751" cy="62272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09" name="Rectangle 1">
              <a:extLst>
                <a:ext uri="{FF2B5EF4-FFF2-40B4-BE49-F238E27FC236}">
                  <a16:creationId xmlns:a16="http://schemas.microsoft.com/office/drawing/2014/main" id="{57F03B5B-9290-4271-BED0-2AD766211BB6}"/>
                </a:ext>
              </a:extLst>
            </p:cNvPr>
            <p:cNvSpPr>
              <a:spLocks noChangeArrowheads="1"/>
            </p:cNvSpPr>
            <p:nvPr/>
          </p:nvSpPr>
          <p:spPr bwMode="auto">
            <a:xfrm>
              <a:off x="4689739" y="6203189"/>
              <a:ext cx="1269240" cy="26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anchor="ctr" anchorCtr="0" compatLnSpc="1">
              <a:prstTxWarp prst="textNoShape">
                <a:avLst/>
              </a:prstTxWarp>
              <a:spAutoFit/>
            </a:bodyPr>
            <a:lstStyle/>
            <a:p>
              <a:pPr algn="r" defTabSz="932597" eaLnBrk="0" fontAlgn="base" hangingPunct="0">
                <a:spcBef>
                  <a:spcPct val="0"/>
                </a:spcBef>
                <a:spcAft>
                  <a:spcPct val="0"/>
                </a:spcAft>
                <a:defRPr/>
              </a:pPr>
              <a:r>
                <a:rPr lang="en-US" altLang="en-US" sz="1122">
                  <a:solidFill>
                    <a:srgbClr val="1A1A1A"/>
                  </a:solidFill>
                  <a:latin typeface="Segoe UI Semibold"/>
                  <a:ea typeface="Calibri" panose="020F0502020204030204" pitchFamily="34" charset="0"/>
                </a:rPr>
                <a:t>Firefly</a:t>
              </a:r>
              <a:endParaRPr lang="en-US" altLang="en-US">
                <a:solidFill>
                  <a:srgbClr val="1A1A1A"/>
                </a:solidFill>
                <a:latin typeface="Segoe UI Semibold"/>
              </a:endParaRPr>
            </a:p>
          </p:txBody>
        </p:sp>
        <p:sp>
          <p:nvSpPr>
            <p:cNvPr id="110" name="Rectangle 109">
              <a:extLst>
                <a:ext uri="{FF2B5EF4-FFF2-40B4-BE49-F238E27FC236}">
                  <a16:creationId xmlns:a16="http://schemas.microsoft.com/office/drawing/2014/main" id="{12442949-DFDE-4204-A542-2A1BD811C6BF}"/>
                </a:ext>
              </a:extLst>
            </p:cNvPr>
            <p:cNvSpPr/>
            <p:nvPr/>
          </p:nvSpPr>
          <p:spPr>
            <a:xfrm>
              <a:off x="4689739" y="5805957"/>
              <a:ext cx="1269240" cy="26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anchor="ctr" anchorCtr="0" compatLnSpc="1">
              <a:prstTxWarp prst="textNoShape">
                <a:avLst/>
              </a:prstTxWarp>
              <a:spAutoFit/>
            </a:bodyPr>
            <a:lstStyle/>
            <a:p>
              <a:pPr algn="r" defTabSz="932597" eaLnBrk="0" fontAlgn="base" hangingPunct="0">
                <a:spcBef>
                  <a:spcPct val="0"/>
                </a:spcBef>
                <a:spcAft>
                  <a:spcPct val="0"/>
                </a:spcAft>
                <a:defRPr/>
              </a:pPr>
              <a:r>
                <a:rPr lang="en-US" sz="1122">
                  <a:solidFill>
                    <a:srgbClr val="1A1A1A"/>
                  </a:solidFill>
                  <a:latin typeface="Segoe UI Semibold"/>
                </a:rPr>
                <a:t>Box</a:t>
              </a:r>
            </a:p>
          </p:txBody>
        </p:sp>
        <p:sp>
          <p:nvSpPr>
            <p:cNvPr id="111" name="Rectangle 110">
              <a:extLst>
                <a:ext uri="{FF2B5EF4-FFF2-40B4-BE49-F238E27FC236}">
                  <a16:creationId xmlns:a16="http://schemas.microsoft.com/office/drawing/2014/main" id="{A9D484E4-75AF-48F0-BD81-DDA643582A2C}"/>
                </a:ext>
              </a:extLst>
            </p:cNvPr>
            <p:cNvSpPr/>
            <p:nvPr/>
          </p:nvSpPr>
          <p:spPr>
            <a:xfrm>
              <a:off x="4689739" y="5410360"/>
              <a:ext cx="1269240" cy="26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anchor="ctr" anchorCtr="0" compatLnSpc="1">
              <a:prstTxWarp prst="textNoShape">
                <a:avLst/>
              </a:prstTxWarp>
              <a:spAutoFit/>
            </a:bodyPr>
            <a:lstStyle/>
            <a:p>
              <a:pPr algn="r" defTabSz="932597" eaLnBrk="0" fontAlgn="base" hangingPunct="0">
                <a:spcBef>
                  <a:spcPct val="0"/>
                </a:spcBef>
                <a:spcAft>
                  <a:spcPct val="0"/>
                </a:spcAft>
                <a:defRPr/>
              </a:pPr>
              <a:r>
                <a:rPr lang="en-US" sz="1122">
                  <a:solidFill>
                    <a:srgbClr val="1A1A1A"/>
                  </a:solidFill>
                  <a:latin typeface="Segoe UI Semibold"/>
                </a:rPr>
                <a:t>Clever</a:t>
              </a:r>
            </a:p>
          </p:txBody>
        </p:sp>
        <p:sp>
          <p:nvSpPr>
            <p:cNvPr id="112" name="Rectangle 111">
              <a:extLst>
                <a:ext uri="{FF2B5EF4-FFF2-40B4-BE49-F238E27FC236}">
                  <a16:creationId xmlns:a16="http://schemas.microsoft.com/office/drawing/2014/main" id="{F9E2E473-D3B2-40C7-895F-CC053CCAC398}"/>
                </a:ext>
              </a:extLst>
            </p:cNvPr>
            <p:cNvSpPr/>
            <p:nvPr/>
          </p:nvSpPr>
          <p:spPr>
            <a:xfrm>
              <a:off x="4664627" y="4928426"/>
              <a:ext cx="1269240" cy="43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anchor="ctr" anchorCtr="0" compatLnSpc="1">
              <a:prstTxWarp prst="textNoShape">
                <a:avLst/>
              </a:prstTxWarp>
              <a:spAutoFit/>
            </a:bodyPr>
            <a:lstStyle/>
            <a:p>
              <a:pPr algn="r" defTabSz="932597" eaLnBrk="0" fontAlgn="base" hangingPunct="0">
                <a:spcBef>
                  <a:spcPct val="0"/>
                </a:spcBef>
                <a:spcAft>
                  <a:spcPct val="0"/>
                </a:spcAft>
                <a:defRPr/>
              </a:pPr>
              <a:r>
                <a:rPr lang="en-US" sz="1122">
                  <a:solidFill>
                    <a:srgbClr val="1A1A1A"/>
                  </a:solidFill>
                  <a:latin typeface="Segoe UI Semibold"/>
                </a:rPr>
                <a:t>Blackboard Learn</a:t>
              </a:r>
            </a:p>
          </p:txBody>
        </p:sp>
        <p:sp>
          <p:nvSpPr>
            <p:cNvPr id="113" name="Rectangle 112">
              <a:extLst>
                <a:ext uri="{FF2B5EF4-FFF2-40B4-BE49-F238E27FC236}">
                  <a16:creationId xmlns:a16="http://schemas.microsoft.com/office/drawing/2014/main" id="{55F9409E-F6C5-4D68-B1CD-5A845854E12F}"/>
                </a:ext>
              </a:extLst>
            </p:cNvPr>
            <p:cNvSpPr/>
            <p:nvPr/>
          </p:nvSpPr>
          <p:spPr>
            <a:xfrm>
              <a:off x="4664627" y="4537858"/>
              <a:ext cx="1269240" cy="437684"/>
            </a:xfrm>
            <a:prstGeom prst="rect">
              <a:avLst/>
            </a:prstGeom>
          </p:spPr>
          <p:txBody>
            <a:bodyPr wrap="square">
              <a:spAutoFit/>
            </a:bodyPr>
            <a:lstStyle/>
            <a:p>
              <a:pPr algn="r" defTabSz="932563">
                <a:defRPr/>
              </a:pPr>
              <a:r>
                <a:rPr lang="en-US" sz="1122">
                  <a:solidFill>
                    <a:srgbClr val="1A1A1A"/>
                  </a:solidFill>
                  <a:latin typeface="Segoe UI Semibold"/>
                </a:rPr>
                <a:t>Cornerstone OnDemand</a:t>
              </a:r>
            </a:p>
          </p:txBody>
        </p:sp>
        <p:sp>
          <p:nvSpPr>
            <p:cNvPr id="114" name="Rectangle 113">
              <a:extLst>
                <a:ext uri="{FF2B5EF4-FFF2-40B4-BE49-F238E27FC236}">
                  <a16:creationId xmlns:a16="http://schemas.microsoft.com/office/drawing/2014/main" id="{932808EF-F939-4DE2-92E6-4ECE871838F1}"/>
                </a:ext>
              </a:extLst>
            </p:cNvPr>
            <p:cNvSpPr/>
            <p:nvPr/>
          </p:nvSpPr>
          <p:spPr>
            <a:xfrm>
              <a:off x="4689739" y="3829671"/>
              <a:ext cx="1269240" cy="265009"/>
            </a:xfrm>
            <a:prstGeom prst="rect">
              <a:avLst/>
            </a:prstGeom>
          </p:spPr>
          <p:txBody>
            <a:bodyPr wrap="square">
              <a:spAutoFit/>
            </a:bodyPr>
            <a:lstStyle/>
            <a:p>
              <a:pPr algn="r" defTabSz="932563">
                <a:defRPr/>
              </a:pPr>
              <a:r>
                <a:rPr lang="en-US" sz="1122" err="1">
                  <a:solidFill>
                    <a:srgbClr val="1A1A1A"/>
                  </a:solidFill>
                  <a:latin typeface="Segoe UI Semibold"/>
                </a:rPr>
                <a:t>Myday</a:t>
              </a:r>
              <a:endParaRPr lang="en-US" sz="1122">
                <a:solidFill>
                  <a:srgbClr val="1A1A1A"/>
                </a:solidFill>
                <a:latin typeface="Segoe UI Semibold"/>
              </a:endParaRPr>
            </a:p>
          </p:txBody>
        </p:sp>
        <p:sp>
          <p:nvSpPr>
            <p:cNvPr id="115" name="Rectangle 114">
              <a:extLst>
                <a:ext uri="{FF2B5EF4-FFF2-40B4-BE49-F238E27FC236}">
                  <a16:creationId xmlns:a16="http://schemas.microsoft.com/office/drawing/2014/main" id="{69633C57-5BCA-450D-8714-551E0B8432E3}"/>
                </a:ext>
              </a:extLst>
            </p:cNvPr>
            <p:cNvSpPr/>
            <p:nvPr/>
          </p:nvSpPr>
          <p:spPr>
            <a:xfrm>
              <a:off x="4689739" y="4225268"/>
              <a:ext cx="1269240" cy="265009"/>
            </a:xfrm>
            <a:prstGeom prst="rect">
              <a:avLst/>
            </a:prstGeom>
          </p:spPr>
          <p:txBody>
            <a:bodyPr wrap="square">
              <a:spAutoFit/>
            </a:bodyPr>
            <a:lstStyle/>
            <a:p>
              <a:pPr algn="r" defTabSz="932563">
                <a:defRPr/>
              </a:pPr>
              <a:r>
                <a:rPr lang="en-US" sz="1122">
                  <a:solidFill>
                    <a:srgbClr val="1A1A1A"/>
                  </a:solidFill>
                  <a:latin typeface="Segoe UI Semibold"/>
                </a:rPr>
                <a:t>Canvas</a:t>
              </a:r>
            </a:p>
          </p:txBody>
        </p:sp>
        <p:sp>
          <p:nvSpPr>
            <p:cNvPr id="116" name="Rectangle 115">
              <a:extLst>
                <a:ext uri="{FF2B5EF4-FFF2-40B4-BE49-F238E27FC236}">
                  <a16:creationId xmlns:a16="http://schemas.microsoft.com/office/drawing/2014/main" id="{D0BA8A93-D323-4D91-B24A-98994D3183FD}"/>
                </a:ext>
              </a:extLst>
            </p:cNvPr>
            <p:cNvSpPr/>
            <p:nvPr/>
          </p:nvSpPr>
          <p:spPr>
            <a:xfrm>
              <a:off x="4689739" y="3359463"/>
              <a:ext cx="1269240" cy="437684"/>
            </a:xfrm>
            <a:prstGeom prst="rect">
              <a:avLst/>
            </a:prstGeom>
          </p:spPr>
          <p:txBody>
            <a:bodyPr wrap="square">
              <a:spAutoFit/>
            </a:bodyPr>
            <a:lstStyle/>
            <a:p>
              <a:pPr algn="r" defTabSz="932563">
                <a:defRPr/>
              </a:pPr>
              <a:r>
                <a:rPr lang="en-US" sz="1122">
                  <a:solidFill>
                    <a:srgbClr val="1A1A1A"/>
                  </a:solidFill>
                  <a:latin typeface="Segoe UI Semibold"/>
                </a:rPr>
                <a:t>Workplace</a:t>
              </a:r>
              <a:br>
                <a:rPr lang="en-US" sz="1122">
                  <a:solidFill>
                    <a:srgbClr val="1A1A1A"/>
                  </a:solidFill>
                  <a:latin typeface="Segoe UI Semibold"/>
                </a:rPr>
              </a:br>
              <a:r>
                <a:rPr lang="en-US" sz="1122">
                  <a:solidFill>
                    <a:srgbClr val="1A1A1A"/>
                  </a:solidFill>
                  <a:latin typeface="Segoe UI Semibold"/>
                </a:rPr>
                <a:t>by Facebook</a:t>
              </a:r>
            </a:p>
          </p:txBody>
        </p:sp>
        <p:sp>
          <p:nvSpPr>
            <p:cNvPr id="117" name="Rectangle 116">
              <a:extLst>
                <a:ext uri="{FF2B5EF4-FFF2-40B4-BE49-F238E27FC236}">
                  <a16:creationId xmlns:a16="http://schemas.microsoft.com/office/drawing/2014/main" id="{8ADE4484-E955-4067-9DE7-1B13B957AD2A}"/>
                </a:ext>
              </a:extLst>
            </p:cNvPr>
            <p:cNvSpPr/>
            <p:nvPr/>
          </p:nvSpPr>
          <p:spPr>
            <a:xfrm>
              <a:off x="4689739" y="3040636"/>
              <a:ext cx="1269240" cy="265009"/>
            </a:xfrm>
            <a:prstGeom prst="rect">
              <a:avLst/>
            </a:prstGeom>
          </p:spPr>
          <p:txBody>
            <a:bodyPr wrap="square">
              <a:spAutoFit/>
            </a:bodyPr>
            <a:lstStyle/>
            <a:p>
              <a:pPr algn="r" defTabSz="932563">
                <a:defRPr/>
              </a:pPr>
              <a:r>
                <a:rPr lang="en-US" sz="1122">
                  <a:solidFill>
                    <a:srgbClr val="1A1A1A"/>
                  </a:solidFill>
                  <a:latin typeface="Segoe UI Semibold"/>
                </a:rPr>
                <a:t>Salesforce</a:t>
              </a:r>
            </a:p>
          </p:txBody>
        </p:sp>
        <p:sp>
          <p:nvSpPr>
            <p:cNvPr id="118" name="Rectangle 117">
              <a:extLst>
                <a:ext uri="{FF2B5EF4-FFF2-40B4-BE49-F238E27FC236}">
                  <a16:creationId xmlns:a16="http://schemas.microsoft.com/office/drawing/2014/main" id="{28D8D321-2DB3-43F5-B619-375F7EF4E1D0}"/>
                </a:ext>
              </a:extLst>
            </p:cNvPr>
            <p:cNvSpPr/>
            <p:nvPr/>
          </p:nvSpPr>
          <p:spPr>
            <a:xfrm>
              <a:off x="4689739" y="2642880"/>
              <a:ext cx="1269240" cy="265009"/>
            </a:xfrm>
            <a:prstGeom prst="rect">
              <a:avLst/>
            </a:prstGeom>
          </p:spPr>
          <p:txBody>
            <a:bodyPr wrap="square">
              <a:spAutoFit/>
            </a:bodyPr>
            <a:lstStyle/>
            <a:p>
              <a:pPr algn="r" defTabSz="932563">
                <a:defRPr/>
              </a:pPr>
              <a:r>
                <a:rPr lang="en-US" sz="1122">
                  <a:solidFill>
                    <a:srgbClr val="1A1A1A"/>
                  </a:solidFill>
                  <a:latin typeface="Segoe UI Semibold"/>
                </a:rPr>
                <a:t>Concur</a:t>
              </a:r>
            </a:p>
          </p:txBody>
        </p:sp>
        <p:sp>
          <p:nvSpPr>
            <p:cNvPr id="119" name="Rectangle 118">
              <a:extLst>
                <a:ext uri="{FF2B5EF4-FFF2-40B4-BE49-F238E27FC236}">
                  <a16:creationId xmlns:a16="http://schemas.microsoft.com/office/drawing/2014/main" id="{B8F9C78D-D4AB-439D-8E91-479EC85C8403}"/>
                </a:ext>
              </a:extLst>
            </p:cNvPr>
            <p:cNvSpPr/>
            <p:nvPr/>
          </p:nvSpPr>
          <p:spPr>
            <a:xfrm>
              <a:off x="4689739" y="2247283"/>
              <a:ext cx="1269240" cy="265009"/>
            </a:xfrm>
            <a:prstGeom prst="rect">
              <a:avLst/>
            </a:prstGeom>
          </p:spPr>
          <p:txBody>
            <a:bodyPr wrap="square">
              <a:spAutoFit/>
            </a:bodyPr>
            <a:lstStyle/>
            <a:p>
              <a:pPr algn="r" defTabSz="932563">
                <a:defRPr/>
              </a:pPr>
              <a:r>
                <a:rPr lang="en-US" sz="1122">
                  <a:solidFill>
                    <a:srgbClr val="1A1A1A"/>
                  </a:solidFill>
                  <a:latin typeface="Segoe UI Semibold"/>
                </a:rPr>
                <a:t>Schoology</a:t>
              </a:r>
            </a:p>
          </p:txBody>
        </p:sp>
        <p:sp>
          <p:nvSpPr>
            <p:cNvPr id="120" name="Rectangle 119">
              <a:extLst>
                <a:ext uri="{FF2B5EF4-FFF2-40B4-BE49-F238E27FC236}">
                  <a16:creationId xmlns:a16="http://schemas.microsoft.com/office/drawing/2014/main" id="{BE95AEAC-E26A-4641-B288-45B174FDE74C}"/>
                </a:ext>
              </a:extLst>
            </p:cNvPr>
            <p:cNvSpPr/>
            <p:nvPr/>
          </p:nvSpPr>
          <p:spPr>
            <a:xfrm>
              <a:off x="4689739" y="1851686"/>
              <a:ext cx="1269240" cy="265009"/>
            </a:xfrm>
            <a:prstGeom prst="rect">
              <a:avLst/>
            </a:prstGeom>
          </p:spPr>
          <p:txBody>
            <a:bodyPr wrap="square">
              <a:spAutoFit/>
            </a:bodyPr>
            <a:lstStyle/>
            <a:p>
              <a:pPr algn="r" defTabSz="932563">
                <a:defRPr/>
              </a:pPr>
              <a:r>
                <a:rPr lang="en-US" sz="1122">
                  <a:solidFill>
                    <a:srgbClr val="1A1A1A"/>
                  </a:solidFill>
                  <a:latin typeface="Segoe UI Semibold"/>
                </a:rPr>
                <a:t>SuccessFactors</a:t>
              </a:r>
            </a:p>
          </p:txBody>
        </p:sp>
        <p:sp>
          <p:nvSpPr>
            <p:cNvPr id="121" name="Rectangle 120">
              <a:extLst>
                <a:ext uri="{FF2B5EF4-FFF2-40B4-BE49-F238E27FC236}">
                  <a16:creationId xmlns:a16="http://schemas.microsoft.com/office/drawing/2014/main" id="{3C93ECB6-94E3-410B-BC88-F61C835107A3}"/>
                </a:ext>
              </a:extLst>
            </p:cNvPr>
            <p:cNvSpPr/>
            <p:nvPr/>
          </p:nvSpPr>
          <p:spPr>
            <a:xfrm>
              <a:off x="4689739" y="1459982"/>
              <a:ext cx="1269240" cy="265009"/>
            </a:xfrm>
            <a:prstGeom prst="rect">
              <a:avLst/>
            </a:prstGeom>
          </p:spPr>
          <p:txBody>
            <a:bodyPr wrap="square">
              <a:spAutoFit/>
            </a:bodyPr>
            <a:lstStyle/>
            <a:p>
              <a:pPr algn="r" defTabSz="932563">
                <a:defRPr/>
              </a:pPr>
              <a:r>
                <a:rPr lang="en-US" sz="1122">
                  <a:solidFill>
                    <a:srgbClr val="1A1A1A"/>
                  </a:solidFill>
                  <a:latin typeface="Segoe UI Semibold"/>
                </a:rPr>
                <a:t>Workday</a:t>
              </a:r>
            </a:p>
          </p:txBody>
        </p:sp>
        <p:sp>
          <p:nvSpPr>
            <p:cNvPr id="122" name="Rectangle 121">
              <a:extLst>
                <a:ext uri="{FF2B5EF4-FFF2-40B4-BE49-F238E27FC236}">
                  <a16:creationId xmlns:a16="http://schemas.microsoft.com/office/drawing/2014/main" id="{3FA1CE4B-63C4-42FB-8E75-D9865855116F}"/>
                </a:ext>
              </a:extLst>
            </p:cNvPr>
            <p:cNvSpPr/>
            <p:nvPr/>
          </p:nvSpPr>
          <p:spPr>
            <a:xfrm>
              <a:off x="4689739" y="1064247"/>
              <a:ext cx="1269240" cy="265009"/>
            </a:xfrm>
            <a:prstGeom prst="rect">
              <a:avLst/>
            </a:prstGeom>
          </p:spPr>
          <p:txBody>
            <a:bodyPr wrap="square">
              <a:spAutoFit/>
            </a:bodyPr>
            <a:lstStyle/>
            <a:p>
              <a:pPr algn="r" defTabSz="932563">
                <a:defRPr/>
              </a:pPr>
              <a:r>
                <a:rPr lang="en-US" sz="1122">
                  <a:solidFill>
                    <a:srgbClr val="1A1A1A"/>
                  </a:solidFill>
                  <a:latin typeface="Segoe UI Semibold"/>
                </a:rPr>
                <a:t>Google Apps</a:t>
              </a:r>
            </a:p>
          </p:txBody>
        </p:sp>
        <p:sp>
          <p:nvSpPr>
            <p:cNvPr id="123" name="Rectangle 122">
              <a:extLst>
                <a:ext uri="{FF2B5EF4-FFF2-40B4-BE49-F238E27FC236}">
                  <a16:creationId xmlns:a16="http://schemas.microsoft.com/office/drawing/2014/main" id="{1D6CEE76-DDBD-48C7-ADD7-71CB5738B627}"/>
                </a:ext>
              </a:extLst>
            </p:cNvPr>
            <p:cNvSpPr/>
            <p:nvPr/>
          </p:nvSpPr>
          <p:spPr>
            <a:xfrm>
              <a:off x="4689739" y="668212"/>
              <a:ext cx="1269240" cy="265009"/>
            </a:xfrm>
            <a:prstGeom prst="rect">
              <a:avLst/>
            </a:prstGeom>
          </p:spPr>
          <p:txBody>
            <a:bodyPr wrap="square">
              <a:spAutoFit/>
            </a:bodyPr>
            <a:lstStyle/>
            <a:p>
              <a:pPr algn="r" defTabSz="932563">
                <a:defRPr/>
              </a:pPr>
              <a:r>
                <a:rPr lang="en-US" sz="1122">
                  <a:solidFill>
                    <a:srgbClr val="1A1A1A"/>
                  </a:solidFill>
                  <a:latin typeface="Segoe UI Semibold"/>
                </a:rPr>
                <a:t>ServiceNow</a:t>
              </a:r>
            </a:p>
          </p:txBody>
        </p:sp>
        <p:sp>
          <p:nvSpPr>
            <p:cNvPr id="139" name="Rectangle 138">
              <a:extLst>
                <a:ext uri="{FF2B5EF4-FFF2-40B4-BE49-F238E27FC236}">
                  <a16:creationId xmlns:a16="http://schemas.microsoft.com/office/drawing/2014/main" id="{1C5499A0-9390-4FF1-902B-A23D6E22ED01}"/>
                </a:ext>
              </a:extLst>
            </p:cNvPr>
            <p:cNvSpPr/>
            <p:nvPr/>
          </p:nvSpPr>
          <p:spPr>
            <a:xfrm>
              <a:off x="8543106" y="6282386"/>
              <a:ext cx="2951089" cy="343492"/>
            </a:xfrm>
            <a:prstGeom prst="rect">
              <a:avLst/>
            </a:prstGeom>
          </p:spPr>
          <p:txBody>
            <a:bodyPr wrap="square">
              <a:spAutoFit/>
            </a:bodyPr>
            <a:lstStyle/>
            <a:p>
              <a:pPr algn="r" defTabSz="932563">
                <a:defRPr/>
              </a:pPr>
              <a:r>
                <a:rPr lang="en-US" sz="1632">
                  <a:solidFill>
                    <a:srgbClr val="1A1A1A"/>
                  </a:solidFill>
                  <a:latin typeface="Segoe UI"/>
                </a:rPr>
                <a:t># monthly active users</a:t>
              </a:r>
            </a:p>
          </p:txBody>
        </p:sp>
        <p:grpSp>
          <p:nvGrpSpPr>
            <p:cNvPr id="63" name="Group 62">
              <a:extLst>
                <a:ext uri="{FF2B5EF4-FFF2-40B4-BE49-F238E27FC236}">
                  <a16:creationId xmlns:a16="http://schemas.microsoft.com/office/drawing/2014/main" id="{805BB067-5A39-4ADD-8E60-BB7C45EFACE1}"/>
                </a:ext>
              </a:extLst>
            </p:cNvPr>
            <p:cNvGrpSpPr/>
            <p:nvPr/>
          </p:nvGrpSpPr>
          <p:grpSpPr>
            <a:xfrm>
              <a:off x="6269420" y="638997"/>
              <a:ext cx="5560630" cy="5856716"/>
              <a:chOff x="6270258" y="638997"/>
              <a:chExt cx="4826569" cy="5856716"/>
            </a:xfrm>
          </p:grpSpPr>
          <p:sp>
            <p:nvSpPr>
              <p:cNvPr id="64" name="Rectangle 63">
                <a:extLst>
                  <a:ext uri="{FF2B5EF4-FFF2-40B4-BE49-F238E27FC236}">
                    <a16:creationId xmlns:a16="http://schemas.microsoft.com/office/drawing/2014/main" id="{450CDD6C-0D8E-497B-A302-7A6E7A6D7FD7}"/>
                  </a:ext>
                </a:extLst>
              </p:cNvPr>
              <p:cNvSpPr/>
              <p:nvPr/>
            </p:nvSpPr>
            <p:spPr bwMode="auto">
              <a:xfrm>
                <a:off x="6270258" y="1035032"/>
                <a:ext cx="477322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5" name="Rectangle 64">
                <a:extLst>
                  <a:ext uri="{FF2B5EF4-FFF2-40B4-BE49-F238E27FC236}">
                    <a16:creationId xmlns:a16="http://schemas.microsoft.com/office/drawing/2014/main" id="{4D25890D-1470-4325-9BFA-6E3CEE339DEC}"/>
                  </a:ext>
                </a:extLst>
              </p:cNvPr>
              <p:cNvSpPr/>
              <p:nvPr/>
            </p:nvSpPr>
            <p:spPr bwMode="auto">
              <a:xfrm>
                <a:off x="6270259" y="1430767"/>
                <a:ext cx="382072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6" name="Rectangle 65">
                <a:extLst>
                  <a:ext uri="{FF2B5EF4-FFF2-40B4-BE49-F238E27FC236}">
                    <a16:creationId xmlns:a16="http://schemas.microsoft.com/office/drawing/2014/main" id="{8EBC602B-CE99-4F1F-B65D-FDC65817AAA3}"/>
                  </a:ext>
                </a:extLst>
              </p:cNvPr>
              <p:cNvSpPr/>
              <p:nvPr/>
            </p:nvSpPr>
            <p:spPr bwMode="auto">
              <a:xfrm>
                <a:off x="6270259" y="1824216"/>
                <a:ext cx="287965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67" name="Rectangle 66">
                <a:extLst>
                  <a:ext uri="{FF2B5EF4-FFF2-40B4-BE49-F238E27FC236}">
                    <a16:creationId xmlns:a16="http://schemas.microsoft.com/office/drawing/2014/main" id="{E03EF243-1809-4242-B085-0F305C077728}"/>
                  </a:ext>
                </a:extLst>
              </p:cNvPr>
              <p:cNvSpPr/>
              <p:nvPr/>
            </p:nvSpPr>
            <p:spPr bwMode="auto">
              <a:xfrm>
                <a:off x="6270259" y="2219951"/>
                <a:ext cx="1896680"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72" name="Rectangle 71">
                <a:extLst>
                  <a:ext uri="{FF2B5EF4-FFF2-40B4-BE49-F238E27FC236}">
                    <a16:creationId xmlns:a16="http://schemas.microsoft.com/office/drawing/2014/main" id="{00CF226B-4B71-4390-85BB-608F404BE125}"/>
                  </a:ext>
                </a:extLst>
              </p:cNvPr>
              <p:cNvSpPr/>
              <p:nvPr/>
            </p:nvSpPr>
            <p:spPr bwMode="auto">
              <a:xfrm>
                <a:off x="6270260" y="2615686"/>
                <a:ext cx="1795476"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6" name="Rectangle 85">
                <a:extLst>
                  <a:ext uri="{FF2B5EF4-FFF2-40B4-BE49-F238E27FC236}">
                    <a16:creationId xmlns:a16="http://schemas.microsoft.com/office/drawing/2014/main" id="{0E143FA6-A464-4121-A14B-C28FFD3A165E}"/>
                  </a:ext>
                </a:extLst>
              </p:cNvPr>
              <p:cNvSpPr/>
              <p:nvPr/>
            </p:nvSpPr>
            <p:spPr bwMode="auto">
              <a:xfrm>
                <a:off x="6270259" y="3011421"/>
                <a:ext cx="175951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7" name="Rectangle 86">
                <a:extLst>
                  <a:ext uri="{FF2B5EF4-FFF2-40B4-BE49-F238E27FC236}">
                    <a16:creationId xmlns:a16="http://schemas.microsoft.com/office/drawing/2014/main" id="{AA83EBFE-C863-4A3D-BCE5-EEDC77B0BB8A}"/>
                  </a:ext>
                </a:extLst>
              </p:cNvPr>
              <p:cNvSpPr/>
              <p:nvPr/>
            </p:nvSpPr>
            <p:spPr bwMode="auto">
              <a:xfrm>
                <a:off x="6270258" y="3407156"/>
                <a:ext cx="1377568"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8" name="Rectangle 87">
                <a:extLst>
                  <a:ext uri="{FF2B5EF4-FFF2-40B4-BE49-F238E27FC236}">
                    <a16:creationId xmlns:a16="http://schemas.microsoft.com/office/drawing/2014/main" id="{4A036DFD-DEEB-4A5E-ACB8-C3B2ED92778C}"/>
                  </a:ext>
                </a:extLst>
              </p:cNvPr>
              <p:cNvSpPr/>
              <p:nvPr/>
            </p:nvSpPr>
            <p:spPr bwMode="auto">
              <a:xfrm>
                <a:off x="6270258" y="3802891"/>
                <a:ext cx="1346611"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9" name="Rectangle 88">
                <a:extLst>
                  <a:ext uri="{FF2B5EF4-FFF2-40B4-BE49-F238E27FC236}">
                    <a16:creationId xmlns:a16="http://schemas.microsoft.com/office/drawing/2014/main" id="{7C3590EE-01E6-47CC-A638-77F2C8CEB964}"/>
                  </a:ext>
                </a:extLst>
              </p:cNvPr>
              <p:cNvSpPr/>
              <p:nvPr/>
            </p:nvSpPr>
            <p:spPr bwMode="auto">
              <a:xfrm>
                <a:off x="6270259" y="4198413"/>
                <a:ext cx="1310892"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0" name="Rectangle 89">
                <a:extLst>
                  <a:ext uri="{FF2B5EF4-FFF2-40B4-BE49-F238E27FC236}">
                    <a16:creationId xmlns:a16="http://schemas.microsoft.com/office/drawing/2014/main" id="{123E22C2-82F4-4FB8-A14B-8F7965B6B83E}"/>
                  </a:ext>
                </a:extLst>
              </p:cNvPr>
              <p:cNvSpPr/>
              <p:nvPr/>
            </p:nvSpPr>
            <p:spPr bwMode="auto">
              <a:xfrm>
                <a:off x="6270259" y="4593282"/>
                <a:ext cx="1296604"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1" name="Rectangle 90">
                <a:extLst>
                  <a:ext uri="{FF2B5EF4-FFF2-40B4-BE49-F238E27FC236}">
                    <a16:creationId xmlns:a16="http://schemas.microsoft.com/office/drawing/2014/main" id="{02FB46E1-3CA5-401D-A141-B3D403B8215D}"/>
                  </a:ext>
                </a:extLst>
              </p:cNvPr>
              <p:cNvSpPr/>
              <p:nvPr/>
            </p:nvSpPr>
            <p:spPr bwMode="auto">
              <a:xfrm>
                <a:off x="6270259" y="4988879"/>
                <a:ext cx="1065623"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2" name="Rectangle 91">
                <a:extLst>
                  <a:ext uri="{FF2B5EF4-FFF2-40B4-BE49-F238E27FC236}">
                    <a16:creationId xmlns:a16="http://schemas.microsoft.com/office/drawing/2014/main" id="{5A366DFE-5839-484B-BDB1-92BB295030B4}"/>
                  </a:ext>
                </a:extLst>
              </p:cNvPr>
              <p:cNvSpPr/>
              <p:nvPr/>
            </p:nvSpPr>
            <p:spPr bwMode="auto">
              <a:xfrm>
                <a:off x="6270259" y="5384199"/>
                <a:ext cx="1003710"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3" name="Rectangle 92">
                <a:extLst>
                  <a:ext uri="{FF2B5EF4-FFF2-40B4-BE49-F238E27FC236}">
                    <a16:creationId xmlns:a16="http://schemas.microsoft.com/office/drawing/2014/main" id="{46F9F7B4-05D0-4BB9-A8E8-10F525F114C4}"/>
                  </a:ext>
                </a:extLst>
              </p:cNvPr>
              <p:cNvSpPr/>
              <p:nvPr/>
            </p:nvSpPr>
            <p:spPr bwMode="auto">
              <a:xfrm>
                <a:off x="6270259" y="5779934"/>
                <a:ext cx="769157"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4" name="Rectangle 93">
                <a:extLst>
                  <a:ext uri="{FF2B5EF4-FFF2-40B4-BE49-F238E27FC236}">
                    <a16:creationId xmlns:a16="http://schemas.microsoft.com/office/drawing/2014/main" id="{67F68F64-812B-43D5-A021-115CD18FF84B}"/>
                  </a:ext>
                </a:extLst>
              </p:cNvPr>
              <p:cNvSpPr/>
              <p:nvPr/>
            </p:nvSpPr>
            <p:spPr bwMode="auto">
              <a:xfrm>
                <a:off x="6270259" y="6175673"/>
                <a:ext cx="659620"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5" name="Rectangle 94">
                <a:extLst>
                  <a:ext uri="{FF2B5EF4-FFF2-40B4-BE49-F238E27FC236}">
                    <a16:creationId xmlns:a16="http://schemas.microsoft.com/office/drawing/2014/main" id="{D6821C7C-03A9-4BC6-BB8C-D50A8DD45494}"/>
                  </a:ext>
                </a:extLst>
              </p:cNvPr>
              <p:cNvSpPr/>
              <p:nvPr/>
            </p:nvSpPr>
            <p:spPr bwMode="auto">
              <a:xfrm>
                <a:off x="6270258" y="638997"/>
                <a:ext cx="482656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grpSp>
        <p:pic>
          <p:nvPicPr>
            <p:cNvPr id="124" name="Picture 123">
              <a:extLst>
                <a:ext uri="{FF2B5EF4-FFF2-40B4-BE49-F238E27FC236}">
                  <a16:creationId xmlns:a16="http://schemas.microsoft.com/office/drawing/2014/main" id="{63010893-62C0-4E58-AACD-EA83E4057C2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51900" y="638997"/>
              <a:ext cx="320040" cy="320040"/>
            </a:xfrm>
            <a:prstGeom prst="rect">
              <a:avLst/>
            </a:prstGeom>
          </p:spPr>
        </p:pic>
        <p:pic>
          <p:nvPicPr>
            <p:cNvPr id="125" name="Picture 124">
              <a:extLst>
                <a:ext uri="{FF2B5EF4-FFF2-40B4-BE49-F238E27FC236}">
                  <a16:creationId xmlns:a16="http://schemas.microsoft.com/office/drawing/2014/main" id="{3C64152E-A5D9-48F8-B84A-0A598842C28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951900" y="1430767"/>
              <a:ext cx="320040" cy="320040"/>
            </a:xfrm>
            <a:prstGeom prst="rect">
              <a:avLst/>
            </a:prstGeom>
          </p:spPr>
        </p:pic>
        <p:pic>
          <p:nvPicPr>
            <p:cNvPr id="126" name="Picture 125">
              <a:extLst>
                <a:ext uri="{FF2B5EF4-FFF2-40B4-BE49-F238E27FC236}">
                  <a16:creationId xmlns:a16="http://schemas.microsoft.com/office/drawing/2014/main" id="{CBA5C02D-C8E7-4A9D-AD2A-209B9B2170D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951900" y="1824216"/>
              <a:ext cx="320040" cy="320040"/>
            </a:xfrm>
            <a:prstGeom prst="rect">
              <a:avLst/>
            </a:prstGeom>
          </p:spPr>
        </p:pic>
        <p:pic>
          <p:nvPicPr>
            <p:cNvPr id="127" name="Picture 126">
              <a:extLst>
                <a:ext uri="{FF2B5EF4-FFF2-40B4-BE49-F238E27FC236}">
                  <a16:creationId xmlns:a16="http://schemas.microsoft.com/office/drawing/2014/main" id="{389581D0-11EC-4EB0-B2A4-4047C859871E}"/>
                </a:ext>
              </a:extLst>
            </p:cNvPr>
            <p:cNvPicPr>
              <a:picLocks noChangeAspect="1"/>
            </p:cNvPicPr>
            <p:nvPr/>
          </p:nvPicPr>
          <p:blipFill>
            <a:blip r:embed="rId6" cstate="hq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961044" y="3015993"/>
              <a:ext cx="310896" cy="310896"/>
            </a:xfrm>
            <a:prstGeom prst="rect">
              <a:avLst/>
            </a:prstGeom>
            <a:ln>
              <a:solidFill>
                <a:schemeClr val="tx1">
                  <a:lumMod val="25000"/>
                  <a:lumOff val="75000"/>
                </a:schemeClr>
              </a:solidFill>
            </a:ln>
          </p:spPr>
        </p:pic>
        <p:pic>
          <p:nvPicPr>
            <p:cNvPr id="128" name="Picture 127">
              <a:extLst>
                <a:ext uri="{FF2B5EF4-FFF2-40B4-BE49-F238E27FC236}">
                  <a16:creationId xmlns:a16="http://schemas.microsoft.com/office/drawing/2014/main" id="{3BC60476-2081-401E-8146-54D0596F9C2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961044" y="3810899"/>
              <a:ext cx="310896" cy="310896"/>
            </a:xfrm>
            <a:prstGeom prst="rect">
              <a:avLst/>
            </a:prstGeom>
          </p:spPr>
        </p:pic>
        <p:pic>
          <p:nvPicPr>
            <p:cNvPr id="129" name="Picture 8" descr="https://az495088.vo.msecnd.net/app-logo/FacebookAtWork_215.png">
              <a:extLst>
                <a:ext uri="{FF2B5EF4-FFF2-40B4-BE49-F238E27FC236}">
                  <a16:creationId xmlns:a16="http://schemas.microsoft.com/office/drawing/2014/main" id="{B424D5AA-C986-4E6F-A57E-185FE0F5FD33}"/>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5950192" y="3407156"/>
              <a:ext cx="321748" cy="32004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 descr="https://az495088.vo.msecnd.net/app-logo/successcenter_215.png">
              <a:extLst>
                <a:ext uri="{FF2B5EF4-FFF2-40B4-BE49-F238E27FC236}">
                  <a16:creationId xmlns:a16="http://schemas.microsoft.com/office/drawing/2014/main" id="{329233C4-A591-41BF-B105-24F37B8CC0BB}"/>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950192" y="4593282"/>
              <a:ext cx="321748" cy="32004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a:hlinkClick r:id="rId11"/>
              <a:extLst>
                <a:ext uri="{FF2B5EF4-FFF2-40B4-BE49-F238E27FC236}">
                  <a16:creationId xmlns:a16="http://schemas.microsoft.com/office/drawing/2014/main" id="{87A103F6-5D82-44AB-8316-F58A798A938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950192" y="2613665"/>
              <a:ext cx="321748" cy="320040"/>
            </a:xfrm>
            <a:prstGeom prst="rect">
              <a:avLst/>
            </a:prstGeom>
          </p:spPr>
        </p:pic>
        <p:pic>
          <p:nvPicPr>
            <p:cNvPr id="134" name="Picture 133">
              <a:hlinkClick r:id="rId13"/>
              <a:extLst>
                <a:ext uri="{FF2B5EF4-FFF2-40B4-BE49-F238E27FC236}">
                  <a16:creationId xmlns:a16="http://schemas.microsoft.com/office/drawing/2014/main" id="{501C6C55-5790-4F10-83A6-C141D3C76E0A}"/>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5951900" y="4202004"/>
              <a:ext cx="320040" cy="318341"/>
            </a:xfrm>
            <a:prstGeom prst="rect">
              <a:avLst/>
            </a:prstGeom>
          </p:spPr>
        </p:pic>
        <p:grpSp>
          <p:nvGrpSpPr>
            <p:cNvPr id="138" name="Group 137">
              <a:extLst>
                <a:ext uri="{FF2B5EF4-FFF2-40B4-BE49-F238E27FC236}">
                  <a16:creationId xmlns:a16="http://schemas.microsoft.com/office/drawing/2014/main" id="{CAF92EF7-B37F-46AA-879B-5C6237062478}"/>
                </a:ext>
              </a:extLst>
            </p:cNvPr>
            <p:cNvGrpSpPr/>
            <p:nvPr/>
          </p:nvGrpSpPr>
          <p:grpSpPr>
            <a:xfrm>
              <a:off x="5950192" y="1035032"/>
              <a:ext cx="321748" cy="320040"/>
              <a:chOff x="6286959" y="1420970"/>
              <a:chExt cx="320040" cy="320040"/>
            </a:xfrm>
          </p:grpSpPr>
          <p:sp>
            <p:nvSpPr>
              <p:cNvPr id="140" name="Rectangle 139">
                <a:extLst>
                  <a:ext uri="{FF2B5EF4-FFF2-40B4-BE49-F238E27FC236}">
                    <a16:creationId xmlns:a16="http://schemas.microsoft.com/office/drawing/2014/main" id="{469A9022-2721-4E71-8EA1-ADC92E8F2009}"/>
                  </a:ext>
                </a:extLst>
              </p:cNvPr>
              <p:cNvSpPr/>
              <p:nvPr/>
            </p:nvSpPr>
            <p:spPr bwMode="auto">
              <a:xfrm>
                <a:off x="6286959" y="1422602"/>
                <a:ext cx="320040" cy="3167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pic>
            <p:nvPicPr>
              <p:cNvPr id="141" name="Picture 2" descr="https://az495088.vo.msecnd.net/app-logo/google_215.png">
                <a:extLst>
                  <a:ext uri="{FF2B5EF4-FFF2-40B4-BE49-F238E27FC236}">
                    <a16:creationId xmlns:a16="http://schemas.microsoft.com/office/drawing/2014/main" id="{3CCDD9E4-7628-4B6D-A364-CF969F194C03}"/>
                  </a:ext>
                </a:extLst>
              </p:cNvPr>
              <p:cNvPicPr>
                <a:picLocks noChangeAspect="1" noChangeArrowheads="1"/>
              </p:cNvPicPr>
              <p:nvPr/>
            </p:nvPicPr>
            <p:blipFill>
              <a:blip r:embed="rId15" cstate="hqprint">
                <a:clrChange>
                  <a:clrFrom>
                    <a:srgbClr val="E8E8E8"/>
                  </a:clrFrom>
                  <a:clrTo>
                    <a:srgbClr val="E8E8E8">
                      <a:alpha val="0"/>
                    </a:srgbClr>
                  </a:clrTo>
                </a:clrChange>
                <a:extLst>
                  <a:ext uri="{28A0092B-C50C-407E-A947-70E740481C1C}">
                    <a14:useLocalDpi xmlns:a14="http://schemas.microsoft.com/office/drawing/2010/main"/>
                  </a:ext>
                </a:extLst>
              </a:blip>
              <a:srcRect/>
              <a:stretch>
                <a:fillRect/>
              </a:stretch>
            </p:blipFill>
            <p:spPr bwMode="auto">
              <a:xfrm>
                <a:off x="6286959" y="1420970"/>
                <a:ext cx="320040" cy="320040"/>
              </a:xfrm>
              <a:prstGeom prst="rect">
                <a:avLst/>
              </a:prstGeom>
              <a:noFill/>
              <a:extLst>
                <a:ext uri="{909E8E84-426E-40DD-AFC4-6F175D3DCCD1}">
                  <a14:hiddenFill xmlns:a14="http://schemas.microsoft.com/office/drawing/2010/main">
                    <a:solidFill>
                      <a:srgbClr val="FFFFFF"/>
                    </a:solidFill>
                  </a14:hiddenFill>
                </a:ext>
              </a:extLst>
            </p:spPr>
          </p:pic>
        </p:grpSp>
        <p:pic>
          <p:nvPicPr>
            <p:cNvPr id="152" name="Picture 151">
              <a:extLst>
                <a:ext uri="{FF2B5EF4-FFF2-40B4-BE49-F238E27FC236}">
                  <a16:creationId xmlns:a16="http://schemas.microsoft.com/office/drawing/2014/main" id="{422BA8D4-7DC4-47E9-8B4B-76ED5712FEC9}"/>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5951900" y="2219951"/>
              <a:ext cx="320040" cy="320040"/>
            </a:xfrm>
            <a:prstGeom prst="rect">
              <a:avLst/>
            </a:prstGeom>
          </p:spPr>
        </p:pic>
        <p:pic>
          <p:nvPicPr>
            <p:cNvPr id="1026" name="Picture 2" descr="https://az495088.vo.msecnd.net/app-logo/blackboardlearn_215.png">
              <a:extLst>
                <a:ext uri="{FF2B5EF4-FFF2-40B4-BE49-F238E27FC236}">
                  <a16:creationId xmlns:a16="http://schemas.microsoft.com/office/drawing/2014/main" id="{CD561F88-CD03-42CB-925F-526CA0A4AB31}"/>
                </a:ext>
              </a:extLst>
            </p:cNvPr>
            <p:cNvPicPr>
              <a:picLocks noChangeAspect="1" noChangeArrowheads="1"/>
            </p:cNvPicPr>
            <p:nvPr/>
          </p:nvPicPr>
          <p:blipFill>
            <a:blip r:embed="rId17" cstate="hqprint">
              <a:extLst>
                <a:ext uri="{28A0092B-C50C-407E-A947-70E740481C1C}">
                  <a14:useLocalDpi xmlns:a14="http://schemas.microsoft.com/office/drawing/2010/main"/>
                </a:ext>
              </a:extLst>
            </a:blip>
            <a:srcRect/>
            <a:stretch>
              <a:fillRect/>
            </a:stretch>
          </p:blipFill>
          <p:spPr bwMode="auto">
            <a:xfrm>
              <a:off x="5951900" y="4987925"/>
              <a:ext cx="320040" cy="320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495088.vo.msecnd.net/app-logo/clever_215.png">
              <a:extLst>
                <a:ext uri="{FF2B5EF4-FFF2-40B4-BE49-F238E27FC236}">
                  <a16:creationId xmlns:a16="http://schemas.microsoft.com/office/drawing/2014/main" id="{67656A33-47A1-4B5B-B74B-8C86B7B958CD}"/>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5951900" y="5384195"/>
              <a:ext cx="320040" cy="320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z495088.vo.msecnd.net/app-logo/box_215.png">
              <a:extLst>
                <a:ext uri="{FF2B5EF4-FFF2-40B4-BE49-F238E27FC236}">
                  <a16:creationId xmlns:a16="http://schemas.microsoft.com/office/drawing/2014/main" id="{22672AD5-FBEC-451A-B70A-4DB493007ED7}"/>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5951900" y="5779934"/>
              <a:ext cx="320040" cy="32004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5A468F6-804D-4FBD-A36C-51C7A9AF391B}"/>
                </a:ext>
              </a:extLst>
            </p:cNvPr>
            <p:cNvGrpSpPr/>
            <p:nvPr/>
          </p:nvGrpSpPr>
          <p:grpSpPr>
            <a:xfrm>
              <a:off x="5951046" y="6175673"/>
              <a:ext cx="320040" cy="320040"/>
              <a:chOff x="5229998" y="4846959"/>
              <a:chExt cx="320040" cy="320040"/>
            </a:xfrm>
          </p:grpSpPr>
          <p:sp>
            <p:nvSpPr>
              <p:cNvPr id="2" name="Rectangle 1">
                <a:extLst>
                  <a:ext uri="{FF2B5EF4-FFF2-40B4-BE49-F238E27FC236}">
                    <a16:creationId xmlns:a16="http://schemas.microsoft.com/office/drawing/2014/main" id="{DC80E843-45C9-4035-A639-099A4E112F2D}"/>
                  </a:ext>
                </a:extLst>
              </p:cNvPr>
              <p:cNvSpPr/>
              <p:nvPr/>
            </p:nvSpPr>
            <p:spPr bwMode="auto">
              <a:xfrm>
                <a:off x="5229998" y="4846959"/>
                <a:ext cx="320040" cy="3200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pic>
            <p:nvPicPr>
              <p:cNvPr id="1032" name="Picture 8" descr="Fireflysolutions.png">
                <a:extLst>
                  <a:ext uri="{FF2B5EF4-FFF2-40B4-BE49-F238E27FC236}">
                    <a16:creationId xmlns:a16="http://schemas.microsoft.com/office/drawing/2014/main" id="{2D4E4D69-B0C7-429E-AE5A-C9421C4BE9F1}"/>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5243714" y="4860675"/>
                <a:ext cx="292608" cy="29260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Title 4">
            <a:extLst>
              <a:ext uri="{FF2B5EF4-FFF2-40B4-BE49-F238E27FC236}">
                <a16:creationId xmlns:a16="http://schemas.microsoft.com/office/drawing/2014/main" id="{4A0F63D3-0826-432A-9999-C33D08C6FB2A}"/>
              </a:ext>
            </a:extLst>
          </p:cNvPr>
          <p:cNvSpPr>
            <a:spLocks noGrp="1"/>
          </p:cNvSpPr>
          <p:nvPr>
            <p:ph type="title"/>
          </p:nvPr>
        </p:nvSpPr>
        <p:spPr>
          <a:xfrm>
            <a:off x="524778" y="815795"/>
            <a:ext cx="3497263" cy="1569518"/>
          </a:xfrm>
        </p:spPr>
        <p:txBody>
          <a:bodyPr/>
          <a:lstStyle/>
          <a:p>
            <a:r>
              <a:rPr lang="en-US"/>
              <a:t>Azure Active Directory</a:t>
            </a:r>
            <a:br>
              <a:rPr lang="en-US">
                <a:gradFill>
                  <a:gsLst>
                    <a:gs pos="1250">
                      <a:srgbClr val="1A1A1A"/>
                    </a:gs>
                    <a:gs pos="100000">
                      <a:srgbClr val="1A1A1A"/>
                    </a:gs>
                  </a:gsLst>
                  <a:lin ang="5400000" scaled="0"/>
                </a:gradFill>
              </a:rPr>
            </a:br>
            <a:r>
              <a:rPr lang="en-US" sz="2856">
                <a:solidFill>
                  <a:srgbClr val="0078D4"/>
                </a:solidFill>
                <a:latin typeface="Segoe UI"/>
              </a:rPr>
              <a:t>3</a:t>
            </a:r>
            <a:r>
              <a:rPr lang="en-US" sz="2856" baseline="30000">
                <a:solidFill>
                  <a:srgbClr val="0078D4"/>
                </a:solidFill>
                <a:latin typeface="Segoe UI"/>
              </a:rPr>
              <a:t>rd</a:t>
            </a:r>
            <a:r>
              <a:rPr lang="en-US" sz="2856">
                <a:solidFill>
                  <a:srgbClr val="0078D4"/>
                </a:solidFill>
                <a:latin typeface="Segoe UI"/>
              </a:rPr>
              <a:t> party applications</a:t>
            </a:r>
            <a:endParaRPr lang="en-US" sz="2856">
              <a:solidFill>
                <a:schemeClr val="accent1"/>
              </a:solidFill>
              <a:latin typeface="+mn-lt"/>
              <a:cs typeface="+mn-cs"/>
            </a:endParaRPr>
          </a:p>
        </p:txBody>
      </p:sp>
      <p:sp>
        <p:nvSpPr>
          <p:cNvPr id="11" name="Rectangle 10">
            <a:extLst>
              <a:ext uri="{FF2B5EF4-FFF2-40B4-BE49-F238E27FC236}">
                <a16:creationId xmlns:a16="http://schemas.microsoft.com/office/drawing/2014/main" id="{4BA28C93-8B15-4E4C-9D9F-893B76C9219A}"/>
              </a:ext>
            </a:extLst>
          </p:cNvPr>
          <p:cNvSpPr/>
          <p:nvPr/>
        </p:nvSpPr>
        <p:spPr>
          <a:xfrm>
            <a:off x="439977" y="6407452"/>
            <a:ext cx="1349524" cy="286306"/>
          </a:xfrm>
          <a:prstGeom prst="rect">
            <a:avLst/>
          </a:prstGeom>
        </p:spPr>
        <p:txBody>
          <a:bodyPr wrap="none">
            <a:spAutoFit/>
          </a:bodyPr>
          <a:lstStyle/>
          <a:p>
            <a:pPr defTabSz="932563">
              <a:defRPr/>
            </a:pPr>
            <a:r>
              <a:rPr lang="en-US" sz="1224">
                <a:solidFill>
                  <a:srgbClr val="1A1A1A"/>
                </a:solidFill>
                <a:latin typeface="Segoe UI"/>
              </a:rPr>
              <a:t>September 2018</a:t>
            </a:r>
          </a:p>
        </p:txBody>
      </p:sp>
      <p:sp>
        <p:nvSpPr>
          <p:cNvPr id="146" name="Rectangle 145">
            <a:extLst>
              <a:ext uri="{FF2B5EF4-FFF2-40B4-BE49-F238E27FC236}">
                <a16:creationId xmlns:a16="http://schemas.microsoft.com/office/drawing/2014/main" id="{9CC40AB0-0818-4198-B778-0CCC2E256651}"/>
              </a:ext>
            </a:extLst>
          </p:cNvPr>
          <p:cNvSpPr/>
          <p:nvPr/>
        </p:nvSpPr>
        <p:spPr>
          <a:xfrm>
            <a:off x="350879" y="3257914"/>
            <a:ext cx="3967176" cy="1448345"/>
          </a:xfrm>
          <a:prstGeom prst="rect">
            <a:avLst/>
          </a:prstGeom>
        </p:spPr>
        <p:txBody>
          <a:bodyPr wrap="none">
            <a:spAutoFit/>
          </a:bodyPr>
          <a:lstStyle/>
          <a:p>
            <a:pPr algn="ctr" defTabSz="951065">
              <a:lnSpc>
                <a:spcPct val="90000"/>
              </a:lnSpc>
              <a:defRPr/>
            </a:pPr>
            <a:r>
              <a:rPr lang="en-US" sz="9791" kern="0" spc="-306">
                <a:ln w="3175">
                  <a:noFill/>
                </a:ln>
                <a:solidFill>
                  <a:srgbClr val="0078D7"/>
                </a:solidFill>
                <a:latin typeface="Segoe UI Semilight" panose="020B0402040204020203" pitchFamily="34" charset="0"/>
                <a:cs typeface="Segoe UI Semilight" panose="020B0402040204020203" pitchFamily="34" charset="0"/>
              </a:rPr>
              <a:t>810,000</a:t>
            </a:r>
            <a:endParaRPr lang="en-US" sz="9791" b="1" kern="0" spc="-306">
              <a:ln w="3175">
                <a:noFill/>
              </a:ln>
              <a:solidFill>
                <a:srgbClr val="0078D7"/>
              </a:solidFill>
              <a:latin typeface="Segoe UI Semilight" panose="020B0402040204020203" pitchFamily="34" charset="0"/>
              <a:cs typeface="Segoe UI Semilight" panose="020B0402040204020203" pitchFamily="34" charset="0"/>
            </a:endParaRPr>
          </a:p>
        </p:txBody>
      </p:sp>
      <p:sp>
        <p:nvSpPr>
          <p:cNvPr id="147" name="Rectangle 146">
            <a:extLst>
              <a:ext uri="{FF2B5EF4-FFF2-40B4-BE49-F238E27FC236}">
                <a16:creationId xmlns:a16="http://schemas.microsoft.com/office/drawing/2014/main" id="{B27F8929-3371-4703-B192-941E213BF8B9}"/>
              </a:ext>
            </a:extLst>
          </p:cNvPr>
          <p:cNvSpPr/>
          <p:nvPr/>
        </p:nvSpPr>
        <p:spPr>
          <a:xfrm>
            <a:off x="439975" y="4572080"/>
            <a:ext cx="3360861" cy="734534"/>
          </a:xfrm>
          <a:prstGeom prst="rect">
            <a:avLst/>
          </a:prstGeom>
        </p:spPr>
        <p:txBody>
          <a:bodyPr wrap="none">
            <a:spAutoFit/>
          </a:bodyPr>
          <a:lstStyle/>
          <a:p>
            <a:r>
              <a:rPr lang="en-US" sz="2040">
                <a:solidFill>
                  <a:schemeClr val="accent1"/>
                </a:solidFill>
              </a:rPr>
              <a:t>active apps integrated with</a:t>
            </a:r>
            <a:br>
              <a:rPr lang="en-US" sz="2040">
                <a:solidFill>
                  <a:schemeClr val="accent1"/>
                </a:solidFill>
              </a:rPr>
            </a:br>
            <a:r>
              <a:rPr lang="en-US" sz="2040">
                <a:solidFill>
                  <a:schemeClr val="accent1"/>
                </a:solidFill>
              </a:rPr>
              <a:t>Azure Active Directory</a:t>
            </a:r>
            <a:endParaRPr lang="en-US"/>
          </a:p>
        </p:txBody>
      </p:sp>
      <p:sp>
        <p:nvSpPr>
          <p:cNvPr id="148" name="Rectangle 147">
            <a:extLst>
              <a:ext uri="{FF2B5EF4-FFF2-40B4-BE49-F238E27FC236}">
                <a16:creationId xmlns:a16="http://schemas.microsoft.com/office/drawing/2014/main" id="{3372CFA7-E30B-43B4-8A0D-88B27AAFACED}"/>
              </a:ext>
            </a:extLst>
          </p:cNvPr>
          <p:cNvSpPr/>
          <p:nvPr/>
        </p:nvSpPr>
        <p:spPr>
          <a:xfrm>
            <a:off x="9140836" y="3257914"/>
            <a:ext cx="2232901" cy="1477178"/>
          </a:xfrm>
          <a:prstGeom prst="rect">
            <a:avLst/>
          </a:prstGeom>
        </p:spPr>
        <p:txBody>
          <a:bodyPr wrap="none">
            <a:spAutoFit/>
          </a:bodyPr>
          <a:lstStyle/>
          <a:p>
            <a:pPr algn="ctr" defTabSz="951065">
              <a:lnSpc>
                <a:spcPct val="90000"/>
              </a:lnSpc>
              <a:defRPr/>
            </a:pPr>
            <a:r>
              <a:rPr lang="en-US" sz="9791" kern="0" spc="-306">
                <a:ln w="3175">
                  <a:noFill/>
                </a:ln>
                <a:solidFill>
                  <a:srgbClr val="0078D7"/>
                </a:solidFill>
                <a:latin typeface="Segoe UI Semilight" panose="020B0402040204020203" pitchFamily="34" charset="0"/>
                <a:cs typeface="Segoe UI Semilight" panose="020B0402040204020203" pitchFamily="34" charset="0"/>
              </a:rPr>
              <a:t>20</a:t>
            </a:r>
            <a:r>
              <a:rPr lang="en-US" sz="6731" b="1" kern="0" spc="-306">
                <a:ln w="3175">
                  <a:noFill/>
                </a:ln>
                <a:solidFill>
                  <a:srgbClr val="0078D7"/>
                </a:solidFill>
                <a:latin typeface="+mj-lt"/>
                <a:cs typeface="Segoe UI Semilight" panose="020B0402040204020203" pitchFamily="34" charset="0"/>
              </a:rPr>
              <a:t>M</a:t>
            </a:r>
            <a:endParaRPr lang="en-US" sz="9791" b="1" kern="0" spc="-306">
              <a:ln w="3175">
                <a:noFill/>
              </a:ln>
              <a:solidFill>
                <a:srgbClr val="0078D7"/>
              </a:solidFill>
              <a:latin typeface="+mj-lt"/>
              <a:cs typeface="Segoe UI Semilight" panose="020B0402040204020203" pitchFamily="34" charset="0"/>
            </a:endParaRPr>
          </a:p>
        </p:txBody>
      </p:sp>
      <p:sp>
        <p:nvSpPr>
          <p:cNvPr id="149" name="Rectangle 148">
            <a:extLst>
              <a:ext uri="{FF2B5EF4-FFF2-40B4-BE49-F238E27FC236}">
                <a16:creationId xmlns:a16="http://schemas.microsoft.com/office/drawing/2014/main" id="{A5749206-8C7D-4FBE-8A6D-329DC6D4EF60}"/>
              </a:ext>
            </a:extLst>
          </p:cNvPr>
          <p:cNvSpPr/>
          <p:nvPr/>
        </p:nvSpPr>
        <p:spPr>
          <a:xfrm>
            <a:off x="9227169" y="4572080"/>
            <a:ext cx="2596833" cy="734534"/>
          </a:xfrm>
          <a:prstGeom prst="rect">
            <a:avLst/>
          </a:prstGeom>
        </p:spPr>
        <p:txBody>
          <a:bodyPr wrap="none">
            <a:spAutoFit/>
          </a:bodyPr>
          <a:lstStyle/>
          <a:p>
            <a:r>
              <a:rPr lang="en-US" sz="2040">
                <a:solidFill>
                  <a:schemeClr val="accent1"/>
                </a:solidFill>
              </a:rPr>
              <a:t>monthly active users</a:t>
            </a:r>
            <a:br>
              <a:rPr lang="en-US" sz="2040">
                <a:solidFill>
                  <a:schemeClr val="accent1"/>
                </a:solidFill>
              </a:rPr>
            </a:br>
            <a:r>
              <a:rPr lang="en-US" sz="2040">
                <a:solidFill>
                  <a:schemeClr val="accent1"/>
                </a:solidFill>
              </a:rPr>
              <a:t>of 3</a:t>
            </a:r>
            <a:r>
              <a:rPr lang="en-US" sz="2040" baseline="30000">
                <a:solidFill>
                  <a:schemeClr val="accent1"/>
                </a:solidFill>
              </a:rPr>
              <a:t>rd</a:t>
            </a:r>
            <a:r>
              <a:rPr lang="en-US" sz="2040">
                <a:solidFill>
                  <a:schemeClr val="accent1"/>
                </a:solidFill>
              </a:rPr>
              <a:t> party apps</a:t>
            </a:r>
            <a:endParaRPr lang="en-US"/>
          </a:p>
        </p:txBody>
      </p:sp>
      <p:sp>
        <p:nvSpPr>
          <p:cNvPr id="61" name="TextBox 60">
            <a:extLst>
              <a:ext uri="{FF2B5EF4-FFF2-40B4-BE49-F238E27FC236}">
                <a16:creationId xmlns:a16="http://schemas.microsoft.com/office/drawing/2014/main" id="{72C7C20D-CC45-4E13-A405-21A8D820FE46}"/>
              </a:ext>
            </a:extLst>
          </p:cNvPr>
          <p:cNvSpPr txBox="1">
            <a:spLocks noChangeAspect="1"/>
          </p:cNvSpPr>
          <p:nvPr/>
        </p:nvSpPr>
        <p:spPr>
          <a:xfrm>
            <a:off x="524778" y="153129"/>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62" name="Freeform: Shape 61">
            <a:extLst>
              <a:ext uri="{FF2B5EF4-FFF2-40B4-BE49-F238E27FC236}">
                <a16:creationId xmlns:a16="http://schemas.microsoft.com/office/drawing/2014/main" id="{34ECA0E9-2EFA-4589-8857-98D0E4FC37BA}"/>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297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149"/>
                                        </p:tgtEl>
                                        <p:attrNameLst>
                                          <p:attrName>style.visibility</p:attrName>
                                        </p:attrNameLst>
                                      </p:cBhvr>
                                      <p:to>
                                        <p:strVal val="visible"/>
                                      </p:to>
                                    </p:set>
                                    <p:animEffect transition="in" filter="fade">
                                      <p:cBhvr>
                                        <p:cTn id="15" dur="500"/>
                                        <p:tgtEl>
                                          <p:spTgt spid="14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35" presetClass="path" presetSubtype="0" decel="100000" fill="hold" grpId="1" nodeType="withEffect">
                                  <p:stCondLst>
                                    <p:cond delay="0"/>
                                  </p:stCondLst>
                                  <p:childTnLst>
                                    <p:animMotion origin="layout" path="M 3.35971E-6 3.85384E-6 L 0.01468 3.85384E-6 " pathEditMode="relative" rAng="0" ptsTypes="AA">
                                      <p:cBhvr>
                                        <p:cTn id="20" dur="500" spd="-100000" fill="hold"/>
                                        <p:tgtEl>
                                          <p:spTgt spid="61"/>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61" grpId="0"/>
      <p:bldP spid="6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5D00-3963-43A7-A46C-98E5CE59BB77}"/>
              </a:ext>
            </a:extLst>
          </p:cNvPr>
          <p:cNvSpPr>
            <a:spLocks noGrp="1"/>
          </p:cNvSpPr>
          <p:nvPr>
            <p:ph type="title"/>
          </p:nvPr>
        </p:nvSpPr>
        <p:spPr>
          <a:xfrm>
            <a:off x="436562" y="507183"/>
            <a:ext cx="11563350" cy="773112"/>
          </a:xfrm>
        </p:spPr>
        <p:txBody>
          <a:bodyPr/>
          <a:lstStyle/>
          <a:p>
            <a:r>
              <a:rPr lang="en-US"/>
              <a:t>Automated user lifecycle</a:t>
            </a:r>
          </a:p>
        </p:txBody>
      </p:sp>
      <p:sp>
        <p:nvSpPr>
          <p:cNvPr id="99" name="App cloud">
            <a:extLst>
              <a:ext uri="{FF2B5EF4-FFF2-40B4-BE49-F238E27FC236}">
                <a16:creationId xmlns:a16="http://schemas.microsoft.com/office/drawing/2014/main" id="{1D405B29-3E93-405E-AA3E-1F6C1BF831AC}"/>
              </a:ext>
            </a:extLst>
          </p:cNvPr>
          <p:cNvSpPr/>
          <p:nvPr/>
        </p:nvSpPr>
        <p:spPr bwMode="auto">
          <a:xfrm>
            <a:off x="2315838" y="1247905"/>
            <a:ext cx="1975184" cy="10901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3" cstate="email">
              <a:extLst>
                <a:ext uri="{28A0092B-C50C-407E-A947-70E740481C1C}">
                  <a14:useLocalDpi xmlns:a14="http://schemas.microsoft.com/office/drawing/2010/main"/>
                </a:ext>
              </a:extLst>
            </a:blip>
            <a:stretch>
              <a:fillRect/>
            </a:stretch>
          </a:blip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0" name="Group 99">
            <a:extLst>
              <a:ext uri="{FF2B5EF4-FFF2-40B4-BE49-F238E27FC236}">
                <a16:creationId xmlns:a16="http://schemas.microsoft.com/office/drawing/2014/main" id="{F8354FA1-F4D2-4858-887C-BCF22099C86F}"/>
              </a:ext>
            </a:extLst>
          </p:cNvPr>
          <p:cNvGrpSpPr/>
          <p:nvPr/>
        </p:nvGrpSpPr>
        <p:grpSpPr>
          <a:xfrm>
            <a:off x="2334460" y="2460904"/>
            <a:ext cx="2779395" cy="1534019"/>
            <a:chOff x="4733428" y="2676962"/>
            <a:chExt cx="2725144" cy="1504077"/>
          </a:xfrm>
        </p:grpSpPr>
        <p:sp>
          <p:nvSpPr>
            <p:cNvPr id="101" name="Freeform: Shape 100">
              <a:extLst>
                <a:ext uri="{FF2B5EF4-FFF2-40B4-BE49-F238E27FC236}">
                  <a16:creationId xmlns:a16="http://schemas.microsoft.com/office/drawing/2014/main" id="{2800D011-9291-491D-84D5-B0567276078A}"/>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MS cloud text">
              <a:extLst>
                <a:ext uri="{FF2B5EF4-FFF2-40B4-BE49-F238E27FC236}">
                  <a16:creationId xmlns:a16="http://schemas.microsoft.com/office/drawing/2014/main" id="{6AE64A0E-501B-40E2-9DE3-0C6198101DE1}"/>
                </a:ext>
              </a:extLst>
            </p:cNvPr>
            <p:cNvSpPr txBox="1">
              <a:spLocks/>
            </p:cNvSpPr>
            <p:nvPr/>
          </p:nvSpPr>
          <p:spPr>
            <a:xfrm>
              <a:off x="4858908" y="3291023"/>
              <a:ext cx="2391863" cy="407826"/>
            </a:xfrm>
            <a:prstGeom prst="rect">
              <a:avLst/>
            </a:prstGeom>
          </p:spPr>
          <p:txBody>
            <a:bodyPr vert="horz" wrap="square" lIns="149217" tIns="93260" rIns="149217" bIns="9326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32597">
                <a:defRPr/>
              </a:pPr>
              <a:r>
                <a:rPr lang="en-US" sz="1632" kern="0" spc="0">
                  <a:solidFill>
                    <a:srgbClr val="002050"/>
                  </a:solidFill>
                  <a:latin typeface="Segoe UI Semilight"/>
                  <a:cs typeface="Segoe UI Semilight" panose="020B0402040204020203" pitchFamily="34" charset="0"/>
                </a:rPr>
                <a:t>Microsoft Azure </a:t>
              </a:r>
              <a:br>
                <a:rPr lang="en-US" sz="1632" kern="0" spc="0">
                  <a:solidFill>
                    <a:srgbClr val="002050"/>
                  </a:solidFill>
                  <a:latin typeface="Segoe UI Semilight"/>
                  <a:cs typeface="Segoe UI Semilight" panose="020B0402040204020203" pitchFamily="34" charset="0"/>
                </a:rPr>
              </a:br>
              <a:r>
                <a:rPr lang="en-US" sz="1632" kern="0" spc="0">
                  <a:solidFill>
                    <a:srgbClr val="002050"/>
                  </a:solidFill>
                  <a:latin typeface="Segoe UI Semilight"/>
                  <a:cs typeface="Segoe UI Semilight" panose="020B0402040204020203" pitchFamily="34" charset="0"/>
                </a:rPr>
                <a:t>Active Directory</a:t>
              </a:r>
            </a:p>
          </p:txBody>
        </p:sp>
      </p:grpSp>
      <p:sp>
        <p:nvSpPr>
          <p:cNvPr id="103" name="door">
            <a:extLst>
              <a:ext uri="{FF2B5EF4-FFF2-40B4-BE49-F238E27FC236}">
                <a16:creationId xmlns:a16="http://schemas.microsoft.com/office/drawing/2014/main" id="{A3DC133C-467F-4CAA-88CF-9741711C4A6F}"/>
              </a:ext>
            </a:extLst>
          </p:cNvPr>
          <p:cNvSpPr>
            <a:spLocks noChangeAspect="1" noEditPoints="1"/>
          </p:cNvSpPr>
          <p:nvPr/>
        </p:nvSpPr>
        <p:spPr bwMode="auto">
          <a:xfrm>
            <a:off x="4565403" y="3215024"/>
            <a:ext cx="264171" cy="373041"/>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solidFill>
            <a:schemeClr val="bg2"/>
          </a:solidFill>
          <a:ln w="15875"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a:gradFill>
                <a:gsLst>
                  <a:gs pos="0">
                    <a:srgbClr val="505050"/>
                  </a:gs>
                  <a:gs pos="100000">
                    <a:srgbClr val="505050"/>
                  </a:gs>
                </a:gsLst>
              </a:gradFill>
              <a:latin typeface="Segoe UI Semilight"/>
            </a:endParaRPr>
          </a:p>
        </p:txBody>
      </p:sp>
      <p:cxnSp>
        <p:nvCxnSpPr>
          <p:cNvPr id="104" name="Straight Arrow Connector 103">
            <a:extLst>
              <a:ext uri="{FF2B5EF4-FFF2-40B4-BE49-F238E27FC236}">
                <a16:creationId xmlns:a16="http://schemas.microsoft.com/office/drawing/2014/main" id="{B9651AE8-30C2-412E-BE26-801F1CAA8195}"/>
              </a:ext>
            </a:extLst>
          </p:cNvPr>
          <p:cNvCxnSpPr/>
          <p:nvPr/>
        </p:nvCxnSpPr>
        <p:spPr>
          <a:xfrm>
            <a:off x="4688075" y="2176659"/>
            <a:ext cx="0" cy="1038365"/>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86842F53-2C59-4489-A347-23994196DFCA}"/>
              </a:ext>
            </a:extLst>
          </p:cNvPr>
          <p:cNvSpPr txBox="1"/>
          <p:nvPr/>
        </p:nvSpPr>
        <p:spPr>
          <a:xfrm flipH="1">
            <a:off x="4246086" y="1869355"/>
            <a:ext cx="891824" cy="317042"/>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defRPr/>
            </a:pPr>
            <a:r>
              <a:rPr lang="en-US" sz="1122">
                <a:solidFill>
                  <a:srgbClr val="353535"/>
                </a:solidFill>
                <a:latin typeface="Segoe UI Semilight"/>
                <a:ea typeface="ＭＳ Ｐゴシック" charset="0"/>
                <a:cs typeface="Segoe UI Semibold" panose="020B0702040204020203" pitchFamily="34" charset="0"/>
              </a:rPr>
              <a:t>Access </a:t>
            </a:r>
            <a:br>
              <a:rPr lang="en-US" sz="1122">
                <a:solidFill>
                  <a:srgbClr val="353535"/>
                </a:solidFill>
                <a:latin typeface="Segoe UI Semilight"/>
                <a:ea typeface="ＭＳ Ｐゴシック" charset="0"/>
                <a:cs typeface="Segoe UI Semibold" panose="020B0702040204020203" pitchFamily="34" charset="0"/>
              </a:rPr>
            </a:br>
            <a:r>
              <a:rPr lang="en-US" sz="1122">
                <a:solidFill>
                  <a:srgbClr val="353535"/>
                </a:solidFill>
                <a:latin typeface="Segoe UI Semilight"/>
                <a:ea typeface="ＭＳ Ｐゴシック" charset="0"/>
                <a:cs typeface="Segoe UI Semibold" panose="020B0702040204020203" pitchFamily="34" charset="0"/>
              </a:rPr>
              <a:t>panel</a:t>
            </a:r>
          </a:p>
        </p:txBody>
      </p:sp>
      <p:sp>
        <p:nvSpPr>
          <p:cNvPr id="106" name="Freeform 38">
            <a:extLst>
              <a:ext uri="{FF2B5EF4-FFF2-40B4-BE49-F238E27FC236}">
                <a16:creationId xmlns:a16="http://schemas.microsoft.com/office/drawing/2014/main" id="{49E950DA-BBF7-4AD3-8FB2-61DBB51BFA89}"/>
              </a:ext>
            </a:extLst>
          </p:cNvPr>
          <p:cNvSpPr>
            <a:spLocks noChangeAspect="1"/>
          </p:cNvSpPr>
          <p:nvPr/>
        </p:nvSpPr>
        <p:spPr bwMode="auto">
          <a:xfrm flipH="1">
            <a:off x="2106210" y="1539974"/>
            <a:ext cx="2223822" cy="146228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2700">
            <a:solidFill>
              <a:schemeClr val="accent4"/>
            </a:solidFill>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07" name="TextBox 106">
            <a:extLst>
              <a:ext uri="{FF2B5EF4-FFF2-40B4-BE49-F238E27FC236}">
                <a16:creationId xmlns:a16="http://schemas.microsoft.com/office/drawing/2014/main" id="{7CF52361-BEC3-43C7-98E7-42990EEF75F1}"/>
              </a:ext>
            </a:extLst>
          </p:cNvPr>
          <p:cNvSpPr txBox="1"/>
          <p:nvPr/>
        </p:nvSpPr>
        <p:spPr>
          <a:xfrm flipH="1">
            <a:off x="2373366" y="2640723"/>
            <a:ext cx="1848344" cy="158521"/>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defRPr/>
            </a:pPr>
            <a:r>
              <a:rPr lang="en-US" sz="1122">
                <a:solidFill>
                  <a:srgbClr val="353535"/>
                </a:solidFill>
                <a:latin typeface="Segoe UI Semilight"/>
                <a:ea typeface="ＭＳ Ｐゴシック" charset="0"/>
                <a:cs typeface="Segoe UI Semibold" panose="020B0702040204020203" pitchFamily="34" charset="0"/>
              </a:rPr>
              <a:t>Dynamic groups</a:t>
            </a:r>
          </a:p>
        </p:txBody>
      </p:sp>
      <p:sp>
        <p:nvSpPr>
          <p:cNvPr id="108" name="Freeform 131">
            <a:extLst>
              <a:ext uri="{FF2B5EF4-FFF2-40B4-BE49-F238E27FC236}">
                <a16:creationId xmlns:a16="http://schemas.microsoft.com/office/drawing/2014/main" id="{E4BBECAF-88C5-4152-B4C9-3772A479830F}"/>
              </a:ext>
            </a:extLst>
          </p:cNvPr>
          <p:cNvSpPr>
            <a:spLocks noChangeAspect="1"/>
          </p:cNvSpPr>
          <p:nvPr/>
        </p:nvSpPr>
        <p:spPr bwMode="black">
          <a:xfrm>
            <a:off x="3631629" y="2150787"/>
            <a:ext cx="357288" cy="428537"/>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a:extLst/>
        </p:spPr>
        <p:txBody>
          <a:bodyPr vert="horz" wrap="square" lIns="93260" tIns="46630" rIns="93260" bIns="46630" numCol="1" anchor="t" anchorCtr="0" compatLnSpc="1">
            <a:prstTxWarp prst="textNoShape">
              <a:avLst/>
            </a:prstTxWarp>
          </a:bodyPr>
          <a:lstStyle/>
          <a:p>
            <a:pPr algn="ctr" defTabSz="932597">
              <a:defRPr/>
            </a:pPr>
            <a:endParaRPr lang="en-US">
              <a:solidFill>
                <a:srgbClr val="353535"/>
              </a:solidFill>
              <a:latin typeface="Segoe UI Semilight"/>
            </a:endParaRPr>
          </a:p>
        </p:txBody>
      </p:sp>
      <p:grpSp>
        <p:nvGrpSpPr>
          <p:cNvPr id="109" name="Group 108">
            <a:extLst>
              <a:ext uri="{FF2B5EF4-FFF2-40B4-BE49-F238E27FC236}">
                <a16:creationId xmlns:a16="http://schemas.microsoft.com/office/drawing/2014/main" id="{997ED8BE-A520-4038-A06A-5C6D41384FF0}"/>
              </a:ext>
            </a:extLst>
          </p:cNvPr>
          <p:cNvGrpSpPr/>
          <p:nvPr/>
        </p:nvGrpSpPr>
        <p:grpSpPr>
          <a:xfrm>
            <a:off x="2668037" y="1709562"/>
            <a:ext cx="846685" cy="846685"/>
            <a:chOff x="10504191" y="2632864"/>
            <a:chExt cx="830159" cy="830159"/>
          </a:xfrm>
        </p:grpSpPr>
        <p:sp>
          <p:nvSpPr>
            <p:cNvPr id="110" name="Oval 109">
              <a:extLst>
                <a:ext uri="{FF2B5EF4-FFF2-40B4-BE49-F238E27FC236}">
                  <a16:creationId xmlns:a16="http://schemas.microsoft.com/office/drawing/2014/main" id="{A9FF98BB-8645-46FE-AFB7-4E5F1E4121E8}"/>
                </a:ext>
              </a:extLst>
            </p:cNvPr>
            <p:cNvSpPr/>
            <p:nvPr/>
          </p:nvSpPr>
          <p:spPr bwMode="auto">
            <a:xfrm flipH="1">
              <a:off x="10504191" y="2632864"/>
              <a:ext cx="830159" cy="830159"/>
            </a:xfrm>
            <a:prstGeom prst="ellipse">
              <a:avLst/>
            </a:prstGeom>
            <a:solidFill>
              <a:schemeClr val="bg2">
                <a:alpha val="10000"/>
              </a:schemeClr>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grpSp>
          <p:nvGrpSpPr>
            <p:cNvPr id="111" name="Group 110">
              <a:extLst>
                <a:ext uri="{FF2B5EF4-FFF2-40B4-BE49-F238E27FC236}">
                  <a16:creationId xmlns:a16="http://schemas.microsoft.com/office/drawing/2014/main" id="{D0574E99-0055-4F19-97C0-9D32169B7656}"/>
                </a:ext>
              </a:extLst>
            </p:cNvPr>
            <p:cNvGrpSpPr/>
            <p:nvPr/>
          </p:nvGrpSpPr>
          <p:grpSpPr>
            <a:xfrm flipH="1">
              <a:off x="10639041" y="2891008"/>
              <a:ext cx="560460" cy="334486"/>
              <a:chOff x="-3238101" y="6001000"/>
              <a:chExt cx="803840" cy="479736"/>
            </a:xfrm>
          </p:grpSpPr>
          <p:sp>
            <p:nvSpPr>
              <p:cNvPr id="112" name="Freeform: Shape 111">
                <a:extLst>
                  <a:ext uri="{FF2B5EF4-FFF2-40B4-BE49-F238E27FC236}">
                    <a16:creationId xmlns:a16="http://schemas.microsoft.com/office/drawing/2014/main" id="{658E0831-4736-4F4F-8B3A-81F8158EF079}"/>
                  </a:ext>
                </a:extLst>
              </p:cNvPr>
              <p:cNvSpPr>
                <a:spLocks noChangeAspect="1"/>
              </p:cNvSpPr>
              <p:nvPr/>
            </p:nvSpPr>
            <p:spPr bwMode="auto">
              <a:xfrm>
                <a:off x="-2977728" y="6168181"/>
                <a:ext cx="274320" cy="312555"/>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sp>
            <p:nvSpPr>
              <p:cNvPr id="113" name="Freeform: Shape 112">
                <a:extLst>
                  <a:ext uri="{FF2B5EF4-FFF2-40B4-BE49-F238E27FC236}">
                    <a16:creationId xmlns:a16="http://schemas.microsoft.com/office/drawing/2014/main" id="{110707F7-B89F-41FE-9D85-5EF1B5C80438}"/>
                  </a:ext>
                </a:extLst>
              </p:cNvPr>
              <p:cNvSpPr>
                <a:spLocks noChangeAspect="1"/>
              </p:cNvSpPr>
              <p:nvPr/>
            </p:nvSpPr>
            <p:spPr bwMode="auto">
              <a:xfrm>
                <a:off x="-3238101" y="60010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sp>
            <p:nvSpPr>
              <p:cNvPr id="114" name="Freeform: Shape 113">
                <a:extLst>
                  <a:ext uri="{FF2B5EF4-FFF2-40B4-BE49-F238E27FC236}">
                    <a16:creationId xmlns:a16="http://schemas.microsoft.com/office/drawing/2014/main" id="{66431992-232C-4762-8150-2D038144C7F0}"/>
                  </a:ext>
                </a:extLst>
              </p:cNvPr>
              <p:cNvSpPr>
                <a:spLocks noChangeAspect="1"/>
              </p:cNvSpPr>
              <p:nvPr/>
            </p:nvSpPr>
            <p:spPr bwMode="auto">
              <a:xfrm>
                <a:off x="-2701753" y="60198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grpSp>
      </p:grpSp>
      <p:sp>
        <p:nvSpPr>
          <p:cNvPr id="115" name="door">
            <a:extLst>
              <a:ext uri="{FF2B5EF4-FFF2-40B4-BE49-F238E27FC236}">
                <a16:creationId xmlns:a16="http://schemas.microsoft.com/office/drawing/2014/main" id="{455768D5-CF24-48F5-A6D8-FDF9A30FD2FF}"/>
              </a:ext>
            </a:extLst>
          </p:cNvPr>
          <p:cNvSpPr>
            <a:spLocks noChangeAspect="1" noEditPoints="1"/>
          </p:cNvSpPr>
          <p:nvPr/>
        </p:nvSpPr>
        <p:spPr bwMode="auto">
          <a:xfrm>
            <a:off x="2373367" y="2419703"/>
            <a:ext cx="264171" cy="373041"/>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solidFill>
            <a:schemeClr val="bg2"/>
          </a:solidFill>
          <a:ln w="15875"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a:gradFill>
                <a:gsLst>
                  <a:gs pos="0">
                    <a:srgbClr val="505050"/>
                  </a:gs>
                  <a:gs pos="100000">
                    <a:srgbClr val="505050"/>
                  </a:gs>
                </a:gsLst>
              </a:gradFill>
              <a:latin typeface="Segoe UI Semilight"/>
            </a:endParaRPr>
          </a:p>
        </p:txBody>
      </p:sp>
      <p:sp>
        <p:nvSpPr>
          <p:cNvPr id="116" name="Arc 115">
            <a:extLst>
              <a:ext uri="{FF2B5EF4-FFF2-40B4-BE49-F238E27FC236}">
                <a16:creationId xmlns:a16="http://schemas.microsoft.com/office/drawing/2014/main" id="{58330B99-33F5-487E-9BF0-DCE8EBF6641E}"/>
              </a:ext>
            </a:extLst>
          </p:cNvPr>
          <p:cNvSpPr/>
          <p:nvPr/>
        </p:nvSpPr>
        <p:spPr>
          <a:xfrm rot="16200000" flipH="1">
            <a:off x="4042543" y="2976288"/>
            <a:ext cx="2014927" cy="2014927"/>
          </a:xfrm>
          <a:prstGeom prst="arc">
            <a:avLst>
              <a:gd name="adj1" fmla="val 16237333"/>
              <a:gd name="adj2" fmla="val 55816"/>
            </a:avLst>
          </a:prstGeom>
          <a:ln w="12700" cap="rnd">
            <a:solidFill>
              <a:schemeClr val="accent4"/>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a:solidFill>
                <a:srgbClr val="353535"/>
              </a:solidFill>
              <a:latin typeface="Segoe UI Semilight"/>
            </a:endParaRPr>
          </a:p>
        </p:txBody>
      </p:sp>
      <p:sp>
        <p:nvSpPr>
          <p:cNvPr id="117" name="Arc 116">
            <a:extLst>
              <a:ext uri="{FF2B5EF4-FFF2-40B4-BE49-F238E27FC236}">
                <a16:creationId xmlns:a16="http://schemas.microsoft.com/office/drawing/2014/main" id="{49BE5624-C3B3-434F-BA8D-75F9DBED5007}"/>
              </a:ext>
            </a:extLst>
          </p:cNvPr>
          <p:cNvSpPr/>
          <p:nvPr/>
        </p:nvSpPr>
        <p:spPr>
          <a:xfrm flipH="1" flipV="1">
            <a:off x="1262975" y="943629"/>
            <a:ext cx="2220783" cy="2734034"/>
          </a:xfrm>
          <a:prstGeom prst="arc">
            <a:avLst>
              <a:gd name="adj1" fmla="val 16219823"/>
              <a:gd name="adj2" fmla="val 19924064"/>
            </a:avLst>
          </a:prstGeom>
          <a:ln w="12700" cap="rnd">
            <a:solidFill>
              <a:schemeClr val="accent4"/>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a:solidFill>
                <a:srgbClr val="353535"/>
              </a:solidFill>
              <a:latin typeface="Segoe UI Semilight"/>
            </a:endParaRPr>
          </a:p>
        </p:txBody>
      </p:sp>
      <p:sp>
        <p:nvSpPr>
          <p:cNvPr id="118" name="Freeform: Shape 117">
            <a:extLst>
              <a:ext uri="{FF2B5EF4-FFF2-40B4-BE49-F238E27FC236}">
                <a16:creationId xmlns:a16="http://schemas.microsoft.com/office/drawing/2014/main" id="{721D5415-B2CD-49E3-9CA7-2B0FBF4EBAB3}"/>
              </a:ext>
            </a:extLst>
          </p:cNvPr>
          <p:cNvSpPr/>
          <p:nvPr/>
        </p:nvSpPr>
        <p:spPr bwMode="auto">
          <a:xfrm>
            <a:off x="4575311" y="2391313"/>
            <a:ext cx="1334826" cy="2027198"/>
          </a:xfrm>
          <a:custGeom>
            <a:avLst/>
            <a:gdLst>
              <a:gd name="connsiteX0" fmla="*/ 2230490 w 2230490"/>
              <a:gd name="connsiteY0" fmla="*/ 0 h 2403676"/>
              <a:gd name="connsiteX1" fmla="*/ 2230490 w 2230490"/>
              <a:gd name="connsiteY1" fmla="*/ 2403676 h 2403676"/>
              <a:gd name="connsiteX2" fmla="*/ 0 w 2230490"/>
              <a:gd name="connsiteY2" fmla="*/ 1355719 h 2403676"/>
              <a:gd name="connsiteX3" fmla="*/ 0 w 2230490"/>
              <a:gd name="connsiteY3" fmla="*/ 1047957 h 2403676"/>
            </a:gdLst>
            <a:ahLst/>
            <a:cxnLst>
              <a:cxn ang="0">
                <a:pos x="connsiteX0" y="connsiteY0"/>
              </a:cxn>
              <a:cxn ang="0">
                <a:pos x="connsiteX1" y="connsiteY1"/>
              </a:cxn>
              <a:cxn ang="0">
                <a:pos x="connsiteX2" y="connsiteY2"/>
              </a:cxn>
              <a:cxn ang="0">
                <a:pos x="connsiteX3" y="connsiteY3"/>
              </a:cxn>
            </a:cxnLst>
            <a:rect l="l" t="t" r="r" b="b"/>
            <a:pathLst>
              <a:path w="2230490" h="2403676">
                <a:moveTo>
                  <a:pt x="2230490" y="0"/>
                </a:moveTo>
                <a:lnTo>
                  <a:pt x="2230490" y="2403676"/>
                </a:lnTo>
                <a:lnTo>
                  <a:pt x="0" y="1355719"/>
                </a:lnTo>
                <a:lnTo>
                  <a:pt x="0" y="1047957"/>
                </a:lnTo>
                <a:close/>
              </a:path>
            </a:pathLst>
          </a:custGeom>
          <a:solidFill>
            <a:schemeClr val="tx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9" name="Straight Arrow Connector 118">
            <a:extLst>
              <a:ext uri="{FF2B5EF4-FFF2-40B4-BE49-F238E27FC236}">
                <a16:creationId xmlns:a16="http://schemas.microsoft.com/office/drawing/2014/main" id="{883CC371-DA66-4811-8710-CD83FD3614E6}"/>
              </a:ext>
            </a:extLst>
          </p:cNvPr>
          <p:cNvCxnSpPr>
            <a:cxnSpLocks/>
          </p:cNvCxnSpPr>
          <p:nvPr/>
        </p:nvCxnSpPr>
        <p:spPr>
          <a:xfrm>
            <a:off x="4937207" y="2008462"/>
            <a:ext cx="593523" cy="0"/>
          </a:xfrm>
          <a:prstGeom prst="straightConnector1">
            <a:avLst/>
          </a:prstGeom>
          <a:ln w="158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D1E3C7A2-BE6C-4CA3-BF87-067B0C6E3D2B}"/>
              </a:ext>
            </a:extLst>
          </p:cNvPr>
          <p:cNvGrpSpPr/>
          <p:nvPr/>
        </p:nvGrpSpPr>
        <p:grpSpPr>
          <a:xfrm>
            <a:off x="3478150" y="5029399"/>
            <a:ext cx="3191372" cy="1828353"/>
            <a:chOff x="7985545" y="4468077"/>
            <a:chExt cx="3129080" cy="1792666"/>
          </a:xfrm>
        </p:grpSpPr>
        <p:sp>
          <p:nvSpPr>
            <p:cNvPr id="121" name="Freeform 280">
              <a:extLst>
                <a:ext uri="{FF2B5EF4-FFF2-40B4-BE49-F238E27FC236}">
                  <a16:creationId xmlns:a16="http://schemas.microsoft.com/office/drawing/2014/main" id="{D056D601-E8A5-4E52-B02B-4527BA513E40}"/>
                </a:ext>
              </a:extLst>
            </p:cNvPr>
            <p:cNvSpPr/>
            <p:nvPr/>
          </p:nvSpPr>
          <p:spPr bwMode="auto">
            <a:xfrm>
              <a:off x="7985545" y="4468077"/>
              <a:ext cx="3129080" cy="179266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122" name="Rectangle 121">
              <a:extLst>
                <a:ext uri="{FF2B5EF4-FFF2-40B4-BE49-F238E27FC236}">
                  <a16:creationId xmlns:a16="http://schemas.microsoft.com/office/drawing/2014/main" id="{336255E9-3D06-4DA2-A967-AB310A7044D2}"/>
                </a:ext>
              </a:extLst>
            </p:cNvPr>
            <p:cNvSpPr/>
            <p:nvPr/>
          </p:nvSpPr>
          <p:spPr bwMode="auto">
            <a:xfrm>
              <a:off x="9497910" y="5128798"/>
              <a:ext cx="1341506" cy="1120654"/>
            </a:xfrm>
            <a:prstGeom prst="rect">
              <a:avLst/>
            </a:prstGeom>
          </p:spPr>
          <p:txBody>
            <a:bodyPr vert="horz" wrap="square" lIns="149217" tIns="93260" rIns="149217" bIns="93260" rtlCol="0" anchor="t">
              <a:noAutofit/>
            </a:bodyPr>
            <a:lstStyle/>
            <a:p>
              <a:pPr defTabSz="932597">
                <a:lnSpc>
                  <a:spcPct val="90000"/>
                </a:lnSpc>
                <a:spcBef>
                  <a:spcPct val="0"/>
                </a:spcBef>
                <a:defRPr/>
              </a:pPr>
              <a:br>
                <a:rPr lang="en-US" sz="2040" kern="0">
                  <a:ln w="3175">
                    <a:noFill/>
                  </a:ln>
                  <a:solidFill>
                    <a:srgbClr val="002050"/>
                  </a:solidFill>
                  <a:latin typeface="Segoe UI Semilight"/>
                  <a:cs typeface="Segoe UI Semilight" panose="020B0402040204020203" pitchFamily="34" charset="0"/>
                </a:rPr>
              </a:br>
              <a:r>
                <a:rPr lang="en-US" sz="2040" kern="0">
                  <a:ln w="3175">
                    <a:noFill/>
                  </a:ln>
                  <a:solidFill>
                    <a:srgbClr val="002050"/>
                  </a:solidFill>
                  <a:latin typeface="Segoe UI Semilight"/>
                  <a:cs typeface="Segoe UI Semilight" panose="020B0402040204020203" pitchFamily="34" charset="0"/>
                </a:rPr>
                <a:t>On-</a:t>
              </a:r>
              <a:br>
                <a:rPr lang="en-US" sz="2040" kern="0">
                  <a:ln w="3175">
                    <a:noFill/>
                  </a:ln>
                  <a:solidFill>
                    <a:srgbClr val="002050"/>
                  </a:solidFill>
                  <a:latin typeface="Segoe UI Semilight"/>
                  <a:cs typeface="Segoe UI Semilight" panose="020B0402040204020203" pitchFamily="34" charset="0"/>
                </a:rPr>
              </a:br>
              <a:r>
                <a:rPr lang="en-US" sz="2040" kern="0">
                  <a:ln w="3175">
                    <a:noFill/>
                  </a:ln>
                  <a:solidFill>
                    <a:srgbClr val="002050"/>
                  </a:solidFill>
                  <a:latin typeface="Segoe UI Semilight"/>
                  <a:cs typeface="Segoe UI Semilight" panose="020B0402040204020203" pitchFamily="34" charset="0"/>
                </a:rPr>
                <a:t>premises</a:t>
              </a:r>
            </a:p>
          </p:txBody>
        </p:sp>
        <p:grpSp>
          <p:nvGrpSpPr>
            <p:cNvPr id="123" name="Group 207">
              <a:extLst>
                <a:ext uri="{FF2B5EF4-FFF2-40B4-BE49-F238E27FC236}">
                  <a16:creationId xmlns:a16="http://schemas.microsoft.com/office/drawing/2014/main" id="{C82CB8E9-AD5D-44A5-9AFE-BA714A5688B8}"/>
                </a:ext>
              </a:extLst>
            </p:cNvPr>
            <p:cNvGrpSpPr>
              <a:grpSpLocks noChangeAspect="1"/>
            </p:cNvGrpSpPr>
            <p:nvPr/>
          </p:nvGrpSpPr>
          <p:grpSpPr bwMode="auto">
            <a:xfrm>
              <a:off x="8732720" y="5421290"/>
              <a:ext cx="672524" cy="654403"/>
              <a:chOff x="3750" y="2040"/>
              <a:chExt cx="334" cy="325"/>
            </a:xfrm>
          </p:grpSpPr>
          <p:sp>
            <p:nvSpPr>
              <p:cNvPr id="125" name="Rectangle 208">
                <a:extLst>
                  <a:ext uri="{FF2B5EF4-FFF2-40B4-BE49-F238E27FC236}">
                    <a16:creationId xmlns:a16="http://schemas.microsoft.com/office/drawing/2014/main" id="{31403CA1-CE94-4B43-8998-DF506A2DA041}"/>
                  </a:ext>
                </a:extLst>
              </p:cNvPr>
              <p:cNvSpPr>
                <a:spLocks noChangeArrowheads="1"/>
              </p:cNvSpPr>
              <p:nvPr/>
            </p:nvSpPr>
            <p:spPr bwMode="auto">
              <a:xfrm>
                <a:off x="3860" y="2071"/>
                <a:ext cx="150" cy="294"/>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26" name="Freeform 209">
                <a:extLst>
                  <a:ext uri="{FF2B5EF4-FFF2-40B4-BE49-F238E27FC236}">
                    <a16:creationId xmlns:a16="http://schemas.microsoft.com/office/drawing/2014/main" id="{B5B3ADBE-15B8-4B90-A729-43F7225F0B1B}"/>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27" name="Freeform 210">
                <a:extLst>
                  <a:ext uri="{FF2B5EF4-FFF2-40B4-BE49-F238E27FC236}">
                    <a16:creationId xmlns:a16="http://schemas.microsoft.com/office/drawing/2014/main" id="{A5D9BDB6-AF78-4124-B245-1099C2801205}"/>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28" name="Freeform 211">
                <a:extLst>
                  <a:ext uri="{FF2B5EF4-FFF2-40B4-BE49-F238E27FC236}">
                    <a16:creationId xmlns:a16="http://schemas.microsoft.com/office/drawing/2014/main" id="{E0C21F4D-BE03-468B-9CAB-69579F879F8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29" name="Rectangle 212">
                <a:extLst>
                  <a:ext uri="{FF2B5EF4-FFF2-40B4-BE49-F238E27FC236}">
                    <a16:creationId xmlns:a16="http://schemas.microsoft.com/office/drawing/2014/main" id="{5254C295-AB45-4573-B4EF-7A2C6503A480}"/>
                  </a:ext>
                </a:extLst>
              </p:cNvPr>
              <p:cNvSpPr>
                <a:spLocks noChangeArrowheads="1"/>
              </p:cNvSpPr>
              <p:nvPr/>
            </p:nvSpPr>
            <p:spPr bwMode="auto">
              <a:xfrm>
                <a:off x="3888" y="2040"/>
                <a:ext cx="42" cy="31"/>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0" name="Rectangle 213">
                <a:extLst>
                  <a:ext uri="{FF2B5EF4-FFF2-40B4-BE49-F238E27FC236}">
                    <a16:creationId xmlns:a16="http://schemas.microsoft.com/office/drawing/2014/main" id="{7D6428C9-4CBE-4022-BFF0-5A93EABBB463}"/>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1" name="Rectangle 214">
                <a:extLst>
                  <a:ext uri="{FF2B5EF4-FFF2-40B4-BE49-F238E27FC236}">
                    <a16:creationId xmlns:a16="http://schemas.microsoft.com/office/drawing/2014/main" id="{8CB2A50B-9FD9-4065-9B93-CD42E9AA6CFC}"/>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2" name="Rectangle 215">
                <a:extLst>
                  <a:ext uri="{FF2B5EF4-FFF2-40B4-BE49-F238E27FC236}">
                    <a16:creationId xmlns:a16="http://schemas.microsoft.com/office/drawing/2014/main" id="{52518D1D-D867-49D1-8E9F-8E51E325E418}"/>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3" name="Rectangle 216">
                <a:extLst>
                  <a:ext uri="{FF2B5EF4-FFF2-40B4-BE49-F238E27FC236}">
                    <a16:creationId xmlns:a16="http://schemas.microsoft.com/office/drawing/2014/main" id="{66949938-06B8-472B-9BC0-883720A8C821}"/>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4" name="Rectangle 217">
                <a:extLst>
                  <a:ext uri="{FF2B5EF4-FFF2-40B4-BE49-F238E27FC236}">
                    <a16:creationId xmlns:a16="http://schemas.microsoft.com/office/drawing/2014/main" id="{941E5109-51D7-4D37-985A-882D4F9EF51F}"/>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5" name="Rectangle 218">
                <a:extLst>
                  <a:ext uri="{FF2B5EF4-FFF2-40B4-BE49-F238E27FC236}">
                    <a16:creationId xmlns:a16="http://schemas.microsoft.com/office/drawing/2014/main" id="{D9707266-F85D-46E3-97E3-2F8EA33FFEEB}"/>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6" name="Rectangle 219">
                <a:extLst>
                  <a:ext uri="{FF2B5EF4-FFF2-40B4-BE49-F238E27FC236}">
                    <a16:creationId xmlns:a16="http://schemas.microsoft.com/office/drawing/2014/main" id="{C5D260AD-9F87-4C90-86EE-4D38C9129D95}"/>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7" name="Rectangle 220">
                <a:extLst>
                  <a:ext uri="{FF2B5EF4-FFF2-40B4-BE49-F238E27FC236}">
                    <a16:creationId xmlns:a16="http://schemas.microsoft.com/office/drawing/2014/main" id="{3DA5E085-B203-4989-9364-4E60157559C3}"/>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8" name="Rectangle 221">
                <a:extLst>
                  <a:ext uri="{FF2B5EF4-FFF2-40B4-BE49-F238E27FC236}">
                    <a16:creationId xmlns:a16="http://schemas.microsoft.com/office/drawing/2014/main" id="{E99F679A-A758-427D-9F12-623EE31BB268}"/>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39" name="Rectangle 222">
                <a:extLst>
                  <a:ext uri="{FF2B5EF4-FFF2-40B4-BE49-F238E27FC236}">
                    <a16:creationId xmlns:a16="http://schemas.microsoft.com/office/drawing/2014/main" id="{DD6D9FFA-580B-452D-83E0-B1049DBC8F7B}"/>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0" name="Rectangle 223">
                <a:extLst>
                  <a:ext uri="{FF2B5EF4-FFF2-40B4-BE49-F238E27FC236}">
                    <a16:creationId xmlns:a16="http://schemas.microsoft.com/office/drawing/2014/main" id="{2F28861C-FF8E-45CA-990C-7915F8950915}"/>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1" name="Rectangle 224">
                <a:extLst>
                  <a:ext uri="{FF2B5EF4-FFF2-40B4-BE49-F238E27FC236}">
                    <a16:creationId xmlns:a16="http://schemas.microsoft.com/office/drawing/2014/main" id="{8E2CEB6A-9A6E-4159-A060-C899668A28B8}"/>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2" name="Rectangle 225">
                <a:extLst>
                  <a:ext uri="{FF2B5EF4-FFF2-40B4-BE49-F238E27FC236}">
                    <a16:creationId xmlns:a16="http://schemas.microsoft.com/office/drawing/2014/main" id="{E008B256-FA12-4A96-BCA4-84A9EA5030B2}"/>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3" name="Rectangle 226">
                <a:extLst>
                  <a:ext uri="{FF2B5EF4-FFF2-40B4-BE49-F238E27FC236}">
                    <a16:creationId xmlns:a16="http://schemas.microsoft.com/office/drawing/2014/main" id="{8AA43593-74F0-4DFE-9D72-A436B1AFD6C1}"/>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4" name="Rectangle 227">
                <a:extLst>
                  <a:ext uri="{FF2B5EF4-FFF2-40B4-BE49-F238E27FC236}">
                    <a16:creationId xmlns:a16="http://schemas.microsoft.com/office/drawing/2014/main" id="{6FD97F7F-21BA-4998-937A-241FCF181B80}"/>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5" name="Rectangle 228">
                <a:extLst>
                  <a:ext uri="{FF2B5EF4-FFF2-40B4-BE49-F238E27FC236}">
                    <a16:creationId xmlns:a16="http://schemas.microsoft.com/office/drawing/2014/main" id="{8672B9C2-2943-4F69-AAE0-60A40FFF550F}"/>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6" name="Rectangle 229">
                <a:extLst>
                  <a:ext uri="{FF2B5EF4-FFF2-40B4-BE49-F238E27FC236}">
                    <a16:creationId xmlns:a16="http://schemas.microsoft.com/office/drawing/2014/main" id="{835A65F5-03E9-4EB3-8D17-4247A262730F}"/>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7" name="Rectangle 230">
                <a:extLst>
                  <a:ext uri="{FF2B5EF4-FFF2-40B4-BE49-F238E27FC236}">
                    <a16:creationId xmlns:a16="http://schemas.microsoft.com/office/drawing/2014/main" id="{2EBFA937-5C6A-43FC-AE37-0ABF8C723807}"/>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8" name="Rectangle 231">
                <a:extLst>
                  <a:ext uri="{FF2B5EF4-FFF2-40B4-BE49-F238E27FC236}">
                    <a16:creationId xmlns:a16="http://schemas.microsoft.com/office/drawing/2014/main" id="{29538321-C383-4025-A1A5-BBE3E4C02BC8}"/>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49" name="Rectangle 232">
                <a:extLst>
                  <a:ext uri="{FF2B5EF4-FFF2-40B4-BE49-F238E27FC236}">
                    <a16:creationId xmlns:a16="http://schemas.microsoft.com/office/drawing/2014/main" id="{82745E65-E95C-4B4B-8813-59217D017B8F}"/>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50" name="Rectangle 233">
                <a:extLst>
                  <a:ext uri="{FF2B5EF4-FFF2-40B4-BE49-F238E27FC236}">
                    <a16:creationId xmlns:a16="http://schemas.microsoft.com/office/drawing/2014/main" id="{C6FF5EE3-392A-4C65-B564-D781F36A7B3B}"/>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51" name="Rectangle 234">
                <a:extLst>
                  <a:ext uri="{FF2B5EF4-FFF2-40B4-BE49-F238E27FC236}">
                    <a16:creationId xmlns:a16="http://schemas.microsoft.com/office/drawing/2014/main" id="{82FE1A32-F820-49F6-A0F5-5FFC87E2ED60}"/>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152" name="Rectangle 235">
                <a:extLst>
                  <a:ext uri="{FF2B5EF4-FFF2-40B4-BE49-F238E27FC236}">
                    <a16:creationId xmlns:a16="http://schemas.microsoft.com/office/drawing/2014/main" id="{1539DB41-03E3-425E-9F40-8447D3B1CCD4}"/>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grpSp>
        <p:pic>
          <p:nvPicPr>
            <p:cNvPr id="124" name="Picture 123">
              <a:extLst>
                <a:ext uri="{FF2B5EF4-FFF2-40B4-BE49-F238E27FC236}">
                  <a16:creationId xmlns:a16="http://schemas.microsoft.com/office/drawing/2014/main" id="{04D8010A-B0C3-4C8A-8027-66E82913B9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53" name="Group 152">
            <a:extLst>
              <a:ext uri="{FF2B5EF4-FFF2-40B4-BE49-F238E27FC236}">
                <a16:creationId xmlns:a16="http://schemas.microsoft.com/office/drawing/2014/main" id="{B44CA64A-54D5-405E-8843-177CC4C65DC4}"/>
              </a:ext>
            </a:extLst>
          </p:cNvPr>
          <p:cNvGrpSpPr/>
          <p:nvPr/>
        </p:nvGrpSpPr>
        <p:grpSpPr>
          <a:xfrm>
            <a:off x="5531037" y="1143526"/>
            <a:ext cx="6399717" cy="4393484"/>
            <a:chOff x="5422213" y="1014278"/>
            <a:chExt cx="6274802" cy="4307728"/>
          </a:xfrm>
        </p:grpSpPr>
        <p:pic>
          <p:nvPicPr>
            <p:cNvPr id="154" name="Picture 153">
              <a:extLst>
                <a:ext uri="{FF2B5EF4-FFF2-40B4-BE49-F238E27FC236}">
                  <a16:creationId xmlns:a16="http://schemas.microsoft.com/office/drawing/2014/main" id="{181BF718-2570-4B0B-8C12-7614104B1F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22213" y="1014278"/>
              <a:ext cx="6274802" cy="4307728"/>
            </a:xfrm>
            <a:prstGeom prst="rect">
              <a:avLst/>
            </a:prstGeom>
          </p:spPr>
        </p:pic>
        <p:grpSp>
          <p:nvGrpSpPr>
            <p:cNvPr id="155" name="Group 154">
              <a:extLst>
                <a:ext uri="{FF2B5EF4-FFF2-40B4-BE49-F238E27FC236}">
                  <a16:creationId xmlns:a16="http://schemas.microsoft.com/office/drawing/2014/main" id="{B58C8CD6-3100-49A0-9A04-D32D18394FE4}"/>
                </a:ext>
              </a:extLst>
            </p:cNvPr>
            <p:cNvGrpSpPr/>
            <p:nvPr/>
          </p:nvGrpSpPr>
          <p:grpSpPr>
            <a:xfrm>
              <a:off x="6206225" y="3975837"/>
              <a:ext cx="3927732" cy="655042"/>
              <a:chOff x="6206225" y="3975837"/>
              <a:chExt cx="3927732" cy="655042"/>
            </a:xfrm>
          </p:grpSpPr>
          <p:sp>
            <p:nvSpPr>
              <p:cNvPr id="156" name="TextBox 155">
                <a:extLst>
                  <a:ext uri="{FF2B5EF4-FFF2-40B4-BE49-F238E27FC236}">
                    <a16:creationId xmlns:a16="http://schemas.microsoft.com/office/drawing/2014/main" id="{BD4672AB-3810-4273-80BA-8432ED68328E}"/>
                  </a:ext>
                </a:extLst>
              </p:cNvPr>
              <p:cNvSpPr txBox="1"/>
              <p:nvPr/>
            </p:nvSpPr>
            <p:spPr>
              <a:xfrm>
                <a:off x="8015142" y="3975837"/>
                <a:ext cx="2118815" cy="148310"/>
              </a:xfrm>
              <a:prstGeom prst="rect">
                <a:avLst/>
              </a:prstGeom>
              <a:noFill/>
            </p:spPr>
            <p:txBody>
              <a:bodyPr wrap="square" lIns="0" tIns="0" rIns="0" bIns="0" rtlCol="0">
                <a:spAutoFit/>
              </a:bodyPr>
              <a:lstStyle/>
              <a:p>
                <a:pPr defTabSz="932597">
                  <a:lnSpc>
                    <a:spcPct val="90000"/>
                  </a:lnSpc>
                  <a:spcAft>
                    <a:spcPts val="612"/>
                  </a:spcAft>
                  <a:defRPr/>
                </a:pPr>
                <a:r>
                  <a:rPr lang="en-US" sz="1071" spc="-31">
                    <a:solidFill>
                      <a:srgbClr val="737373">
                        <a:lumMod val="75000"/>
                      </a:srgbClr>
                    </a:solidFill>
                    <a:latin typeface="Segoe UI Semilight"/>
                  </a:rPr>
                  <a:t>Office 365 SharePoint Online</a:t>
                </a:r>
              </a:p>
            </p:txBody>
          </p:sp>
          <p:sp>
            <p:nvSpPr>
              <p:cNvPr id="157" name="TextBox 156">
                <a:extLst>
                  <a:ext uri="{FF2B5EF4-FFF2-40B4-BE49-F238E27FC236}">
                    <a16:creationId xmlns:a16="http://schemas.microsoft.com/office/drawing/2014/main" id="{1045E4E5-AD16-439D-BB8F-23B344A6926E}"/>
                  </a:ext>
                </a:extLst>
              </p:cNvPr>
              <p:cNvSpPr txBox="1"/>
              <p:nvPr/>
            </p:nvSpPr>
            <p:spPr>
              <a:xfrm>
                <a:off x="6206225" y="4482569"/>
                <a:ext cx="1188720" cy="148310"/>
              </a:xfrm>
              <a:prstGeom prst="rect">
                <a:avLst/>
              </a:prstGeom>
              <a:noFill/>
            </p:spPr>
            <p:txBody>
              <a:bodyPr wrap="square" lIns="0" tIns="0" rIns="0" bIns="0" rtlCol="0">
                <a:spAutoFit/>
              </a:bodyPr>
              <a:lstStyle/>
              <a:p>
                <a:pPr defTabSz="932597">
                  <a:lnSpc>
                    <a:spcPct val="90000"/>
                  </a:lnSpc>
                  <a:spcAft>
                    <a:spcPts val="612"/>
                  </a:spcAft>
                  <a:defRPr/>
                </a:pPr>
                <a:r>
                  <a:rPr lang="en-US" sz="1071" spc="-31">
                    <a:solidFill>
                      <a:srgbClr val="737373">
                        <a:lumMod val="75000"/>
                      </a:srgbClr>
                    </a:solidFill>
                    <a:latin typeface="Segoe UI Semilight"/>
                  </a:rPr>
                  <a:t>Kronos</a:t>
                </a:r>
              </a:p>
            </p:txBody>
          </p:sp>
          <p:sp>
            <p:nvSpPr>
              <p:cNvPr id="158" name="TextBox 157">
                <a:extLst>
                  <a:ext uri="{FF2B5EF4-FFF2-40B4-BE49-F238E27FC236}">
                    <a16:creationId xmlns:a16="http://schemas.microsoft.com/office/drawing/2014/main" id="{203D6C30-4F0F-4BAB-A510-D795ABAEBBE7}"/>
                  </a:ext>
                </a:extLst>
              </p:cNvPr>
              <p:cNvSpPr txBox="1"/>
              <p:nvPr/>
            </p:nvSpPr>
            <p:spPr>
              <a:xfrm>
                <a:off x="6206225" y="3975837"/>
                <a:ext cx="1188720" cy="148310"/>
              </a:xfrm>
              <a:prstGeom prst="rect">
                <a:avLst/>
              </a:prstGeom>
              <a:noFill/>
            </p:spPr>
            <p:txBody>
              <a:bodyPr wrap="square" lIns="0" tIns="0" rIns="0" bIns="0" rtlCol="0">
                <a:spAutoFit/>
              </a:bodyPr>
              <a:lstStyle/>
              <a:p>
                <a:pPr defTabSz="932597">
                  <a:lnSpc>
                    <a:spcPct val="90000"/>
                  </a:lnSpc>
                  <a:spcAft>
                    <a:spcPts val="612"/>
                  </a:spcAft>
                  <a:defRPr/>
                </a:pPr>
                <a:r>
                  <a:rPr lang="en-US" sz="1071" spc="-31">
                    <a:solidFill>
                      <a:srgbClr val="737373">
                        <a:lumMod val="75000"/>
                      </a:srgbClr>
                    </a:solidFill>
                    <a:latin typeface="Segoe UI Semilight"/>
                  </a:rPr>
                  <a:t>Box</a:t>
                </a:r>
              </a:p>
            </p:txBody>
          </p:sp>
          <p:sp>
            <p:nvSpPr>
              <p:cNvPr id="159" name="TextBox 158">
                <a:extLst>
                  <a:ext uri="{FF2B5EF4-FFF2-40B4-BE49-F238E27FC236}">
                    <a16:creationId xmlns:a16="http://schemas.microsoft.com/office/drawing/2014/main" id="{DDC1DF4F-65CE-446B-98CC-3B44CD71FB8A}"/>
                  </a:ext>
                </a:extLst>
              </p:cNvPr>
              <p:cNvSpPr txBox="1"/>
              <p:nvPr/>
            </p:nvSpPr>
            <p:spPr>
              <a:xfrm>
                <a:off x="8015142" y="4482569"/>
                <a:ext cx="2118815" cy="148310"/>
              </a:xfrm>
              <a:prstGeom prst="rect">
                <a:avLst/>
              </a:prstGeom>
              <a:noFill/>
            </p:spPr>
            <p:txBody>
              <a:bodyPr wrap="square" lIns="0" tIns="0" rIns="0" bIns="0" rtlCol="0">
                <a:spAutoFit/>
              </a:bodyPr>
              <a:lstStyle/>
              <a:p>
                <a:pPr defTabSz="932597">
                  <a:lnSpc>
                    <a:spcPct val="90000"/>
                  </a:lnSpc>
                  <a:spcAft>
                    <a:spcPts val="612"/>
                  </a:spcAft>
                  <a:defRPr/>
                </a:pPr>
                <a:r>
                  <a:rPr lang="en-US" sz="1071" spc="-31">
                    <a:solidFill>
                      <a:srgbClr val="737373">
                        <a:lumMod val="75000"/>
                      </a:srgbClr>
                    </a:solidFill>
                    <a:latin typeface="Segoe UI Semilight"/>
                  </a:rPr>
                  <a:t>Workplace by Facebook</a:t>
                </a:r>
              </a:p>
            </p:txBody>
          </p:sp>
        </p:grpSp>
      </p:grpSp>
      <p:pic>
        <p:nvPicPr>
          <p:cNvPr id="160" name="Picture 159">
            <a:extLst>
              <a:ext uri="{FF2B5EF4-FFF2-40B4-BE49-F238E27FC236}">
                <a16:creationId xmlns:a16="http://schemas.microsoft.com/office/drawing/2014/main" id="{78439701-494F-49A4-B392-71CFC361CBF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0881" y="1741824"/>
            <a:ext cx="1361984" cy="528436"/>
          </a:xfrm>
          <a:prstGeom prst="rect">
            <a:avLst/>
          </a:prstGeom>
        </p:spPr>
      </p:pic>
      <p:sp>
        <p:nvSpPr>
          <p:cNvPr id="161" name="Oval 160">
            <a:extLst>
              <a:ext uri="{FF2B5EF4-FFF2-40B4-BE49-F238E27FC236}">
                <a16:creationId xmlns:a16="http://schemas.microsoft.com/office/drawing/2014/main" id="{F73A47BE-C6F2-4091-8390-0C75D349209F}"/>
              </a:ext>
            </a:extLst>
          </p:cNvPr>
          <p:cNvSpPr/>
          <p:nvPr/>
        </p:nvSpPr>
        <p:spPr bwMode="auto">
          <a:xfrm>
            <a:off x="282131" y="1367836"/>
            <a:ext cx="1640474" cy="16404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a:extLst>
              <a:ext uri="{FF2B5EF4-FFF2-40B4-BE49-F238E27FC236}">
                <a16:creationId xmlns:a16="http://schemas.microsoft.com/office/drawing/2014/main" id="{719310F9-C5E0-4DA5-BE82-725CA85E7CD0}"/>
              </a:ext>
            </a:extLst>
          </p:cNvPr>
          <p:cNvSpPr txBox="1"/>
          <p:nvPr/>
        </p:nvSpPr>
        <p:spPr>
          <a:xfrm flipH="1">
            <a:off x="282130" y="2496831"/>
            <a:ext cx="1631642" cy="259298"/>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defRPr/>
            </a:pPr>
            <a:r>
              <a:rPr lang="en-US">
                <a:solidFill>
                  <a:srgbClr val="353535"/>
                </a:solidFill>
                <a:latin typeface="Segoe UI Semilight"/>
                <a:ea typeface="ＭＳ Ｐゴシック" charset="0"/>
                <a:cs typeface="Segoe UI Semibold" panose="020B0702040204020203" pitchFamily="34" charset="0"/>
              </a:rPr>
              <a:t>HR app</a:t>
            </a:r>
          </a:p>
        </p:txBody>
      </p:sp>
      <p:grpSp>
        <p:nvGrpSpPr>
          <p:cNvPr id="163" name="Group 162">
            <a:extLst>
              <a:ext uri="{FF2B5EF4-FFF2-40B4-BE49-F238E27FC236}">
                <a16:creationId xmlns:a16="http://schemas.microsoft.com/office/drawing/2014/main" id="{3FCF419E-BAC0-43DF-8CDE-A1F7DB8C2664}"/>
              </a:ext>
            </a:extLst>
          </p:cNvPr>
          <p:cNvGrpSpPr/>
          <p:nvPr/>
        </p:nvGrpSpPr>
        <p:grpSpPr>
          <a:xfrm>
            <a:off x="1488186" y="3294820"/>
            <a:ext cx="403456" cy="403456"/>
            <a:chOff x="1424155" y="2638940"/>
            <a:chExt cx="395581" cy="395581"/>
          </a:xfrm>
        </p:grpSpPr>
        <p:sp useBgFill="1">
          <p:nvSpPr>
            <p:cNvPr id="164" name="Oval 163">
              <a:extLst>
                <a:ext uri="{FF2B5EF4-FFF2-40B4-BE49-F238E27FC236}">
                  <a16:creationId xmlns:a16="http://schemas.microsoft.com/office/drawing/2014/main" id="{363CF670-1012-47E3-99D1-C23AA2DFF4D6}"/>
                </a:ext>
              </a:extLst>
            </p:cNvPr>
            <p:cNvSpPr/>
            <p:nvPr/>
          </p:nvSpPr>
          <p:spPr bwMode="auto">
            <a:xfrm flipH="1">
              <a:off x="1424155" y="2638940"/>
              <a:ext cx="395581" cy="395581"/>
            </a:xfrm>
            <a:prstGeom prst="ellipse">
              <a:avLst/>
            </a:prstGeom>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sp>
          <p:nvSpPr>
            <p:cNvPr id="165" name="Freeform: Shape 164">
              <a:extLst>
                <a:ext uri="{FF2B5EF4-FFF2-40B4-BE49-F238E27FC236}">
                  <a16:creationId xmlns:a16="http://schemas.microsoft.com/office/drawing/2014/main" id="{18FD36EA-7C01-4CC2-A4ED-CC78AE44C580}"/>
                </a:ext>
              </a:extLst>
            </p:cNvPr>
            <p:cNvSpPr>
              <a:spLocks noChangeAspect="1"/>
            </p:cNvSpPr>
            <p:nvPr/>
          </p:nvSpPr>
          <p:spPr bwMode="auto">
            <a:xfrm flipH="1">
              <a:off x="1507290" y="2708505"/>
              <a:ext cx="229310" cy="25645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353535"/>
                </a:solidFill>
                <a:latin typeface="Segoe UI Semilight"/>
              </a:endParaRPr>
            </a:p>
          </p:txBody>
        </p:sp>
      </p:grpSp>
      <p:grpSp>
        <p:nvGrpSpPr>
          <p:cNvPr id="166" name="Group 165">
            <a:extLst>
              <a:ext uri="{FF2B5EF4-FFF2-40B4-BE49-F238E27FC236}">
                <a16:creationId xmlns:a16="http://schemas.microsoft.com/office/drawing/2014/main" id="{178CF576-7F7A-41CA-A70A-B24B529D3915}"/>
              </a:ext>
            </a:extLst>
          </p:cNvPr>
          <p:cNvGrpSpPr/>
          <p:nvPr/>
        </p:nvGrpSpPr>
        <p:grpSpPr>
          <a:xfrm>
            <a:off x="4099904" y="4445891"/>
            <a:ext cx="382237" cy="394202"/>
            <a:chOff x="7596294" y="4477333"/>
            <a:chExt cx="374776" cy="386508"/>
          </a:xfrm>
        </p:grpSpPr>
        <p:sp useBgFill="1">
          <p:nvSpPr>
            <p:cNvPr id="167" name="Oval 166">
              <a:extLst>
                <a:ext uri="{FF2B5EF4-FFF2-40B4-BE49-F238E27FC236}">
                  <a16:creationId xmlns:a16="http://schemas.microsoft.com/office/drawing/2014/main" id="{D1C02E78-593C-4673-8DCC-A376916A7E4D}"/>
                </a:ext>
              </a:extLst>
            </p:cNvPr>
            <p:cNvSpPr/>
            <p:nvPr/>
          </p:nvSpPr>
          <p:spPr bwMode="auto">
            <a:xfrm>
              <a:off x="7596294" y="4484497"/>
              <a:ext cx="374776" cy="37477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149">
              <a:extLst>
                <a:ext uri="{FF2B5EF4-FFF2-40B4-BE49-F238E27FC236}">
                  <a16:creationId xmlns:a16="http://schemas.microsoft.com/office/drawing/2014/main" id="{36F3C01A-B5DA-4520-87E0-0FC47DECDCF2}"/>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grpSp>
      <p:pic>
        <p:nvPicPr>
          <p:cNvPr id="169" name="Picture 168">
            <a:extLst>
              <a:ext uri="{FF2B5EF4-FFF2-40B4-BE49-F238E27FC236}">
                <a16:creationId xmlns:a16="http://schemas.microsoft.com/office/drawing/2014/main" id="{ADC1F046-E419-4B2A-9594-F11B12F7B6F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88181" y="2474906"/>
            <a:ext cx="1070551" cy="819914"/>
          </a:xfrm>
          <a:prstGeom prst="rect">
            <a:avLst/>
          </a:prstGeom>
        </p:spPr>
      </p:pic>
      <p:sp>
        <p:nvSpPr>
          <p:cNvPr id="170" name="TextBox 169">
            <a:extLst>
              <a:ext uri="{FF2B5EF4-FFF2-40B4-BE49-F238E27FC236}">
                <a16:creationId xmlns:a16="http://schemas.microsoft.com/office/drawing/2014/main" id="{0B3E4F67-D303-4A2A-8819-0DA730C81BB1}"/>
              </a:ext>
            </a:extLst>
          </p:cNvPr>
          <p:cNvSpPr txBox="1">
            <a:spLocks noChangeAspect="1"/>
          </p:cNvSpPr>
          <p:nvPr/>
        </p:nvSpPr>
        <p:spPr>
          <a:xfrm>
            <a:off x="524778" y="153129"/>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171" name="Freeform: Shape 170">
            <a:extLst>
              <a:ext uri="{FF2B5EF4-FFF2-40B4-BE49-F238E27FC236}">
                <a16:creationId xmlns:a16="http://schemas.microsoft.com/office/drawing/2014/main" id="{B571DBCC-BF84-4F48-8BAF-979FC249693D}"/>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078970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250"/>
                                        <p:tgtEl>
                                          <p:spTgt spid="163"/>
                                        </p:tgtEl>
                                      </p:cBhvr>
                                    </p:animEffect>
                                  </p:childTnLst>
                                </p:cTn>
                              </p:par>
                              <p:par>
                                <p:cTn id="8" presetID="35" presetClass="path" presetSubtype="0" decel="100000" fill="hold" nodeType="withEffect">
                                  <p:stCondLst>
                                    <p:cond delay="0"/>
                                  </p:stCondLst>
                                  <p:childTnLst>
                                    <p:animMotion origin="layout" path="M 1.77176E-6 -3.03677E-6 L -0.03689 -0.13027 " pathEditMode="relative" rAng="0" ptsTypes="AA">
                                      <p:cBhvr>
                                        <p:cTn id="9" dur="750" spd="-100000" fill="hold"/>
                                        <p:tgtEl>
                                          <p:spTgt spid="163"/>
                                        </p:tgtEl>
                                        <p:attrNameLst>
                                          <p:attrName>ppt_x</p:attrName>
                                          <p:attrName>ppt_y</p:attrName>
                                        </p:attrNameLst>
                                      </p:cBhvr>
                                      <p:rCtr x="-1851" y="-6514"/>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wipe(left)">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par>
                          <p:cTn id="17" fill="hold">
                            <p:stCondLst>
                              <p:cond delay="1250"/>
                            </p:stCondLst>
                            <p:childTnLst>
                              <p:par>
                                <p:cTn id="18" presetID="22" presetClass="entr" presetSubtype="1"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wipe(up)">
                                      <p:cBhvr>
                                        <p:cTn id="20" dur="500"/>
                                        <p:tgtEl>
                                          <p:spTgt spid="104"/>
                                        </p:tgtEl>
                                      </p:cBhvr>
                                    </p:animEffect>
                                  </p:childTnLst>
                                </p:cTn>
                              </p:par>
                              <p:par>
                                <p:cTn id="21" presetID="22" presetClass="entr" presetSubtype="8"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animEffect transition="in" filter="wipe(left)">
                                      <p:cBhvr>
                                        <p:cTn id="23" dur="500"/>
                                        <p:tgtEl>
                                          <p:spTgt spid="119"/>
                                        </p:tgtEl>
                                      </p:cBhvr>
                                    </p:animEffect>
                                  </p:childTnLst>
                                </p:cTn>
                              </p:par>
                            </p:childTnLst>
                          </p:cTn>
                        </p:par>
                        <p:par>
                          <p:cTn id="24" fill="hold">
                            <p:stCondLst>
                              <p:cond delay="1750"/>
                            </p:stCondLst>
                            <p:childTnLst>
                              <p:par>
                                <p:cTn id="25" presetID="16" presetClass="entr" presetSubtype="42" fill="hold" nodeType="afterEffect">
                                  <p:stCondLst>
                                    <p:cond delay="0"/>
                                  </p:stCondLst>
                                  <p:childTnLst>
                                    <p:set>
                                      <p:cBhvr>
                                        <p:cTn id="26" dur="1" fill="hold">
                                          <p:stCondLst>
                                            <p:cond delay="0"/>
                                          </p:stCondLst>
                                        </p:cTn>
                                        <p:tgtEl>
                                          <p:spTgt spid="153"/>
                                        </p:tgtEl>
                                        <p:attrNameLst>
                                          <p:attrName>style.visibility</p:attrName>
                                        </p:attrNameLst>
                                      </p:cBhvr>
                                      <p:to>
                                        <p:strVal val="visible"/>
                                      </p:to>
                                    </p:set>
                                    <p:animEffect transition="in" filter="barn(outHorizontal)">
                                      <p:cBhvr>
                                        <p:cTn id="27" dur="500"/>
                                        <p:tgtEl>
                                          <p:spTgt spid="153"/>
                                        </p:tgtEl>
                                      </p:cBhvr>
                                    </p:animEffect>
                                  </p:childTnLst>
                                </p:cTn>
                              </p:par>
                              <p:par>
                                <p:cTn id="28" presetID="16" presetClass="entr" presetSubtype="21" fill="hold" nodeType="withEffect">
                                  <p:stCondLst>
                                    <p:cond delay="0"/>
                                  </p:stCondLst>
                                  <p:childTnLst>
                                    <p:set>
                                      <p:cBhvr>
                                        <p:cTn id="29" dur="1" fill="hold">
                                          <p:stCondLst>
                                            <p:cond delay="0"/>
                                          </p:stCondLst>
                                        </p:cTn>
                                        <p:tgtEl>
                                          <p:spTgt spid="169"/>
                                        </p:tgtEl>
                                        <p:attrNameLst>
                                          <p:attrName>style.visibility</p:attrName>
                                        </p:attrNameLst>
                                      </p:cBhvr>
                                      <p:to>
                                        <p:strVal val="visible"/>
                                      </p:to>
                                    </p:set>
                                    <p:animEffect transition="in" filter="barn(inVertical)">
                                      <p:cBhvr>
                                        <p:cTn id="30" dur="500"/>
                                        <p:tgtEl>
                                          <p:spTgt spid="16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0"/>
                                        </p:tgtEl>
                                        <p:attrNameLst>
                                          <p:attrName>style.visibility</p:attrName>
                                        </p:attrNameLst>
                                      </p:cBhvr>
                                      <p:to>
                                        <p:strVal val="visible"/>
                                      </p:to>
                                    </p:set>
                                    <p:animEffect transition="in" filter="fade">
                                      <p:cBhvr>
                                        <p:cTn id="33" dur="500"/>
                                        <p:tgtEl>
                                          <p:spTgt spid="170"/>
                                        </p:tgtEl>
                                      </p:cBhvr>
                                    </p:animEffect>
                                  </p:childTnLst>
                                </p:cTn>
                              </p:par>
                              <p:par>
                                <p:cTn id="34" presetID="35" presetClass="path" presetSubtype="0" decel="100000" fill="hold" grpId="1" nodeType="withEffect">
                                  <p:stCondLst>
                                    <p:cond delay="0"/>
                                  </p:stCondLst>
                                  <p:childTnLst>
                                    <p:animMotion origin="layout" path="M 3.35971E-6 3.85384E-6 L 0.01468 3.85384E-6 " pathEditMode="relative" rAng="0" ptsTypes="AA">
                                      <p:cBhvr>
                                        <p:cTn id="35" dur="500" spd="-100000" fill="hold"/>
                                        <p:tgtEl>
                                          <p:spTgt spid="170"/>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18" grpId="0" animBg="1"/>
      <p:bldP spid="170" grpId="0"/>
      <p:bldP spid="17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AEB3991E-DA53-4C7E-82B4-4871475B3562}"/>
              </a:ext>
            </a:extLst>
          </p:cNvPr>
          <p:cNvPicPr>
            <a:picLocks noChangeAspect="1"/>
          </p:cNvPicPr>
          <p:nvPr/>
        </p:nvPicPr>
        <p:blipFill>
          <a:blip r:embed="rId3"/>
          <a:stretch>
            <a:fillRect/>
          </a:stretch>
        </p:blipFill>
        <p:spPr>
          <a:xfrm>
            <a:off x="5531037" y="1643264"/>
            <a:ext cx="6399717" cy="4393483"/>
          </a:xfrm>
          <a:prstGeom prst="rect">
            <a:avLst/>
          </a:prstGeom>
          <a:ln>
            <a:solidFill>
              <a:schemeClr val="accent5"/>
            </a:solidFill>
          </a:ln>
        </p:spPr>
      </p:pic>
      <p:sp>
        <p:nvSpPr>
          <p:cNvPr id="27" name="Rectangle 26">
            <a:extLst>
              <a:ext uri="{FF2B5EF4-FFF2-40B4-BE49-F238E27FC236}">
                <a16:creationId xmlns:a16="http://schemas.microsoft.com/office/drawing/2014/main" id="{C3B1C59A-D7D6-4480-9FF1-FBA3957FFF9C}"/>
              </a:ext>
            </a:extLst>
          </p:cNvPr>
          <p:cNvSpPr/>
          <p:nvPr/>
        </p:nvSpPr>
        <p:spPr>
          <a:xfrm>
            <a:off x="902396" y="4431377"/>
            <a:ext cx="4230763" cy="612765"/>
          </a:xfrm>
          <a:prstGeom prst="rect">
            <a:avLst/>
          </a:prstGeom>
        </p:spPr>
        <p:txBody>
          <a:bodyPr wrap="square">
            <a:spAutoFit/>
          </a:bodyPr>
          <a:lstStyle/>
          <a:p>
            <a:pPr defTabSz="932293" fontAlgn="base">
              <a:lnSpc>
                <a:spcPct val="90000"/>
              </a:lnSpc>
              <a:spcBef>
                <a:spcPts val="600"/>
              </a:spcBef>
              <a:spcAft>
                <a:spcPct val="0"/>
              </a:spcAft>
              <a:defRPr/>
            </a:pPr>
            <a:r>
              <a:rPr lang="en-US" sz="1836">
                <a:solidFill>
                  <a:srgbClr val="505050"/>
                </a:solidFill>
                <a:ea typeface="Segoe UI" pitchFamily="34" charset="0"/>
                <a:cs typeface="Segoe UI" pitchFamily="34" charset="0"/>
              </a:rPr>
              <a:t>Resolving password issues for users </a:t>
            </a:r>
            <a:br>
              <a:rPr lang="en-US" sz="1836">
                <a:solidFill>
                  <a:srgbClr val="505050"/>
                </a:solidFill>
                <a:ea typeface="Segoe UI" pitchFamily="34" charset="0"/>
                <a:cs typeface="Segoe UI" pitchFamily="34" charset="0"/>
              </a:rPr>
            </a:br>
            <a:r>
              <a:rPr lang="en-US" sz="1836">
                <a:solidFill>
                  <a:srgbClr val="505050"/>
                </a:solidFill>
                <a:ea typeface="Segoe UI" pitchFamily="34" charset="0"/>
                <a:cs typeface="Segoe UI" pitchFamily="34" charset="0"/>
              </a:rPr>
              <a:t>is one of the largest IT costs</a:t>
            </a:r>
          </a:p>
        </p:txBody>
      </p:sp>
      <p:sp>
        <p:nvSpPr>
          <p:cNvPr id="28" name="Rectangle 27">
            <a:extLst>
              <a:ext uri="{FF2B5EF4-FFF2-40B4-BE49-F238E27FC236}">
                <a16:creationId xmlns:a16="http://schemas.microsoft.com/office/drawing/2014/main" id="{D7846DB5-D427-4410-987D-EF2E7F81D4EB}"/>
              </a:ext>
            </a:extLst>
          </p:cNvPr>
          <p:cNvSpPr/>
          <p:nvPr/>
        </p:nvSpPr>
        <p:spPr>
          <a:xfrm>
            <a:off x="902396" y="5238833"/>
            <a:ext cx="4230763" cy="855042"/>
          </a:xfrm>
          <a:prstGeom prst="rect">
            <a:avLst/>
          </a:prstGeom>
        </p:spPr>
        <p:txBody>
          <a:bodyPr wrap="square">
            <a:spAutoFit/>
          </a:bodyPr>
          <a:lstStyle/>
          <a:p>
            <a:pPr defTabSz="932293" fontAlgn="base">
              <a:lnSpc>
                <a:spcPct val="90000"/>
              </a:lnSpc>
              <a:spcBef>
                <a:spcPts val="600"/>
              </a:spcBef>
              <a:spcAft>
                <a:spcPct val="0"/>
              </a:spcAft>
              <a:defRPr/>
            </a:pPr>
            <a:r>
              <a:rPr lang="en-US" sz="1836">
                <a:solidFill>
                  <a:srgbClr val="505050"/>
                </a:solidFill>
                <a:latin typeface="Segoe UI Semilight"/>
                <a:ea typeface="Segoe UI" pitchFamily="34" charset="0"/>
                <a:cs typeface="Segoe UI" pitchFamily="34" charset="0"/>
              </a:rPr>
              <a:t>Maximize user flexibility by enabling resets from an intuitive web interface or directly from the Windows login screen</a:t>
            </a:r>
          </a:p>
        </p:txBody>
      </p:sp>
      <p:grpSp>
        <p:nvGrpSpPr>
          <p:cNvPr id="6" name="Group 5">
            <a:extLst>
              <a:ext uri="{FF2B5EF4-FFF2-40B4-BE49-F238E27FC236}">
                <a16:creationId xmlns:a16="http://schemas.microsoft.com/office/drawing/2014/main" id="{38ED34E3-13D2-4099-B550-E3494D33A586}"/>
              </a:ext>
            </a:extLst>
          </p:cNvPr>
          <p:cNvGrpSpPr/>
          <p:nvPr/>
        </p:nvGrpSpPr>
        <p:grpSpPr>
          <a:xfrm>
            <a:off x="1265237" y="1523628"/>
            <a:ext cx="2813964" cy="2063595"/>
            <a:chOff x="1800522" y="2268729"/>
            <a:chExt cx="2078041" cy="1523912"/>
          </a:xfrm>
        </p:grpSpPr>
        <p:sp>
          <p:nvSpPr>
            <p:cNvPr id="7" name="Freeform 5">
              <a:extLst>
                <a:ext uri="{FF2B5EF4-FFF2-40B4-BE49-F238E27FC236}">
                  <a16:creationId xmlns:a16="http://schemas.microsoft.com/office/drawing/2014/main" id="{F34CFD9C-D658-409F-B480-BB1F7755DFB7}"/>
                </a:ext>
              </a:extLst>
            </p:cNvPr>
            <p:cNvSpPr>
              <a:spLocks noEditPoints="1"/>
            </p:cNvSpPr>
            <p:nvPr/>
          </p:nvSpPr>
          <p:spPr bwMode="auto">
            <a:xfrm>
              <a:off x="2453703" y="2842563"/>
              <a:ext cx="1424860" cy="95007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grpSp>
          <p:nvGrpSpPr>
            <p:cNvPr id="8" name="Group 7">
              <a:extLst>
                <a:ext uri="{FF2B5EF4-FFF2-40B4-BE49-F238E27FC236}">
                  <a16:creationId xmlns:a16="http://schemas.microsoft.com/office/drawing/2014/main" id="{19D86F2E-FF3E-4F1A-9E84-DD9153090A77}"/>
                </a:ext>
              </a:extLst>
            </p:cNvPr>
            <p:cNvGrpSpPr/>
            <p:nvPr/>
          </p:nvGrpSpPr>
          <p:grpSpPr>
            <a:xfrm>
              <a:off x="1800522" y="2268729"/>
              <a:ext cx="846996" cy="1007087"/>
              <a:chOff x="6447047" y="5804307"/>
              <a:chExt cx="414034" cy="492291"/>
            </a:xfrm>
          </p:grpSpPr>
          <p:sp>
            <p:nvSpPr>
              <p:cNvPr id="9" name="Freeform 9">
                <a:extLst>
                  <a:ext uri="{FF2B5EF4-FFF2-40B4-BE49-F238E27FC236}">
                    <a16:creationId xmlns:a16="http://schemas.microsoft.com/office/drawing/2014/main" id="{1DA75A50-8145-4FDD-989F-163E4CEFE29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32597">
                  <a:defRPr/>
                </a:pPr>
                <a:endParaRPr lang="en-US" sz="1873">
                  <a:solidFill>
                    <a:srgbClr val="353535"/>
                  </a:solidFill>
                  <a:latin typeface="Segoe UI Semilight"/>
                </a:endParaRPr>
              </a:p>
            </p:txBody>
          </p:sp>
          <p:sp>
            <p:nvSpPr>
              <p:cNvPr id="10" name="Oval 8">
                <a:extLst>
                  <a:ext uri="{FF2B5EF4-FFF2-40B4-BE49-F238E27FC236}">
                    <a16:creationId xmlns:a16="http://schemas.microsoft.com/office/drawing/2014/main" id="{C23FF3E4-B41A-46A2-9F63-A8511E67CA2D}"/>
                  </a:ext>
                </a:extLst>
              </p:cNvPr>
              <p:cNvSpPr>
                <a:spLocks noChangeArrowheads="1"/>
              </p:cNvSpPr>
              <p:nvPr/>
            </p:nvSpPr>
            <p:spPr bwMode="auto">
              <a:xfrm>
                <a:off x="6507270" y="5804307"/>
                <a:ext cx="293587" cy="290228"/>
              </a:xfrm>
              <a:prstGeom prst="ellipse">
                <a:avLst/>
              </a:prstGeom>
              <a:noFill/>
              <a:ln w="19050" cap="flat">
                <a:solidFill>
                  <a:schemeClr val="accent1"/>
                </a:solidFill>
                <a:prstDash val="solid"/>
                <a:miter lim="800000"/>
                <a:headEnd/>
                <a:tailEnd/>
              </a:ln>
              <a:extLst/>
            </p:spPr>
            <p:txBody>
              <a:bodyPr vert="horz" wrap="square" lIns="95117" tIns="47558" rIns="95117" bIns="47558" numCol="1" anchor="t" anchorCtr="0" compatLnSpc="1">
                <a:prstTxWarp prst="textNoShape">
                  <a:avLst/>
                </a:prstTxWarp>
              </a:bodyPr>
              <a:lstStyle/>
              <a:p>
                <a:pPr defTabSz="932597">
                  <a:defRPr/>
                </a:pPr>
                <a:endParaRPr lang="en-US" sz="1873">
                  <a:solidFill>
                    <a:srgbClr val="353535"/>
                  </a:solidFill>
                  <a:latin typeface="Segoe UI Semilight"/>
                </a:endParaRPr>
              </a:p>
            </p:txBody>
          </p:sp>
        </p:grpSp>
        <p:grpSp>
          <p:nvGrpSpPr>
            <p:cNvPr id="46" name="Group 45">
              <a:extLst>
                <a:ext uri="{FF2B5EF4-FFF2-40B4-BE49-F238E27FC236}">
                  <a16:creationId xmlns:a16="http://schemas.microsoft.com/office/drawing/2014/main" id="{665096EE-8E53-41AB-A72E-80C2C7C73189}"/>
                </a:ext>
              </a:extLst>
            </p:cNvPr>
            <p:cNvGrpSpPr/>
            <p:nvPr/>
          </p:nvGrpSpPr>
          <p:grpSpPr>
            <a:xfrm>
              <a:off x="2724869" y="3018927"/>
              <a:ext cx="846996" cy="323644"/>
              <a:chOff x="3298037" y="2458734"/>
              <a:chExt cx="917833" cy="350711"/>
            </a:xfrm>
          </p:grpSpPr>
          <p:sp>
            <p:nvSpPr>
              <p:cNvPr id="40" name="Freeform 5">
                <a:extLst>
                  <a:ext uri="{FF2B5EF4-FFF2-40B4-BE49-F238E27FC236}">
                    <a16:creationId xmlns:a16="http://schemas.microsoft.com/office/drawing/2014/main" id="{A9C6BE61-091D-4237-AA88-80716EB34857}"/>
                  </a:ext>
                </a:extLst>
              </p:cNvPr>
              <p:cNvSpPr>
                <a:spLocks noEditPoints="1"/>
              </p:cNvSpPr>
              <p:nvPr/>
            </p:nvSpPr>
            <p:spPr bwMode="auto">
              <a:xfrm>
                <a:off x="3309849" y="2477686"/>
                <a:ext cx="105081" cy="1174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816">
                  <a:solidFill>
                    <a:srgbClr val="505050"/>
                  </a:solidFill>
                  <a:latin typeface="Segoe UI Semilight"/>
                </a:endParaRPr>
              </a:p>
            </p:txBody>
          </p:sp>
          <p:grpSp>
            <p:nvGrpSpPr>
              <p:cNvPr id="41" name="Group 40">
                <a:extLst>
                  <a:ext uri="{FF2B5EF4-FFF2-40B4-BE49-F238E27FC236}">
                    <a16:creationId xmlns:a16="http://schemas.microsoft.com/office/drawing/2014/main" id="{1693285E-3408-4959-B1E0-642139106495}"/>
                  </a:ext>
                </a:extLst>
              </p:cNvPr>
              <p:cNvGrpSpPr/>
              <p:nvPr/>
            </p:nvGrpSpPr>
            <p:grpSpPr>
              <a:xfrm>
                <a:off x="3298037" y="2677382"/>
                <a:ext cx="128705" cy="132063"/>
                <a:chOff x="993224" y="3454771"/>
                <a:chExt cx="462126" cy="474184"/>
              </a:xfrm>
            </p:grpSpPr>
            <p:sp>
              <p:nvSpPr>
                <p:cNvPr id="42" name="Freeform 100">
                  <a:extLst>
                    <a:ext uri="{FF2B5EF4-FFF2-40B4-BE49-F238E27FC236}">
                      <a16:creationId xmlns:a16="http://schemas.microsoft.com/office/drawing/2014/main" id="{45ACC5C7-2C84-4BD6-A7A7-BD06A19B9D36}"/>
                    </a:ext>
                  </a:extLst>
                </p:cNvPr>
                <p:cNvSpPr>
                  <a:spLocks/>
                </p:cNvSpPr>
                <p:nvPr/>
              </p:nvSpPr>
              <p:spPr bwMode="auto">
                <a:xfrm>
                  <a:off x="993224" y="3454771"/>
                  <a:ext cx="237091" cy="474184"/>
                </a:xfrm>
                <a:custGeom>
                  <a:avLst/>
                  <a:gdLst>
                    <a:gd name="T0" fmla="*/ 163 w 163"/>
                    <a:gd name="T1" fmla="*/ 0 h 327"/>
                    <a:gd name="T2" fmla="*/ 87 w 163"/>
                    <a:gd name="T3" fmla="*/ 29 h 327"/>
                    <a:gd name="T4" fmla="*/ 2 w 163"/>
                    <a:gd name="T5" fmla="*/ 0 h 327"/>
                    <a:gd name="T6" fmla="*/ 16 w 163"/>
                    <a:gd name="T7" fmla="*/ 187 h 327"/>
                    <a:gd name="T8" fmla="*/ 163 w 163"/>
                    <a:gd name="T9" fmla="*/ 327 h 327"/>
                  </a:gdLst>
                  <a:ahLst/>
                  <a:cxnLst>
                    <a:cxn ang="0">
                      <a:pos x="T0" y="T1"/>
                    </a:cxn>
                    <a:cxn ang="0">
                      <a:pos x="T2" y="T3"/>
                    </a:cxn>
                    <a:cxn ang="0">
                      <a:pos x="T4" y="T5"/>
                    </a:cxn>
                    <a:cxn ang="0">
                      <a:pos x="T6" y="T7"/>
                    </a:cxn>
                    <a:cxn ang="0">
                      <a:pos x="T8" y="T9"/>
                    </a:cxn>
                  </a:cxnLst>
                  <a:rect l="0" t="0" r="r" b="b"/>
                  <a:pathLst>
                    <a:path w="163" h="327">
                      <a:moveTo>
                        <a:pt x="163" y="0"/>
                      </a:moveTo>
                      <a:cubicBezTo>
                        <a:pt x="163" y="0"/>
                        <a:pt x="137" y="29"/>
                        <a:pt x="87" y="29"/>
                      </a:cubicBezTo>
                      <a:cubicBezTo>
                        <a:pt x="38" y="29"/>
                        <a:pt x="2" y="0"/>
                        <a:pt x="2" y="0"/>
                      </a:cubicBezTo>
                      <a:cubicBezTo>
                        <a:pt x="2" y="0"/>
                        <a:pt x="0" y="146"/>
                        <a:pt x="16" y="187"/>
                      </a:cubicBezTo>
                      <a:cubicBezTo>
                        <a:pt x="35" y="234"/>
                        <a:pt x="70" y="289"/>
                        <a:pt x="163" y="327"/>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816">
                    <a:solidFill>
                      <a:srgbClr val="505050"/>
                    </a:solidFill>
                    <a:latin typeface="Segoe UI Semilight"/>
                  </a:endParaRPr>
                </a:p>
              </p:txBody>
            </p:sp>
            <p:sp>
              <p:nvSpPr>
                <p:cNvPr id="43" name="Freeform 101">
                  <a:extLst>
                    <a:ext uri="{FF2B5EF4-FFF2-40B4-BE49-F238E27FC236}">
                      <a16:creationId xmlns:a16="http://schemas.microsoft.com/office/drawing/2014/main" id="{4C225C0E-2763-4372-8A6A-FF75ED7B4575}"/>
                    </a:ext>
                  </a:extLst>
                </p:cNvPr>
                <p:cNvSpPr>
                  <a:spLocks/>
                </p:cNvSpPr>
                <p:nvPr/>
              </p:nvSpPr>
              <p:spPr bwMode="auto">
                <a:xfrm>
                  <a:off x="1218259" y="3454771"/>
                  <a:ext cx="237091" cy="474184"/>
                </a:xfrm>
                <a:custGeom>
                  <a:avLst/>
                  <a:gdLst>
                    <a:gd name="T0" fmla="*/ 4 w 163"/>
                    <a:gd name="T1" fmla="*/ 327 h 327"/>
                    <a:gd name="T2" fmla="*/ 147 w 163"/>
                    <a:gd name="T3" fmla="*/ 187 h 327"/>
                    <a:gd name="T4" fmla="*/ 161 w 163"/>
                    <a:gd name="T5" fmla="*/ 0 h 327"/>
                    <a:gd name="T6" fmla="*/ 76 w 163"/>
                    <a:gd name="T7" fmla="*/ 29 h 327"/>
                    <a:gd name="T8" fmla="*/ 0 w 163"/>
                    <a:gd name="T9" fmla="*/ 0 h 327"/>
                  </a:gdLst>
                  <a:ahLst/>
                  <a:cxnLst>
                    <a:cxn ang="0">
                      <a:pos x="T0" y="T1"/>
                    </a:cxn>
                    <a:cxn ang="0">
                      <a:pos x="T2" y="T3"/>
                    </a:cxn>
                    <a:cxn ang="0">
                      <a:pos x="T4" y="T5"/>
                    </a:cxn>
                    <a:cxn ang="0">
                      <a:pos x="T6" y="T7"/>
                    </a:cxn>
                    <a:cxn ang="0">
                      <a:pos x="T8" y="T9"/>
                    </a:cxn>
                  </a:cxnLst>
                  <a:rect l="0" t="0" r="r" b="b"/>
                  <a:pathLst>
                    <a:path w="163" h="327">
                      <a:moveTo>
                        <a:pt x="4" y="327"/>
                      </a:moveTo>
                      <a:cubicBezTo>
                        <a:pt x="96" y="289"/>
                        <a:pt x="128" y="234"/>
                        <a:pt x="147" y="187"/>
                      </a:cubicBezTo>
                      <a:cubicBezTo>
                        <a:pt x="163" y="146"/>
                        <a:pt x="161" y="0"/>
                        <a:pt x="161" y="0"/>
                      </a:cubicBezTo>
                      <a:cubicBezTo>
                        <a:pt x="161" y="0"/>
                        <a:pt x="126" y="29"/>
                        <a:pt x="76" y="29"/>
                      </a:cubicBezTo>
                      <a:cubicBezTo>
                        <a:pt x="26" y="29"/>
                        <a:pt x="0" y="0"/>
                        <a:pt x="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816">
                    <a:solidFill>
                      <a:srgbClr val="505050"/>
                    </a:solidFill>
                    <a:latin typeface="Segoe UI Semilight"/>
                  </a:endParaRPr>
                </a:p>
              </p:txBody>
            </p:sp>
          </p:grpSp>
          <p:sp>
            <p:nvSpPr>
              <p:cNvPr id="44" name="Rectangle 43">
                <a:extLst>
                  <a:ext uri="{FF2B5EF4-FFF2-40B4-BE49-F238E27FC236}">
                    <a16:creationId xmlns:a16="http://schemas.microsoft.com/office/drawing/2014/main" id="{47189403-9F1A-4659-8CE1-6B6FE3EF6BEE}"/>
                  </a:ext>
                </a:extLst>
              </p:cNvPr>
              <p:cNvSpPr/>
              <p:nvPr/>
            </p:nvSpPr>
            <p:spPr bwMode="black">
              <a:xfrm>
                <a:off x="3521561" y="2458734"/>
                <a:ext cx="694309" cy="145253"/>
              </a:xfrm>
              <a:prstGeom prst="rect">
                <a:avLst/>
              </a:prstGeom>
              <a:solidFill>
                <a:schemeClr val="bg1">
                  <a:lumMod val="95000"/>
                </a:schemeClr>
              </a:solidFill>
              <a:ln w="12700">
                <a:solidFill>
                  <a:schemeClr val="tx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714" kern="0">
                  <a:solidFill>
                    <a:schemeClr val="tx1"/>
                  </a:solidFill>
                  <a:cs typeface="Segoe UI" pitchFamily="34" charset="0"/>
                </a:endParaRPr>
              </a:p>
            </p:txBody>
          </p:sp>
          <p:sp>
            <p:nvSpPr>
              <p:cNvPr id="45" name="Rectangle 44">
                <a:extLst>
                  <a:ext uri="{FF2B5EF4-FFF2-40B4-BE49-F238E27FC236}">
                    <a16:creationId xmlns:a16="http://schemas.microsoft.com/office/drawing/2014/main" id="{CED726D8-A14A-4FBF-ADC8-F8155AC2539A}"/>
                  </a:ext>
                </a:extLst>
              </p:cNvPr>
              <p:cNvSpPr/>
              <p:nvPr/>
            </p:nvSpPr>
            <p:spPr bwMode="black">
              <a:xfrm>
                <a:off x="3521561" y="2664192"/>
                <a:ext cx="694309" cy="145253"/>
              </a:xfrm>
              <a:prstGeom prst="rect">
                <a:avLst/>
              </a:prstGeom>
              <a:solidFill>
                <a:schemeClr val="bg1">
                  <a:lumMod val="95000"/>
                </a:schemeClr>
              </a:solidFill>
              <a:ln w="12700">
                <a:solidFill>
                  <a:schemeClr val="tx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102" kern="0">
                  <a:solidFill>
                    <a:schemeClr val="tx1"/>
                  </a:solidFill>
                  <a:latin typeface="Wingdings" panose="05000000000000000000" pitchFamily="2" charset="2"/>
                  <a:cs typeface="Segoe UI" pitchFamily="34" charset="0"/>
                </a:endParaRPr>
              </a:p>
            </p:txBody>
          </p:sp>
        </p:grpSp>
        <p:sp>
          <p:nvSpPr>
            <p:cNvPr id="3" name="TextBox 2">
              <a:extLst>
                <a:ext uri="{FF2B5EF4-FFF2-40B4-BE49-F238E27FC236}">
                  <a16:creationId xmlns:a16="http://schemas.microsoft.com/office/drawing/2014/main" id="{6C0EEE2C-1D6F-43EA-B028-2A197063EC0C}"/>
                </a:ext>
              </a:extLst>
            </p:cNvPr>
            <p:cNvSpPr txBox="1"/>
            <p:nvPr/>
          </p:nvSpPr>
          <p:spPr>
            <a:xfrm>
              <a:off x="2963240" y="3045036"/>
              <a:ext cx="319620" cy="81823"/>
            </a:xfrm>
            <a:prstGeom prst="rect">
              <a:avLst/>
            </a:prstGeom>
            <a:noFill/>
          </p:spPr>
          <p:txBody>
            <a:bodyPr wrap="none" lIns="0" tIns="0" rIns="0" bIns="0" rtlCol="0">
              <a:spAutoFit/>
            </a:bodyPr>
            <a:lstStyle/>
            <a:p>
              <a:pPr>
                <a:lnSpc>
                  <a:spcPct val="90000"/>
                </a:lnSpc>
                <a:spcAft>
                  <a:spcPts val="612"/>
                </a:spcAft>
              </a:pPr>
              <a:r>
                <a:rPr lang="en-US" sz="800" b="1">
                  <a:gradFill>
                    <a:gsLst>
                      <a:gs pos="2917">
                        <a:schemeClr val="tx1"/>
                      </a:gs>
                      <a:gs pos="30000">
                        <a:schemeClr val="tx1"/>
                      </a:gs>
                    </a:gsLst>
                    <a:lin ang="5400000" scaled="0"/>
                  </a:gradFill>
                </a:rPr>
                <a:t>username</a:t>
              </a:r>
              <a:endParaRPr lang="en-US" sz="1400" b="1">
                <a:gradFill>
                  <a:gsLst>
                    <a:gs pos="2917">
                      <a:schemeClr val="tx1"/>
                    </a:gs>
                    <a:gs pos="30000">
                      <a:schemeClr val="tx1"/>
                    </a:gs>
                  </a:gsLst>
                  <a:lin ang="5400000" scaled="0"/>
                </a:gradFill>
              </a:endParaRPr>
            </a:p>
          </p:txBody>
        </p:sp>
        <p:sp>
          <p:nvSpPr>
            <p:cNvPr id="29" name="TextBox 28">
              <a:extLst>
                <a:ext uri="{FF2B5EF4-FFF2-40B4-BE49-F238E27FC236}">
                  <a16:creationId xmlns:a16="http://schemas.microsoft.com/office/drawing/2014/main" id="{B4F259DD-D5D1-4167-BC1E-FCC1427D98E0}"/>
                </a:ext>
              </a:extLst>
            </p:cNvPr>
            <p:cNvSpPr txBox="1"/>
            <p:nvPr/>
          </p:nvSpPr>
          <p:spPr>
            <a:xfrm>
              <a:off x="2958263" y="3219292"/>
              <a:ext cx="407219" cy="125197"/>
            </a:xfrm>
            <a:prstGeom prst="rect">
              <a:avLst/>
            </a:prstGeom>
            <a:noFill/>
          </p:spPr>
          <p:txBody>
            <a:bodyPr wrap="none" lIns="0" tIns="0" rIns="0" bIns="0" rtlCol="0">
              <a:spAutoFit/>
            </a:bodyPr>
            <a:lstStyle/>
            <a:p>
              <a:pPr>
                <a:lnSpc>
                  <a:spcPct val="90000"/>
                </a:lnSpc>
                <a:spcAft>
                  <a:spcPts val="612"/>
                </a:spcAft>
              </a:pPr>
              <a:r>
                <a:rPr lang="en-US" sz="1224" b="1">
                  <a:solidFill>
                    <a:schemeClr val="accent1"/>
                  </a:solidFill>
                </a:rPr>
                <a:t>????????</a:t>
              </a:r>
            </a:p>
          </p:txBody>
        </p:sp>
      </p:grpSp>
      <p:sp>
        <p:nvSpPr>
          <p:cNvPr id="5" name="Title 4">
            <a:extLst>
              <a:ext uri="{FF2B5EF4-FFF2-40B4-BE49-F238E27FC236}">
                <a16:creationId xmlns:a16="http://schemas.microsoft.com/office/drawing/2014/main" id="{671D31AB-F06B-4C26-9210-58BBAC8A6134}"/>
              </a:ext>
            </a:extLst>
          </p:cNvPr>
          <p:cNvSpPr>
            <a:spLocks noGrp="1"/>
          </p:cNvSpPr>
          <p:nvPr>
            <p:ph type="title"/>
          </p:nvPr>
        </p:nvSpPr>
        <p:spPr/>
        <p:txBody>
          <a:bodyPr/>
          <a:lstStyle/>
          <a:p>
            <a:r>
              <a:rPr lang="en-US"/>
              <a:t>Empower user self-service to save time and money</a:t>
            </a:r>
          </a:p>
        </p:txBody>
      </p:sp>
      <p:grpSp>
        <p:nvGrpSpPr>
          <p:cNvPr id="24" name="Group 23">
            <a:extLst>
              <a:ext uri="{FF2B5EF4-FFF2-40B4-BE49-F238E27FC236}">
                <a16:creationId xmlns:a16="http://schemas.microsoft.com/office/drawing/2014/main" id="{0FAC788E-F2D9-4FE2-AEA8-6E3EACB719B4}"/>
              </a:ext>
            </a:extLst>
          </p:cNvPr>
          <p:cNvGrpSpPr/>
          <p:nvPr/>
        </p:nvGrpSpPr>
        <p:grpSpPr>
          <a:xfrm>
            <a:off x="391073" y="4534263"/>
            <a:ext cx="406992" cy="406992"/>
            <a:chOff x="5788247" y="1528219"/>
            <a:chExt cx="612560" cy="612560"/>
          </a:xfrm>
          <a:noFill/>
        </p:grpSpPr>
        <p:sp>
          <p:nvSpPr>
            <p:cNvPr id="25" name="Oval 24">
              <a:extLst>
                <a:ext uri="{FF2B5EF4-FFF2-40B4-BE49-F238E27FC236}">
                  <a16:creationId xmlns:a16="http://schemas.microsoft.com/office/drawing/2014/main" id="{B49C0B80-40A8-434B-BE49-FCD59A759AE1}"/>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6" name="Straight Connector 25">
              <a:extLst>
                <a:ext uri="{FF2B5EF4-FFF2-40B4-BE49-F238E27FC236}">
                  <a16:creationId xmlns:a16="http://schemas.microsoft.com/office/drawing/2014/main" id="{6FF871CE-6940-43FE-8A52-D5947E830102}"/>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L-Shape 30">
              <a:extLst>
                <a:ext uri="{FF2B5EF4-FFF2-40B4-BE49-F238E27FC236}">
                  <a16:creationId xmlns:a16="http://schemas.microsoft.com/office/drawing/2014/main" id="{57092F49-F1A8-48A6-9E1B-BF92A55F4CDB}"/>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33" name="Group 32">
            <a:extLst>
              <a:ext uri="{FF2B5EF4-FFF2-40B4-BE49-F238E27FC236}">
                <a16:creationId xmlns:a16="http://schemas.microsoft.com/office/drawing/2014/main" id="{4E1B687E-272F-4617-A05D-F04323092FDC}"/>
              </a:ext>
            </a:extLst>
          </p:cNvPr>
          <p:cNvGrpSpPr/>
          <p:nvPr/>
        </p:nvGrpSpPr>
        <p:grpSpPr>
          <a:xfrm>
            <a:off x="379443" y="5462858"/>
            <a:ext cx="406992" cy="406992"/>
            <a:chOff x="5788247" y="1528219"/>
            <a:chExt cx="612560" cy="612560"/>
          </a:xfrm>
          <a:noFill/>
        </p:grpSpPr>
        <p:sp>
          <p:nvSpPr>
            <p:cNvPr id="34" name="Oval 33">
              <a:extLst>
                <a:ext uri="{FF2B5EF4-FFF2-40B4-BE49-F238E27FC236}">
                  <a16:creationId xmlns:a16="http://schemas.microsoft.com/office/drawing/2014/main" id="{3D342AC0-66EC-4D03-AF7F-F552CE4068B4}"/>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35" name="Straight Connector 34">
              <a:extLst>
                <a:ext uri="{FF2B5EF4-FFF2-40B4-BE49-F238E27FC236}">
                  <a16:creationId xmlns:a16="http://schemas.microsoft.com/office/drawing/2014/main" id="{4D4E5BD7-DF7D-413B-988B-92D4D3C598A9}"/>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L-Shape 35">
              <a:extLst>
                <a:ext uri="{FF2B5EF4-FFF2-40B4-BE49-F238E27FC236}">
                  <a16:creationId xmlns:a16="http://schemas.microsoft.com/office/drawing/2014/main" id="{0F53E5D9-12CA-4A3A-BCAF-3801A21234AC}"/>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30" name="TextBox 29">
            <a:extLst>
              <a:ext uri="{FF2B5EF4-FFF2-40B4-BE49-F238E27FC236}">
                <a16:creationId xmlns:a16="http://schemas.microsoft.com/office/drawing/2014/main" id="{35F8709B-7319-47C4-9FAE-5A1A518312E7}"/>
              </a:ext>
            </a:extLst>
          </p:cNvPr>
          <p:cNvSpPr txBox="1">
            <a:spLocks noChangeAspect="1"/>
          </p:cNvSpPr>
          <p:nvPr/>
        </p:nvSpPr>
        <p:spPr>
          <a:xfrm>
            <a:off x="524778" y="153129"/>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32" name="Freeform: Shape 31">
            <a:extLst>
              <a:ext uri="{FF2B5EF4-FFF2-40B4-BE49-F238E27FC236}">
                <a16:creationId xmlns:a16="http://schemas.microsoft.com/office/drawing/2014/main" id="{F0D16167-2C5C-4753-8B73-57A29F056CB2}"/>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618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35" presetClass="path" presetSubtype="0" decel="100000" fill="hold" grpId="1" nodeType="withEffect">
                                  <p:stCondLst>
                                    <p:cond delay="0"/>
                                  </p:stCondLst>
                                  <p:childTnLst>
                                    <p:animMotion origin="layout" path="M 3.35971E-6 3.85384E-6 L 0.01468 3.85384E-6 " pathEditMode="relative" rAng="0" ptsTypes="AA">
                                      <p:cBhvr>
                                        <p:cTn id="9" dur="500" spd="-100000" fill="hold"/>
                                        <p:tgtEl>
                                          <p:spTgt spid="30"/>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157A7-960D-400E-9B82-89AF30C3A956}"/>
              </a:ext>
            </a:extLst>
          </p:cNvPr>
          <p:cNvSpPr>
            <a:spLocks noGrp="1"/>
          </p:cNvSpPr>
          <p:nvPr>
            <p:ph type="title"/>
          </p:nvPr>
        </p:nvSpPr>
        <p:spPr/>
        <p:txBody>
          <a:bodyPr/>
          <a:lstStyle/>
          <a:p>
            <a:r>
              <a:rPr lang="en-US">
                <a:solidFill>
                  <a:schemeClr val="bg1"/>
                </a:solidFill>
              </a:rPr>
              <a:t>Azure Active Directory</a:t>
            </a:r>
            <a:br>
              <a:rPr lang="en-US"/>
            </a:br>
            <a:r>
              <a:rPr lang="en-US"/>
              <a:t>Protect &amp; Govern</a:t>
            </a:r>
          </a:p>
        </p:txBody>
      </p:sp>
    </p:spTree>
    <p:extLst>
      <p:ext uri="{BB962C8B-B14F-4D97-AF65-F5344CB8AC3E}">
        <p14:creationId xmlns:p14="http://schemas.microsoft.com/office/powerpoint/2010/main" val="7585549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B8F04DEE-A155-0E4E-8038-EF861BCCCF17}"/>
              </a:ext>
            </a:extLst>
          </p:cNvPr>
          <p:cNvSpPr/>
          <p:nvPr/>
        </p:nvSpPr>
        <p:spPr bwMode="auto">
          <a:xfrm>
            <a:off x="3856037" y="516084"/>
            <a:ext cx="4724400" cy="472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97377312-93F5-6D42-A62C-538B49FCA2D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21400" y="881447"/>
            <a:ext cx="3993674" cy="3993674"/>
          </a:xfrm>
          <a:prstGeom prst="rect">
            <a:avLst/>
          </a:prstGeom>
        </p:spPr>
      </p:pic>
      <p:cxnSp>
        <p:nvCxnSpPr>
          <p:cNvPr id="34" name="Straight Connector 33">
            <a:extLst>
              <a:ext uri="{FF2B5EF4-FFF2-40B4-BE49-F238E27FC236}">
                <a16:creationId xmlns:a16="http://schemas.microsoft.com/office/drawing/2014/main" id="{D8747851-B982-054D-B348-015D7407390A}"/>
              </a:ext>
            </a:extLst>
          </p:cNvPr>
          <p:cNvCxnSpPr>
            <a:cxnSpLocks/>
          </p:cNvCxnSpPr>
          <p:nvPr/>
        </p:nvCxnSpPr>
        <p:spPr>
          <a:xfrm flipH="1">
            <a:off x="1744394" y="3415324"/>
            <a:ext cx="2926080"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FCFA8F-06F1-2E4E-8B38-5423B1F1E53C}"/>
              </a:ext>
            </a:extLst>
          </p:cNvPr>
          <p:cNvCxnSpPr>
            <a:cxnSpLocks/>
          </p:cNvCxnSpPr>
          <p:nvPr/>
        </p:nvCxnSpPr>
        <p:spPr>
          <a:xfrm flipH="1">
            <a:off x="8128000" y="2345275"/>
            <a:ext cx="2011997" cy="0"/>
          </a:xfrm>
          <a:prstGeom prst="line">
            <a:avLst/>
          </a:prstGeom>
          <a:ln w="19050">
            <a:solidFill>
              <a:schemeClr val="accent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6E45BF6D-FEF7-994F-BCAC-D162311F8B41}"/>
              </a:ext>
            </a:extLst>
          </p:cNvPr>
          <p:cNvGrpSpPr/>
          <p:nvPr/>
        </p:nvGrpSpPr>
        <p:grpSpPr>
          <a:xfrm>
            <a:off x="604055" y="2566964"/>
            <a:ext cx="2926935" cy="1152525"/>
            <a:chOff x="1082357" y="3256280"/>
            <a:chExt cx="2926935" cy="1152525"/>
          </a:xfrm>
        </p:grpSpPr>
        <p:sp>
          <p:nvSpPr>
            <p:cNvPr id="35" name="Rectangle 34">
              <a:extLst>
                <a:ext uri="{FF2B5EF4-FFF2-40B4-BE49-F238E27FC236}">
                  <a16:creationId xmlns:a16="http://schemas.microsoft.com/office/drawing/2014/main" id="{103A86E1-A1E4-1B40-B154-E7B9C084DF00}"/>
                </a:ext>
              </a:extLst>
            </p:cNvPr>
            <p:cNvSpPr/>
            <p:nvPr/>
          </p:nvSpPr>
          <p:spPr>
            <a:xfrm>
              <a:off x="2165155" y="3439448"/>
              <a:ext cx="1844137" cy="584775"/>
            </a:xfrm>
            <a:prstGeom prst="rect">
              <a:avLst/>
            </a:prstGeom>
          </p:spPr>
          <p:txBody>
            <a:bodyPr wrap="square">
              <a:spAutoFit/>
            </a:bodyPr>
            <a:lstStyle/>
            <a:p>
              <a:r>
                <a:rPr lang="en-US" sz="1600">
                  <a:gradFill>
                    <a:gsLst>
                      <a:gs pos="83000">
                        <a:schemeClr val="tx1"/>
                      </a:gs>
                      <a:gs pos="100000">
                        <a:schemeClr val="tx1"/>
                      </a:gs>
                    </a:gsLst>
                    <a:lin ang="5400000" scaled="1"/>
                  </a:gradFill>
                </a:rPr>
                <a:t>Identity &amp; access management</a:t>
              </a:r>
            </a:p>
          </p:txBody>
        </p:sp>
        <p:pic>
          <p:nvPicPr>
            <p:cNvPr id="40" name="Picture 39">
              <a:extLst>
                <a:ext uri="{FF2B5EF4-FFF2-40B4-BE49-F238E27FC236}">
                  <a16:creationId xmlns:a16="http://schemas.microsoft.com/office/drawing/2014/main" id="{F35C0302-FCD7-5F4A-9C3E-06448F800A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82357" y="3256280"/>
              <a:ext cx="1152525" cy="1152525"/>
            </a:xfrm>
            <a:prstGeom prst="rect">
              <a:avLst/>
            </a:prstGeom>
          </p:spPr>
        </p:pic>
      </p:grpSp>
      <p:grpSp>
        <p:nvGrpSpPr>
          <p:cNvPr id="43" name="Group 42">
            <a:extLst>
              <a:ext uri="{FF2B5EF4-FFF2-40B4-BE49-F238E27FC236}">
                <a16:creationId xmlns:a16="http://schemas.microsoft.com/office/drawing/2014/main" id="{ABF91FEB-8E01-1143-B8E8-3410B98BE3E9}"/>
              </a:ext>
            </a:extLst>
          </p:cNvPr>
          <p:cNvGrpSpPr/>
          <p:nvPr/>
        </p:nvGrpSpPr>
        <p:grpSpPr>
          <a:xfrm>
            <a:off x="8707437" y="1382933"/>
            <a:ext cx="2505499" cy="1152525"/>
            <a:chOff x="8707437" y="1945640"/>
            <a:chExt cx="2505499" cy="1152525"/>
          </a:xfrm>
        </p:grpSpPr>
        <p:sp>
          <p:nvSpPr>
            <p:cNvPr id="37" name="Rectangle 36">
              <a:extLst>
                <a:ext uri="{FF2B5EF4-FFF2-40B4-BE49-F238E27FC236}">
                  <a16:creationId xmlns:a16="http://schemas.microsoft.com/office/drawing/2014/main" id="{537C3A8A-A630-FE43-AEAC-049479DDA336}"/>
                </a:ext>
              </a:extLst>
            </p:cNvPr>
            <p:cNvSpPr/>
            <p:nvPr/>
          </p:nvSpPr>
          <p:spPr>
            <a:xfrm>
              <a:off x="8707437" y="2201862"/>
              <a:ext cx="1482285" cy="584775"/>
            </a:xfrm>
            <a:prstGeom prst="rect">
              <a:avLst/>
            </a:prstGeom>
          </p:spPr>
          <p:txBody>
            <a:bodyPr wrap="square">
              <a:spAutoFit/>
            </a:bodyPr>
            <a:lstStyle/>
            <a:p>
              <a:pPr algn="r"/>
              <a:r>
                <a:rPr lang="en-US" sz="1600">
                  <a:gradFill>
                    <a:gsLst>
                      <a:gs pos="83000">
                        <a:schemeClr val="tx1"/>
                      </a:gs>
                      <a:gs pos="100000">
                        <a:schemeClr val="tx1"/>
                      </a:gs>
                    </a:gsLst>
                    <a:lin ang="5400000" scaled="1"/>
                  </a:gradFill>
                </a:rPr>
                <a:t>Threat</a:t>
              </a:r>
            </a:p>
            <a:p>
              <a:pPr algn="r"/>
              <a:r>
                <a:rPr lang="en-US" sz="1600">
                  <a:gradFill>
                    <a:gsLst>
                      <a:gs pos="83000">
                        <a:schemeClr val="tx1"/>
                      </a:gs>
                      <a:gs pos="100000">
                        <a:schemeClr val="tx1"/>
                      </a:gs>
                    </a:gsLst>
                    <a:lin ang="5400000" scaled="1"/>
                  </a:gradFill>
                </a:rPr>
                <a:t>protection</a:t>
              </a:r>
            </a:p>
          </p:txBody>
        </p:sp>
        <p:pic>
          <p:nvPicPr>
            <p:cNvPr id="41" name="Picture 40">
              <a:extLst>
                <a:ext uri="{FF2B5EF4-FFF2-40B4-BE49-F238E27FC236}">
                  <a16:creationId xmlns:a16="http://schemas.microsoft.com/office/drawing/2014/main" id="{5207D4D0-30DD-D44D-AD70-8BA8136FD86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060411" y="1945640"/>
              <a:ext cx="1152525" cy="1152525"/>
            </a:xfrm>
            <a:prstGeom prst="rect">
              <a:avLst/>
            </a:prstGeom>
          </p:spPr>
        </p:pic>
      </p:grpSp>
      <p:cxnSp>
        <p:nvCxnSpPr>
          <p:cNvPr id="54" name="Straight Connector 53">
            <a:extLst>
              <a:ext uri="{FF2B5EF4-FFF2-40B4-BE49-F238E27FC236}">
                <a16:creationId xmlns:a16="http://schemas.microsoft.com/office/drawing/2014/main" id="{1B26A314-8514-6A45-9755-B153182E33F6}"/>
              </a:ext>
            </a:extLst>
          </p:cNvPr>
          <p:cNvCxnSpPr>
            <a:cxnSpLocks/>
          </p:cNvCxnSpPr>
          <p:nvPr/>
        </p:nvCxnSpPr>
        <p:spPr>
          <a:xfrm flipH="1">
            <a:off x="8128000" y="4249884"/>
            <a:ext cx="2011997" cy="0"/>
          </a:xfrm>
          <a:prstGeom prst="line">
            <a:avLst/>
          </a:prstGeom>
          <a:ln w="1905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92CED16-DF5F-7E45-86A4-7FF57BBD1844}"/>
              </a:ext>
            </a:extLst>
          </p:cNvPr>
          <p:cNvGrpSpPr/>
          <p:nvPr/>
        </p:nvGrpSpPr>
        <p:grpSpPr>
          <a:xfrm>
            <a:off x="3173162" y="5605847"/>
            <a:ext cx="2707715" cy="831785"/>
            <a:chOff x="330906" y="5626146"/>
            <a:chExt cx="2707715" cy="831785"/>
          </a:xfrm>
        </p:grpSpPr>
        <p:sp>
          <p:nvSpPr>
            <p:cNvPr id="25" name="Rectangle 24">
              <a:extLst>
                <a:ext uri="{FF2B5EF4-FFF2-40B4-BE49-F238E27FC236}">
                  <a16:creationId xmlns:a16="http://schemas.microsoft.com/office/drawing/2014/main" id="{F8C3ECE5-0AB8-6047-8CD6-FA0859A4581E}"/>
                </a:ext>
              </a:extLst>
            </p:cNvPr>
            <p:cNvSpPr/>
            <p:nvPr/>
          </p:nvSpPr>
          <p:spPr>
            <a:xfrm>
              <a:off x="330906" y="5934711"/>
              <a:ext cx="2707715" cy="523220"/>
            </a:xfrm>
            <a:prstGeom prst="rect">
              <a:avLst/>
            </a:prstGeom>
          </p:spPr>
          <p:txBody>
            <a:bodyPr wrap="square">
              <a:spAutoFit/>
            </a:bodyPr>
            <a:lstStyle/>
            <a:p>
              <a:pPr algn="ctr"/>
              <a:r>
                <a:rPr lang="en-US" sz="1400">
                  <a:gradFill>
                    <a:gsLst>
                      <a:gs pos="0">
                        <a:schemeClr val="tx2"/>
                      </a:gs>
                      <a:gs pos="100000">
                        <a:schemeClr val="tx2"/>
                      </a:gs>
                    </a:gsLst>
                    <a:lin ang="5400000" scaled="1"/>
                  </a:gradFill>
                  <a:latin typeface="Segoe UI" panose="020B0502040204020203" pitchFamily="34" charset="0"/>
                  <a:cs typeface="Segoe UI" panose="020B0502040204020203" pitchFamily="34" charset="0"/>
                </a:rPr>
                <a:t>Security starts with great </a:t>
              </a:r>
            </a:p>
            <a:p>
              <a:pPr algn="ctr"/>
              <a:r>
                <a:rPr lang="en-US" sz="1400">
                  <a:gradFill>
                    <a:gsLst>
                      <a:gs pos="0">
                        <a:schemeClr val="tx2"/>
                      </a:gs>
                      <a:gs pos="100000">
                        <a:schemeClr val="tx2"/>
                      </a:gs>
                    </a:gsLst>
                    <a:lin ang="5400000" scaled="1"/>
                  </a:gradFill>
                  <a:latin typeface="Segoe UI" panose="020B0502040204020203" pitchFamily="34" charset="0"/>
                  <a:cs typeface="Segoe UI" panose="020B0502040204020203" pitchFamily="34" charset="0"/>
                </a:rPr>
                <a:t>user authentication</a:t>
              </a:r>
            </a:p>
          </p:txBody>
        </p:sp>
        <p:cxnSp>
          <p:nvCxnSpPr>
            <p:cNvPr id="33" name="Straight Connector 32">
              <a:extLst>
                <a:ext uri="{FF2B5EF4-FFF2-40B4-BE49-F238E27FC236}">
                  <a16:creationId xmlns:a16="http://schemas.microsoft.com/office/drawing/2014/main" id="{D85C2FD7-9849-6245-B6EE-86065A291925}"/>
                </a:ext>
              </a:extLst>
            </p:cNvPr>
            <p:cNvCxnSpPr>
              <a:cxnSpLocks/>
            </p:cNvCxnSpPr>
            <p:nvPr/>
          </p:nvCxnSpPr>
          <p:spPr>
            <a:xfrm>
              <a:off x="683278" y="5626146"/>
              <a:ext cx="2002971" cy="0"/>
            </a:xfrm>
            <a:prstGeom prst="line">
              <a:avLst/>
            </a:prstGeom>
            <a:ln>
              <a:solidFill>
                <a:schemeClr val="bg2">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2E462C6-416C-0A44-9F58-5E92EA9D8520}"/>
              </a:ext>
            </a:extLst>
          </p:cNvPr>
          <p:cNvGrpSpPr/>
          <p:nvPr/>
        </p:nvGrpSpPr>
        <p:grpSpPr>
          <a:xfrm>
            <a:off x="604055" y="5605847"/>
            <a:ext cx="2370564" cy="831785"/>
            <a:chOff x="3579213" y="5626146"/>
            <a:chExt cx="2370564" cy="831785"/>
          </a:xfrm>
        </p:grpSpPr>
        <p:sp>
          <p:nvSpPr>
            <p:cNvPr id="2" name="Rectangle 1">
              <a:extLst>
                <a:ext uri="{FF2B5EF4-FFF2-40B4-BE49-F238E27FC236}">
                  <a16:creationId xmlns:a16="http://schemas.microsoft.com/office/drawing/2014/main" id="{5812616B-9FA5-9E4E-B31D-AC159BA785E7}"/>
                </a:ext>
              </a:extLst>
            </p:cNvPr>
            <p:cNvSpPr/>
            <p:nvPr/>
          </p:nvSpPr>
          <p:spPr>
            <a:xfrm>
              <a:off x="3579213" y="5934711"/>
              <a:ext cx="2370564" cy="523220"/>
            </a:xfrm>
            <a:prstGeom prst="rect">
              <a:avLst/>
            </a:prstGeom>
          </p:spPr>
          <p:txBody>
            <a:bodyPr wrap="square">
              <a:spAutoFit/>
            </a:bodyPr>
            <a:lstStyle/>
            <a:p>
              <a:pPr algn="ctr"/>
              <a:r>
                <a:rPr lang="en-US" sz="1400">
                  <a:gradFill>
                    <a:gsLst>
                      <a:gs pos="0">
                        <a:schemeClr val="tx2"/>
                      </a:gs>
                      <a:gs pos="100000">
                        <a:schemeClr val="tx2"/>
                      </a:gs>
                    </a:gsLst>
                    <a:lin ang="5400000" scaled="1"/>
                  </a:gradFill>
                  <a:latin typeface="Segoe UI" panose="020B0502040204020203" pitchFamily="34" charset="0"/>
                  <a:cs typeface="Segoe UI" panose="020B0502040204020203" pitchFamily="34" charset="0"/>
                </a:rPr>
                <a:t>Data is your most important company asset</a:t>
              </a:r>
              <a:endParaRPr lang="en-US" sz="1400" u="none" strike="noStrike">
                <a:gradFill>
                  <a:gsLst>
                    <a:gs pos="0">
                      <a:schemeClr val="tx2"/>
                    </a:gs>
                    <a:gs pos="100000">
                      <a:schemeClr val="tx2"/>
                    </a:gs>
                  </a:gsLst>
                  <a:lin ang="5400000" scaled="1"/>
                </a:gradFill>
                <a:effectLst/>
                <a:latin typeface="Segoe UI" panose="020B0502040204020203" pitchFamily="34" charset="0"/>
                <a:cs typeface="Segoe UI" panose="020B0502040204020203" pitchFamily="34" charset="0"/>
              </a:endParaRPr>
            </a:p>
          </p:txBody>
        </p:sp>
        <p:cxnSp>
          <p:nvCxnSpPr>
            <p:cNvPr id="38" name="Straight Connector 37">
              <a:extLst>
                <a:ext uri="{FF2B5EF4-FFF2-40B4-BE49-F238E27FC236}">
                  <a16:creationId xmlns:a16="http://schemas.microsoft.com/office/drawing/2014/main" id="{7CE412EE-F58B-6A4B-9E60-6E82B1F2F694}"/>
                </a:ext>
              </a:extLst>
            </p:cNvPr>
            <p:cNvCxnSpPr>
              <a:cxnSpLocks/>
            </p:cNvCxnSpPr>
            <p:nvPr/>
          </p:nvCxnSpPr>
          <p:spPr>
            <a:xfrm>
              <a:off x="3763010" y="5626146"/>
              <a:ext cx="2002971" cy="0"/>
            </a:xfrm>
            <a:prstGeom prst="line">
              <a:avLst/>
            </a:prstGeom>
            <a:ln>
              <a:solidFill>
                <a:schemeClr val="bg2">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50BC290-A57F-484C-90EB-E9E7AA4746D7}"/>
              </a:ext>
            </a:extLst>
          </p:cNvPr>
          <p:cNvGrpSpPr/>
          <p:nvPr/>
        </p:nvGrpSpPr>
        <p:grpSpPr>
          <a:xfrm>
            <a:off x="6079420" y="5605847"/>
            <a:ext cx="2707716" cy="831785"/>
            <a:chOff x="6285213" y="5626146"/>
            <a:chExt cx="2707716" cy="831785"/>
          </a:xfrm>
        </p:grpSpPr>
        <p:sp>
          <p:nvSpPr>
            <p:cNvPr id="27" name="Rectangle 26">
              <a:extLst>
                <a:ext uri="{FF2B5EF4-FFF2-40B4-BE49-F238E27FC236}">
                  <a16:creationId xmlns:a16="http://schemas.microsoft.com/office/drawing/2014/main" id="{51201717-BEB2-1641-A642-A85B531DD17F}"/>
                </a:ext>
              </a:extLst>
            </p:cNvPr>
            <p:cNvSpPr/>
            <p:nvPr/>
          </p:nvSpPr>
          <p:spPr>
            <a:xfrm>
              <a:off x="6285213" y="5934711"/>
              <a:ext cx="2707716" cy="523220"/>
            </a:xfrm>
            <a:prstGeom prst="rect">
              <a:avLst/>
            </a:prstGeom>
          </p:spPr>
          <p:txBody>
            <a:bodyPr wrap="square">
              <a:spAutoFit/>
            </a:bodyPr>
            <a:lstStyle/>
            <a:p>
              <a:pPr algn="ctr"/>
              <a:r>
                <a:rPr lang="en-US" sz="1400">
                  <a:gradFill>
                    <a:gsLst>
                      <a:gs pos="0">
                        <a:schemeClr val="tx2"/>
                      </a:gs>
                      <a:gs pos="100000">
                        <a:schemeClr val="tx2"/>
                      </a:gs>
                    </a:gsLst>
                    <a:lin ang="5400000" scaled="1"/>
                  </a:gradFill>
                  <a:latin typeface="Segoe UI" panose="020B0502040204020203" pitchFamily="34" charset="0"/>
                  <a:cs typeface="Segoe UI" panose="020B0502040204020203" pitchFamily="34" charset="0"/>
                </a:rPr>
                <a:t>Correlate threat information and automatically respond</a:t>
              </a:r>
            </a:p>
          </p:txBody>
        </p:sp>
        <p:cxnSp>
          <p:nvCxnSpPr>
            <p:cNvPr id="39" name="Straight Connector 38">
              <a:extLst>
                <a:ext uri="{FF2B5EF4-FFF2-40B4-BE49-F238E27FC236}">
                  <a16:creationId xmlns:a16="http://schemas.microsoft.com/office/drawing/2014/main" id="{4D6746D9-7592-C148-ABFB-8DFBA019CB38}"/>
                </a:ext>
              </a:extLst>
            </p:cNvPr>
            <p:cNvCxnSpPr>
              <a:cxnSpLocks/>
            </p:cNvCxnSpPr>
            <p:nvPr/>
          </p:nvCxnSpPr>
          <p:spPr>
            <a:xfrm>
              <a:off x="6637586" y="5626146"/>
              <a:ext cx="2002971" cy="0"/>
            </a:xfrm>
            <a:prstGeom prst="line">
              <a:avLst/>
            </a:prstGeom>
            <a:ln>
              <a:solidFill>
                <a:schemeClr val="bg2">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F1696C8E-8199-8540-9368-F1AEE42E26DA}"/>
              </a:ext>
            </a:extLst>
          </p:cNvPr>
          <p:cNvGrpSpPr/>
          <p:nvPr/>
        </p:nvGrpSpPr>
        <p:grpSpPr>
          <a:xfrm>
            <a:off x="8985680" y="5605847"/>
            <a:ext cx="2844484" cy="831785"/>
            <a:chOff x="9533522" y="5626146"/>
            <a:chExt cx="2844484" cy="831785"/>
          </a:xfrm>
        </p:grpSpPr>
        <p:sp>
          <p:nvSpPr>
            <p:cNvPr id="29" name="Rectangle 28">
              <a:extLst>
                <a:ext uri="{FF2B5EF4-FFF2-40B4-BE49-F238E27FC236}">
                  <a16:creationId xmlns:a16="http://schemas.microsoft.com/office/drawing/2014/main" id="{02427769-E06F-AE4B-833C-8A1AD4CA7723}"/>
                </a:ext>
              </a:extLst>
            </p:cNvPr>
            <p:cNvSpPr/>
            <p:nvPr/>
          </p:nvSpPr>
          <p:spPr>
            <a:xfrm>
              <a:off x="9533522" y="5934711"/>
              <a:ext cx="2844484" cy="523220"/>
            </a:xfrm>
            <a:prstGeom prst="rect">
              <a:avLst/>
            </a:prstGeom>
          </p:spPr>
          <p:txBody>
            <a:bodyPr wrap="square">
              <a:spAutoFit/>
            </a:bodyPr>
            <a:lstStyle/>
            <a:p>
              <a:pPr algn="ctr"/>
              <a:r>
                <a:rPr lang="en-US" sz="1400">
                  <a:gradFill>
                    <a:gsLst>
                      <a:gs pos="0">
                        <a:schemeClr val="tx2"/>
                      </a:gs>
                      <a:gs pos="100000">
                        <a:schemeClr val="tx2"/>
                      </a:gs>
                    </a:gsLst>
                    <a:lin ang="5400000" scaled="1"/>
                  </a:gradFill>
                  <a:latin typeface="Segoe UI" panose="020B0502040204020203" pitchFamily="34" charset="0"/>
                  <a:cs typeface="Segoe UI" panose="020B0502040204020203" pitchFamily="34" charset="0"/>
                </a:rPr>
                <a:t>Optimize with security insights and configuration tools</a:t>
              </a:r>
            </a:p>
          </p:txBody>
        </p:sp>
        <p:cxnSp>
          <p:nvCxnSpPr>
            <p:cNvPr id="45" name="Straight Connector 44">
              <a:extLst>
                <a:ext uri="{FF2B5EF4-FFF2-40B4-BE49-F238E27FC236}">
                  <a16:creationId xmlns:a16="http://schemas.microsoft.com/office/drawing/2014/main" id="{54764AEC-3E1B-D14A-8BF8-B7D69A53E3F3}"/>
                </a:ext>
              </a:extLst>
            </p:cNvPr>
            <p:cNvCxnSpPr>
              <a:cxnSpLocks/>
            </p:cNvCxnSpPr>
            <p:nvPr/>
          </p:nvCxnSpPr>
          <p:spPr>
            <a:xfrm>
              <a:off x="9954279" y="5626146"/>
              <a:ext cx="2002971" cy="0"/>
            </a:xfrm>
            <a:prstGeom prst="line">
              <a:avLst/>
            </a:prstGeom>
            <a:ln>
              <a:solidFill>
                <a:schemeClr val="bg2">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65DC0062-BC0C-B649-AB63-79C03A586C45}"/>
              </a:ext>
            </a:extLst>
          </p:cNvPr>
          <p:cNvSpPr/>
          <p:nvPr/>
        </p:nvSpPr>
        <p:spPr>
          <a:xfrm>
            <a:off x="5330386" y="4072864"/>
            <a:ext cx="1844137" cy="584775"/>
          </a:xfrm>
          <a:prstGeom prst="rect">
            <a:avLst/>
          </a:prstGeom>
        </p:spPr>
        <p:txBody>
          <a:bodyPr wrap="square">
            <a:spAutoFit/>
          </a:bodyPr>
          <a:lstStyle/>
          <a:p>
            <a:pPr algn="ctr"/>
            <a:r>
              <a:rPr lang="en-US" sz="1600">
                <a:gradFill>
                  <a:gsLst>
                    <a:gs pos="83000">
                      <a:schemeClr val="tx1"/>
                    </a:gs>
                    <a:gs pos="100000">
                      <a:schemeClr val="tx1"/>
                    </a:gs>
                  </a:gsLst>
                  <a:lin ang="5400000" scaled="1"/>
                </a:gradFill>
              </a:rPr>
              <a:t>Information protection</a:t>
            </a:r>
          </a:p>
        </p:txBody>
      </p:sp>
      <p:grpSp>
        <p:nvGrpSpPr>
          <p:cNvPr id="7" name="Group 6">
            <a:extLst>
              <a:ext uri="{FF2B5EF4-FFF2-40B4-BE49-F238E27FC236}">
                <a16:creationId xmlns:a16="http://schemas.microsoft.com/office/drawing/2014/main" id="{8ACF7484-49BB-BB44-A769-4D7E818C5B3E}"/>
              </a:ext>
            </a:extLst>
          </p:cNvPr>
          <p:cNvGrpSpPr/>
          <p:nvPr/>
        </p:nvGrpSpPr>
        <p:grpSpPr>
          <a:xfrm>
            <a:off x="8528532" y="3292621"/>
            <a:ext cx="2727624" cy="1152525"/>
            <a:chOff x="8528532" y="3292621"/>
            <a:chExt cx="2727624" cy="1152525"/>
          </a:xfrm>
        </p:grpSpPr>
        <p:sp>
          <p:nvSpPr>
            <p:cNvPr id="55" name="Rectangle 54">
              <a:extLst>
                <a:ext uri="{FF2B5EF4-FFF2-40B4-BE49-F238E27FC236}">
                  <a16:creationId xmlns:a16="http://schemas.microsoft.com/office/drawing/2014/main" id="{962495A0-3364-3A49-BDFE-ACF0A86A0841}"/>
                </a:ext>
              </a:extLst>
            </p:cNvPr>
            <p:cNvSpPr/>
            <p:nvPr/>
          </p:nvSpPr>
          <p:spPr>
            <a:xfrm>
              <a:off x="8528532" y="3592630"/>
              <a:ext cx="1705915" cy="584775"/>
            </a:xfrm>
            <a:prstGeom prst="rect">
              <a:avLst/>
            </a:prstGeom>
          </p:spPr>
          <p:txBody>
            <a:bodyPr wrap="square">
              <a:spAutoFit/>
            </a:bodyPr>
            <a:lstStyle/>
            <a:p>
              <a:pPr algn="r"/>
              <a:r>
                <a:rPr lang="en-US" sz="1600">
                  <a:gradFill>
                    <a:gsLst>
                      <a:gs pos="83000">
                        <a:schemeClr val="tx1"/>
                      </a:gs>
                      <a:gs pos="100000">
                        <a:schemeClr val="tx1"/>
                      </a:gs>
                    </a:gsLst>
                    <a:lin ang="5400000" scaled="1"/>
                  </a:gradFill>
                </a:rPr>
                <a:t>Security management</a:t>
              </a:r>
            </a:p>
          </p:txBody>
        </p:sp>
        <p:pic>
          <p:nvPicPr>
            <p:cNvPr id="52" name="Picture 51">
              <a:extLst>
                <a:ext uri="{FF2B5EF4-FFF2-40B4-BE49-F238E27FC236}">
                  <a16:creationId xmlns:a16="http://schemas.microsoft.com/office/drawing/2014/main" id="{6CC54A34-B8BA-4A40-8FE8-AC2BB55EB2F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03631" y="3292621"/>
              <a:ext cx="1152525" cy="1152525"/>
            </a:xfrm>
            <a:prstGeom prst="rect">
              <a:avLst/>
            </a:prstGeom>
          </p:spPr>
        </p:pic>
      </p:grpSp>
      <p:pic>
        <p:nvPicPr>
          <p:cNvPr id="59" name="Picture 58">
            <a:extLst>
              <a:ext uri="{FF2B5EF4-FFF2-40B4-BE49-F238E27FC236}">
                <a16:creationId xmlns:a16="http://schemas.microsoft.com/office/drawing/2014/main" id="{0D01CFAF-20BB-9346-A40B-E99DE67C5BE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72074" y="1818223"/>
            <a:ext cx="2087563" cy="2087563"/>
          </a:xfrm>
          <a:prstGeom prst="rect">
            <a:avLst/>
          </a:prstGeom>
        </p:spPr>
      </p:pic>
      <p:sp>
        <p:nvSpPr>
          <p:cNvPr id="10" name="Title 9">
            <a:extLst>
              <a:ext uri="{FF2B5EF4-FFF2-40B4-BE49-F238E27FC236}">
                <a16:creationId xmlns:a16="http://schemas.microsoft.com/office/drawing/2014/main" id="{703A857C-F80D-436A-AA1C-6F354E350982}"/>
              </a:ext>
            </a:extLst>
          </p:cNvPr>
          <p:cNvSpPr>
            <a:spLocks noGrp="1"/>
          </p:cNvSpPr>
          <p:nvPr>
            <p:ph type="title"/>
          </p:nvPr>
        </p:nvSpPr>
        <p:spPr/>
        <p:txBody>
          <a:bodyPr/>
          <a:lstStyle/>
          <a:p>
            <a:r>
              <a:rPr lang="en-US">
                <a:gradFill>
                  <a:gsLst>
                    <a:gs pos="0">
                      <a:schemeClr val="tx1"/>
                    </a:gs>
                    <a:gs pos="100000">
                      <a:schemeClr val="tx1"/>
                    </a:gs>
                  </a:gsLst>
                  <a:lin ang="5400000" scaled="0"/>
                </a:gradFill>
              </a:rPr>
              <a:t>Microsoft 365 Security</a:t>
            </a:r>
          </a:p>
        </p:txBody>
      </p:sp>
    </p:spTree>
    <p:extLst>
      <p:ext uri="{BB962C8B-B14F-4D97-AF65-F5344CB8AC3E}">
        <p14:creationId xmlns:p14="http://schemas.microsoft.com/office/powerpoint/2010/main" val="2761723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par>
                          <p:cTn id="14" fill="hold">
                            <p:stCondLst>
                              <p:cond delay="500"/>
                            </p:stCondLst>
                            <p:childTnLst>
                              <p:par>
                                <p:cTn id="15" presetID="16" presetClass="entr" presetSubtype="37"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outVertical)">
                                      <p:cBhvr>
                                        <p:cTn id="17" dur="500"/>
                                        <p:tgtEl>
                                          <p:spTgt spid="30"/>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A211-271F-455E-8452-B356DE9514FA}"/>
              </a:ext>
            </a:extLst>
          </p:cNvPr>
          <p:cNvSpPr>
            <a:spLocks noGrp="1"/>
          </p:cNvSpPr>
          <p:nvPr>
            <p:ph type="title"/>
          </p:nvPr>
        </p:nvSpPr>
        <p:spPr>
          <a:xfrm>
            <a:off x="600059" y="699729"/>
            <a:ext cx="11239464" cy="947216"/>
          </a:xfrm>
        </p:spPr>
        <p:txBody>
          <a:bodyPr/>
          <a:lstStyle/>
          <a:p>
            <a:r>
              <a:rPr lang="en-US"/>
              <a:t>Safeguard user credentials with a Zero Trust approach</a:t>
            </a:r>
            <a:br>
              <a:rPr lang="en-US">
                <a:solidFill>
                  <a:schemeClr val="tx1"/>
                </a:solidFill>
              </a:rPr>
            </a:br>
            <a:endParaRPr lang="en-US" spc="0">
              <a:gradFill>
                <a:gsLst>
                  <a:gs pos="1250">
                    <a:schemeClr val="tx2"/>
                  </a:gs>
                  <a:gs pos="100000">
                    <a:schemeClr val="tx2"/>
                  </a:gs>
                </a:gsLst>
                <a:lin ang="5400000" scaled="0"/>
              </a:gradFill>
              <a:latin typeface="+mn-lt"/>
              <a:cs typeface="Segoe UI Semilight" panose="020B0402040204020203" pitchFamily="34" charset="0"/>
            </a:endParaRPr>
          </a:p>
        </p:txBody>
      </p:sp>
      <p:sp>
        <p:nvSpPr>
          <p:cNvPr id="21" name="TextBox 10">
            <a:extLst>
              <a:ext uri="{FF2B5EF4-FFF2-40B4-BE49-F238E27FC236}">
                <a16:creationId xmlns:a16="http://schemas.microsoft.com/office/drawing/2014/main" id="{54186E47-5882-4D83-A075-D511F503CD21}"/>
              </a:ext>
            </a:extLst>
          </p:cNvPr>
          <p:cNvSpPr txBox="1"/>
          <p:nvPr/>
        </p:nvSpPr>
        <p:spPr>
          <a:xfrm>
            <a:off x="4616943" y="4737073"/>
            <a:ext cx="3045098" cy="3139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Conditional access</a:t>
            </a:r>
          </a:p>
        </p:txBody>
      </p:sp>
      <p:sp>
        <p:nvSpPr>
          <p:cNvPr id="22" name="TextBox 10">
            <a:extLst>
              <a:ext uri="{FF2B5EF4-FFF2-40B4-BE49-F238E27FC236}">
                <a16:creationId xmlns:a16="http://schemas.microsoft.com/office/drawing/2014/main" id="{83E843B3-3A97-4A4A-95CC-84998CF852E7}"/>
              </a:ext>
            </a:extLst>
          </p:cNvPr>
          <p:cNvSpPr txBox="1"/>
          <p:nvPr/>
        </p:nvSpPr>
        <p:spPr>
          <a:xfrm>
            <a:off x="8335859" y="4693872"/>
            <a:ext cx="2578608"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Identity</a:t>
            </a:r>
            <a:r>
              <a:rPr lang="en-US" kern="0">
                <a:latin typeface="+mj-lt"/>
                <a:ea typeface="ＭＳ Ｐゴシック" charset="0"/>
                <a:cs typeface="Segoe UI Semilight" panose="020B0402040204020203" pitchFamily="34" charset="0"/>
              </a:rPr>
              <a:t> </a:t>
            </a:r>
            <a:r>
              <a:rPr lang="en-US" sz="1600" kern="0">
                <a:solidFill>
                  <a:srgbClr val="1A1A1A"/>
                </a:solidFill>
                <a:latin typeface="Segoe UI Semibold"/>
                <a:ea typeface="ＭＳ Ｐゴシック" charset="0"/>
                <a:cs typeface="Segoe UI Semilight" panose="020B0402040204020203" pitchFamily="34" charset="0"/>
              </a:rPr>
              <a:t>protection</a:t>
            </a:r>
          </a:p>
        </p:txBody>
      </p:sp>
      <p:sp>
        <p:nvSpPr>
          <p:cNvPr id="37" name="TextBox 10">
            <a:extLst>
              <a:ext uri="{FF2B5EF4-FFF2-40B4-BE49-F238E27FC236}">
                <a16:creationId xmlns:a16="http://schemas.microsoft.com/office/drawing/2014/main" id="{1FF27475-D1D6-4096-A23D-44DDD3C4C314}"/>
              </a:ext>
            </a:extLst>
          </p:cNvPr>
          <p:cNvSpPr txBox="1"/>
          <p:nvPr/>
        </p:nvSpPr>
        <p:spPr>
          <a:xfrm>
            <a:off x="1540465" y="4707723"/>
            <a:ext cx="2581272" cy="3139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Secure authentication</a:t>
            </a:r>
          </a:p>
        </p:txBody>
      </p:sp>
      <p:grpSp>
        <p:nvGrpSpPr>
          <p:cNvPr id="6" name="Group 5">
            <a:extLst>
              <a:ext uri="{FF2B5EF4-FFF2-40B4-BE49-F238E27FC236}">
                <a16:creationId xmlns:a16="http://schemas.microsoft.com/office/drawing/2014/main" id="{F377DC74-4F93-422E-8689-E73D3E025430}"/>
              </a:ext>
            </a:extLst>
          </p:cNvPr>
          <p:cNvGrpSpPr/>
          <p:nvPr/>
        </p:nvGrpSpPr>
        <p:grpSpPr>
          <a:xfrm>
            <a:off x="1981867" y="2590729"/>
            <a:ext cx="1698468" cy="1698696"/>
            <a:chOff x="1981867" y="2501829"/>
            <a:chExt cx="1698468" cy="1698696"/>
          </a:xfrm>
        </p:grpSpPr>
        <p:sp>
          <p:nvSpPr>
            <p:cNvPr id="81" name="Oval 6">
              <a:extLst>
                <a:ext uri="{FF2B5EF4-FFF2-40B4-BE49-F238E27FC236}">
                  <a16:creationId xmlns:a16="http://schemas.microsoft.com/office/drawing/2014/main" id="{0E42D0A5-E3D0-4754-B320-5E9AFFD79D06}"/>
                </a:ext>
              </a:extLst>
            </p:cNvPr>
            <p:cNvSpPr/>
            <p:nvPr/>
          </p:nvSpPr>
          <p:spPr>
            <a:xfrm>
              <a:off x="1981867"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32" name="Group 31">
              <a:extLst>
                <a:ext uri="{FF2B5EF4-FFF2-40B4-BE49-F238E27FC236}">
                  <a16:creationId xmlns:a16="http://schemas.microsoft.com/office/drawing/2014/main" id="{2CE44898-4A5F-4F94-81B7-8E6454DEECC0}"/>
                </a:ext>
              </a:extLst>
            </p:cNvPr>
            <p:cNvGrpSpPr/>
            <p:nvPr/>
          </p:nvGrpSpPr>
          <p:grpSpPr>
            <a:xfrm>
              <a:off x="2391078" y="2904031"/>
              <a:ext cx="1050161" cy="931291"/>
              <a:chOff x="5905705" y="2986298"/>
              <a:chExt cx="1050161" cy="931291"/>
            </a:xfrm>
          </p:grpSpPr>
          <p:sp>
            <p:nvSpPr>
              <p:cNvPr id="33" name="Fingerprint_E928" title="Icon of a fingerprint">
                <a:extLst>
                  <a:ext uri="{FF2B5EF4-FFF2-40B4-BE49-F238E27FC236}">
                    <a16:creationId xmlns:a16="http://schemas.microsoft.com/office/drawing/2014/main" id="{F514EABB-2551-4461-A4A7-ED5D60A2AA9A}"/>
                  </a:ext>
                </a:extLst>
              </p:cNvPr>
              <p:cNvSpPr>
                <a:spLocks noChangeAspect="1" noEditPoints="1"/>
              </p:cNvSpPr>
              <p:nvPr/>
            </p:nvSpPr>
            <p:spPr bwMode="auto">
              <a:xfrm>
                <a:off x="5905705" y="2986298"/>
                <a:ext cx="625064" cy="84059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4" name="Group 33">
                <a:extLst>
                  <a:ext uri="{FF2B5EF4-FFF2-40B4-BE49-F238E27FC236}">
                    <a16:creationId xmlns:a16="http://schemas.microsoft.com/office/drawing/2014/main" id="{03FB626D-40B0-491A-A94E-662599A4D5AC}"/>
                  </a:ext>
                </a:extLst>
              </p:cNvPr>
              <p:cNvGrpSpPr/>
              <p:nvPr/>
            </p:nvGrpSpPr>
            <p:grpSpPr>
              <a:xfrm>
                <a:off x="6295811" y="3257535"/>
                <a:ext cx="660055" cy="660054"/>
                <a:chOff x="2514249" y="3257535"/>
                <a:chExt cx="660055" cy="660054"/>
              </a:xfrm>
            </p:grpSpPr>
            <p:sp>
              <p:nvSpPr>
                <p:cNvPr id="35" name="Oval 34">
                  <a:extLst>
                    <a:ext uri="{FF2B5EF4-FFF2-40B4-BE49-F238E27FC236}">
                      <a16:creationId xmlns:a16="http://schemas.microsoft.com/office/drawing/2014/main" id="{FB323517-50DF-440C-A8E8-78D485EAD85F}"/>
                    </a:ext>
                  </a:extLst>
                </p:cNvPr>
                <p:cNvSpPr/>
                <p:nvPr/>
              </p:nvSpPr>
              <p:spPr bwMode="auto">
                <a:xfrm>
                  <a:off x="2514249" y="3257535"/>
                  <a:ext cx="660055" cy="6600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check 3" title="Icon of a checkmark with a circle around it">
                  <a:extLst>
                    <a:ext uri="{FF2B5EF4-FFF2-40B4-BE49-F238E27FC236}">
                      <a16:creationId xmlns:a16="http://schemas.microsoft.com/office/drawing/2014/main" id="{E35223C5-C4AD-45FB-912D-B58021CBDB2B}"/>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 name="Group 2">
            <a:extLst>
              <a:ext uri="{FF2B5EF4-FFF2-40B4-BE49-F238E27FC236}">
                <a16:creationId xmlns:a16="http://schemas.microsoft.com/office/drawing/2014/main" id="{089E30CB-EB4C-43D0-ACE2-528E20057501}"/>
              </a:ext>
            </a:extLst>
          </p:cNvPr>
          <p:cNvGrpSpPr/>
          <p:nvPr/>
        </p:nvGrpSpPr>
        <p:grpSpPr>
          <a:xfrm>
            <a:off x="8775929" y="2590729"/>
            <a:ext cx="1698468" cy="1698696"/>
            <a:chOff x="8775929" y="2501829"/>
            <a:chExt cx="1698468" cy="1698696"/>
          </a:xfrm>
        </p:grpSpPr>
        <p:sp>
          <p:nvSpPr>
            <p:cNvPr id="88" name="Oval 6">
              <a:extLst>
                <a:ext uri="{FF2B5EF4-FFF2-40B4-BE49-F238E27FC236}">
                  <a16:creationId xmlns:a16="http://schemas.microsoft.com/office/drawing/2014/main" id="{1A63E62C-816F-45DA-AC0B-EA508DD4C984}"/>
                </a:ext>
              </a:extLst>
            </p:cNvPr>
            <p:cNvSpPr/>
            <p:nvPr/>
          </p:nvSpPr>
          <p:spPr>
            <a:xfrm>
              <a:off x="8775929"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23" name="Group 22">
              <a:extLst>
                <a:ext uri="{FF2B5EF4-FFF2-40B4-BE49-F238E27FC236}">
                  <a16:creationId xmlns:a16="http://schemas.microsoft.com/office/drawing/2014/main" id="{94D052ED-8448-4791-AB45-36C79A353DD2}"/>
                </a:ext>
              </a:extLst>
            </p:cNvPr>
            <p:cNvGrpSpPr/>
            <p:nvPr/>
          </p:nvGrpSpPr>
          <p:grpSpPr>
            <a:xfrm>
              <a:off x="9134999" y="3026538"/>
              <a:ext cx="1106893" cy="797672"/>
              <a:chOff x="9540506" y="3154271"/>
              <a:chExt cx="976362" cy="703607"/>
            </a:xfrm>
          </p:grpSpPr>
          <p:sp>
            <p:nvSpPr>
              <p:cNvPr id="24" name="ContactCard_EEBD" title="Icon of a contact card">
                <a:extLst>
                  <a:ext uri="{FF2B5EF4-FFF2-40B4-BE49-F238E27FC236}">
                    <a16:creationId xmlns:a16="http://schemas.microsoft.com/office/drawing/2014/main" id="{2AC4B713-7943-4B47-804A-8935CA562DAC}"/>
                  </a:ext>
                </a:extLst>
              </p:cNvPr>
              <p:cNvSpPr>
                <a:spLocks noChangeAspect="1" noEditPoints="1"/>
              </p:cNvSpPr>
              <p:nvPr/>
            </p:nvSpPr>
            <p:spPr bwMode="auto">
              <a:xfrm>
                <a:off x="9540506" y="3154271"/>
                <a:ext cx="730392" cy="53597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Oval 24">
                <a:extLst>
                  <a:ext uri="{FF2B5EF4-FFF2-40B4-BE49-F238E27FC236}">
                    <a16:creationId xmlns:a16="http://schemas.microsoft.com/office/drawing/2014/main" id="{4B7AAA9F-EFB0-43B9-93B3-E44EDE4CD9C0}"/>
                  </a:ext>
                </a:extLst>
              </p:cNvPr>
              <p:cNvSpPr/>
              <p:nvPr/>
            </p:nvSpPr>
            <p:spPr bwMode="auto">
              <a:xfrm>
                <a:off x="10024926" y="3365936"/>
                <a:ext cx="491942" cy="49194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check 3" title="Icon of a checkmark with a circle around it">
                <a:extLst>
                  <a:ext uri="{FF2B5EF4-FFF2-40B4-BE49-F238E27FC236}">
                    <a16:creationId xmlns:a16="http://schemas.microsoft.com/office/drawing/2014/main" id="{EB940050-BFAF-43D1-A5F8-B6EB06C7C382}"/>
                  </a:ext>
                </a:extLst>
              </p:cNvPr>
              <p:cNvSpPr>
                <a:spLocks noChangeAspect="1" noEditPoints="1"/>
              </p:cNvSpPr>
              <p:nvPr/>
            </p:nvSpPr>
            <p:spPr bwMode="auto">
              <a:xfrm>
                <a:off x="10086951" y="342902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202505A2-DD7B-42DE-AD4A-BEF88818339F}"/>
              </a:ext>
            </a:extLst>
          </p:cNvPr>
          <p:cNvGrpSpPr/>
          <p:nvPr/>
        </p:nvGrpSpPr>
        <p:grpSpPr>
          <a:xfrm>
            <a:off x="5378898" y="2590729"/>
            <a:ext cx="1698468" cy="1698696"/>
            <a:chOff x="5336748" y="2501829"/>
            <a:chExt cx="1698468" cy="1698696"/>
          </a:xfrm>
        </p:grpSpPr>
        <p:sp>
          <p:nvSpPr>
            <p:cNvPr id="53" name="Oval 6">
              <a:extLst>
                <a:ext uri="{FF2B5EF4-FFF2-40B4-BE49-F238E27FC236}">
                  <a16:creationId xmlns:a16="http://schemas.microsoft.com/office/drawing/2014/main" id="{FA3D15CF-8224-4C37-B4E0-7B26F5296D61}"/>
                </a:ext>
              </a:extLst>
            </p:cNvPr>
            <p:cNvSpPr/>
            <p:nvPr/>
          </p:nvSpPr>
          <p:spPr>
            <a:xfrm>
              <a:off x="5336748"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27" name="Group 26">
              <a:extLst>
                <a:ext uri="{FF2B5EF4-FFF2-40B4-BE49-F238E27FC236}">
                  <a16:creationId xmlns:a16="http://schemas.microsoft.com/office/drawing/2014/main" id="{CD597191-966D-4B73-82C1-C8DBABCAA8BD}"/>
                </a:ext>
              </a:extLst>
            </p:cNvPr>
            <p:cNvGrpSpPr/>
            <p:nvPr/>
          </p:nvGrpSpPr>
          <p:grpSpPr>
            <a:xfrm>
              <a:off x="5598077" y="2971799"/>
              <a:ext cx="1290110" cy="863523"/>
              <a:chOff x="1644358" y="2895601"/>
              <a:chExt cx="1526858" cy="1021988"/>
            </a:xfrm>
          </p:grpSpPr>
          <p:sp>
            <p:nvSpPr>
              <p:cNvPr id="28" name="UniversalApp_E8CC" title="Icon of a cellphone in front of a tablet">
                <a:extLst>
                  <a:ext uri="{FF2B5EF4-FFF2-40B4-BE49-F238E27FC236}">
                    <a16:creationId xmlns:a16="http://schemas.microsoft.com/office/drawing/2014/main" id="{FC886C51-A665-4F97-BE53-6153A4695C34}"/>
                  </a:ext>
                </a:extLst>
              </p:cNvPr>
              <p:cNvSpPr>
                <a:spLocks noChangeAspect="1" noEditPoints="1"/>
              </p:cNvSpPr>
              <p:nvPr/>
            </p:nvSpPr>
            <p:spPr bwMode="auto">
              <a:xfrm>
                <a:off x="1644358" y="2895601"/>
                <a:ext cx="1181770" cy="867203"/>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9" name="Group 28">
                <a:extLst>
                  <a:ext uri="{FF2B5EF4-FFF2-40B4-BE49-F238E27FC236}">
                    <a16:creationId xmlns:a16="http://schemas.microsoft.com/office/drawing/2014/main" id="{5BAEFE7A-B4DD-49D8-B8A7-F9CC71908DEA}"/>
                  </a:ext>
                </a:extLst>
              </p:cNvPr>
              <p:cNvGrpSpPr/>
              <p:nvPr/>
            </p:nvGrpSpPr>
            <p:grpSpPr>
              <a:xfrm>
                <a:off x="2511161" y="3257535"/>
                <a:ext cx="660055" cy="660054"/>
                <a:chOff x="2511161" y="3257535"/>
                <a:chExt cx="660055" cy="660054"/>
              </a:xfrm>
            </p:grpSpPr>
            <p:sp>
              <p:nvSpPr>
                <p:cNvPr id="30" name="Oval 29">
                  <a:extLst>
                    <a:ext uri="{FF2B5EF4-FFF2-40B4-BE49-F238E27FC236}">
                      <a16:creationId xmlns:a16="http://schemas.microsoft.com/office/drawing/2014/main" id="{0337F79B-35A4-4971-9843-99E5D7CA3088}"/>
                    </a:ext>
                  </a:extLst>
                </p:cNvPr>
                <p:cNvSpPr/>
                <p:nvPr/>
              </p:nvSpPr>
              <p:spPr bwMode="auto">
                <a:xfrm>
                  <a:off x="2511161" y="3257535"/>
                  <a:ext cx="660055" cy="660054"/>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check 3" title="Icon of a checkmark with a circle around it">
                  <a:extLst>
                    <a:ext uri="{FF2B5EF4-FFF2-40B4-BE49-F238E27FC236}">
                      <a16:creationId xmlns:a16="http://schemas.microsoft.com/office/drawing/2014/main" id="{26622584-E92D-461D-80A9-FE3886B1B508}"/>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8" name="Title 1">
            <a:extLst>
              <a:ext uri="{FF2B5EF4-FFF2-40B4-BE49-F238E27FC236}">
                <a16:creationId xmlns:a16="http://schemas.microsoft.com/office/drawing/2014/main" id="{128EE457-B9B2-448E-8D3D-C4EC03D8AF8F}"/>
              </a:ext>
            </a:extLst>
          </p:cNvPr>
          <p:cNvSpPr txBox="1">
            <a:spLocks/>
          </p:cNvSpPr>
          <p:nvPr/>
        </p:nvSpPr>
        <p:spPr>
          <a:xfrm>
            <a:off x="1186300" y="5807794"/>
            <a:ext cx="10083663" cy="1180644"/>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pPr algn="ctr"/>
            <a:r>
              <a:rPr lang="en-US" sz="2800"/>
              <a:t>Network walls have come down but your security doesn’t have to.</a:t>
            </a:r>
            <a:endParaRPr lang="en-US" sz="1800" spc="0">
              <a:gradFill>
                <a:gsLst>
                  <a:gs pos="1250">
                    <a:schemeClr val="tx2"/>
                  </a:gs>
                  <a:gs pos="100000">
                    <a:schemeClr val="tx2"/>
                  </a:gs>
                </a:gsLst>
                <a:lin ang="5400000" scaled="0"/>
              </a:gradFill>
              <a:latin typeface="+mn-lt"/>
              <a:cs typeface="Segoe UI Semilight" panose="020B0402040204020203" pitchFamily="34" charset="0"/>
            </a:endParaRPr>
          </a:p>
        </p:txBody>
      </p:sp>
      <p:sp>
        <p:nvSpPr>
          <p:cNvPr id="39" name="TextBox 38">
            <a:extLst>
              <a:ext uri="{FF2B5EF4-FFF2-40B4-BE49-F238E27FC236}">
                <a16:creationId xmlns:a16="http://schemas.microsoft.com/office/drawing/2014/main" id="{099363BA-551F-4B1B-BE25-EA8E008600C8}"/>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40" name="Freeform: Shape 39">
            <a:extLst>
              <a:ext uri="{FF2B5EF4-FFF2-40B4-BE49-F238E27FC236}">
                <a16:creationId xmlns:a16="http://schemas.microsoft.com/office/drawing/2014/main" id="{34018307-8169-4F58-BE1B-844DA6FE038C}"/>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004044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2.34874E-6 6.7635E-7 L 2.34874E-6 0.02156 " pathEditMode="relative" rAng="0" ptsTypes="AA">
                                      <p:cBhvr>
                                        <p:cTn id="9" dur="750" spd="-100000" fill="hold"/>
                                        <p:tgtEl>
                                          <p:spTgt spid="6"/>
                                        </p:tgtEl>
                                        <p:attrNameLst>
                                          <p:attrName>ppt_x</p:attrName>
                                          <p:attrName>ppt_y</p:attrName>
                                        </p:attrNameLst>
                                      </p:cBhvr>
                                      <p:rCtr x="0" y="1067"/>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0"/>
                                  </p:stCondLst>
                                  <p:childTnLst>
                                    <p:animMotion origin="layout" path="M 4.10774E-6 6.7635E-7 L 4.10774E-6 0.02156 " pathEditMode="relative" rAng="0" ptsTypes="AA">
                                      <p:cBhvr>
                                        <p:cTn id="14" dur="750" spd="-100000" fill="hold"/>
                                        <p:tgtEl>
                                          <p:spTgt spid="5"/>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0"/>
                                  </p:stCondLst>
                                  <p:childTnLst>
                                    <p:animMotion origin="layout" path="M -4.13327E-6 6.7635E-7 L -4.13327E-6 0.02156 " pathEditMode="relative" rAng="0" ptsTypes="AA">
                                      <p:cBhvr>
                                        <p:cTn id="19" dur="750" spd="-100000" fill="hold"/>
                                        <p:tgtEl>
                                          <p:spTgt spid="3"/>
                                        </p:tgtEl>
                                        <p:attrNameLst>
                                          <p:attrName>ppt_x</p:attrName>
                                          <p:attrName>ppt_y</p:attrName>
                                        </p:attrNameLst>
                                      </p:cBhvr>
                                      <p:rCtr x="0" y="1067"/>
                                    </p:animMotion>
                                  </p:childTnLst>
                                </p:cTn>
                              </p:par>
                              <p:par>
                                <p:cTn id="20" presetID="10" presetClass="entr" presetSubtype="0" fill="hold" grpId="0" nodeType="withEffect">
                                  <p:stCondLst>
                                    <p:cond delay="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42" presetClass="path" presetSubtype="0" decel="100000" fill="hold" grpId="1" nodeType="withEffect">
                                  <p:stCondLst>
                                    <p:cond delay="250"/>
                                  </p:stCondLst>
                                  <p:childTnLst>
                                    <p:animMotion origin="layout" path="M 2.34874E-6 4.65729E-6 L 2.34874E-6 0.02156 " pathEditMode="relative" rAng="0" ptsTypes="AA">
                                      <p:cBhvr>
                                        <p:cTn id="24" dur="750" spd="-100000" fill="hold"/>
                                        <p:tgtEl>
                                          <p:spTgt spid="37"/>
                                        </p:tgtEl>
                                        <p:attrNameLst>
                                          <p:attrName>ppt_x</p:attrName>
                                          <p:attrName>ppt_y</p:attrName>
                                        </p:attrNameLst>
                                      </p:cBhvr>
                                      <p:rCtr x="0" y="1067"/>
                                    </p:animMotion>
                                  </p:childTnLst>
                                </p:cTn>
                              </p:par>
                              <p:par>
                                <p:cTn id="25" presetID="10" presetClass="entr" presetSubtype="0" fill="hold" grpId="0" nodeType="with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250"/>
                                  </p:stCondLst>
                                  <p:childTnLst>
                                    <p:animMotion origin="layout" path="M 2.43554E-6 -3.56332E-6 L 2.43554E-6 0.02157 " pathEditMode="relative" rAng="0" ptsTypes="AA">
                                      <p:cBhvr>
                                        <p:cTn id="29" dur="750" spd="-100000" fill="hold"/>
                                        <p:tgtEl>
                                          <p:spTgt spid="21"/>
                                        </p:tgtEl>
                                        <p:attrNameLst>
                                          <p:attrName>ppt_x</p:attrName>
                                          <p:attrName>ppt_y</p:attrName>
                                        </p:attrNameLst>
                                      </p:cBhvr>
                                      <p:rCtr x="0" y="1067"/>
                                    </p:animMotion>
                                  </p:childTnLst>
                                </p:cTn>
                              </p:par>
                              <p:par>
                                <p:cTn id="30" presetID="10" presetClass="entr" presetSubtype="0" fill="hold" grpId="0" nodeType="withEffect">
                                  <p:stCondLst>
                                    <p:cond delay="25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grpId="1" nodeType="withEffect">
                                  <p:stCondLst>
                                    <p:cond delay="250"/>
                                  </p:stCondLst>
                                  <p:childTnLst>
                                    <p:animMotion origin="layout" path="M -4.13327E-6 4.65729E-6 L -4.13327E-6 0.02156 " pathEditMode="relative" rAng="0" ptsTypes="AA">
                                      <p:cBhvr>
                                        <p:cTn id="34" dur="750" spd="-100000" fill="hold"/>
                                        <p:tgtEl>
                                          <p:spTgt spid="22"/>
                                        </p:tgtEl>
                                        <p:attrNameLst>
                                          <p:attrName>ppt_x</p:attrName>
                                          <p:attrName>ppt_y</p:attrName>
                                        </p:attrNameLst>
                                      </p:cBhvr>
                                      <p:rCtr x="0" y="1067"/>
                                    </p:animMotion>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35" presetClass="path" presetSubtype="0" decel="100000" fill="hold" grpId="1" nodeType="withEffect">
                                  <p:stCondLst>
                                    <p:cond delay="0"/>
                                  </p:stCondLst>
                                  <p:childTnLst>
                                    <p:animMotion origin="layout" path="M 2.79295E-6 -3.1094E-6 L -0.01532 -3.1094E-6 " pathEditMode="relative" rAng="0" ptsTypes="AA">
                                      <p:cBhvr>
                                        <p:cTn id="39" dur="500" spd="-100000" fill="hold"/>
                                        <p:tgtEl>
                                          <p:spTgt spid="39"/>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37" grpId="0"/>
      <p:bldP spid="37" grpId="1"/>
      <p:bldP spid="39" grpId="0"/>
      <p:bldP spid="3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1446371-E0EB-4614-AEA5-D57A2B07375C}"/>
              </a:ext>
            </a:extLst>
          </p:cNvPr>
          <p:cNvSpPr/>
          <p:nvPr/>
        </p:nvSpPr>
        <p:spPr>
          <a:xfrm>
            <a:off x="177946" y="2378486"/>
            <a:ext cx="12139714" cy="2601166"/>
          </a:xfrm>
          <a:custGeom>
            <a:avLst/>
            <a:gdLst>
              <a:gd name="connsiteX0" fmla="*/ 1272581 w 11902761"/>
              <a:gd name="connsiteY0" fmla="*/ 0 h 2550394"/>
              <a:gd name="connsiteX1" fmla="*/ 1376951 w 11902761"/>
              <a:gd name="connsiteY1" fmla="*/ 4227 h 2550394"/>
              <a:gd name="connsiteX2" fmla="*/ 1478999 w 11902761"/>
              <a:gd name="connsiteY2" fmla="*/ 16690 h 2550394"/>
              <a:gd name="connsiteX3" fmla="*/ 1578396 w 11902761"/>
              <a:gd name="connsiteY3" fmla="*/ 37061 h 2550394"/>
              <a:gd name="connsiteX4" fmla="*/ 1674815 w 11902761"/>
              <a:gd name="connsiteY4" fmla="*/ 65010 h 2550394"/>
              <a:gd name="connsiteX5" fmla="*/ 1767926 w 11902761"/>
              <a:gd name="connsiteY5" fmla="*/ 100212 h 2550394"/>
              <a:gd name="connsiteX6" fmla="*/ 1857405 w 11902761"/>
              <a:gd name="connsiteY6" fmla="*/ 142336 h 2550394"/>
              <a:gd name="connsiteX7" fmla="*/ 1942921 w 11902761"/>
              <a:gd name="connsiteY7" fmla="*/ 191056 h 2550394"/>
              <a:gd name="connsiteX8" fmla="*/ 2024150 w 11902761"/>
              <a:gd name="connsiteY8" fmla="*/ 246040 h 2550394"/>
              <a:gd name="connsiteX9" fmla="*/ 2100762 w 11902761"/>
              <a:gd name="connsiteY9" fmla="*/ 306965 h 2550394"/>
              <a:gd name="connsiteX10" fmla="*/ 2172430 w 11902761"/>
              <a:gd name="connsiteY10" fmla="*/ 373499 h 2550394"/>
              <a:gd name="connsiteX11" fmla="*/ 2238828 w 11902761"/>
              <a:gd name="connsiteY11" fmla="*/ 445316 h 2550394"/>
              <a:gd name="connsiteX12" fmla="*/ 2299626 w 11902761"/>
              <a:gd name="connsiteY12" fmla="*/ 522086 h 2550394"/>
              <a:gd name="connsiteX13" fmla="*/ 2354498 w 11902761"/>
              <a:gd name="connsiteY13" fmla="*/ 603481 h 2550394"/>
              <a:gd name="connsiteX14" fmla="*/ 2403117 w 11902761"/>
              <a:gd name="connsiteY14" fmla="*/ 689174 h 2550394"/>
              <a:gd name="connsiteX15" fmla="*/ 2445155 w 11902761"/>
              <a:gd name="connsiteY15" fmla="*/ 778836 h 2550394"/>
              <a:gd name="connsiteX16" fmla="*/ 2450188 w 11902761"/>
              <a:gd name="connsiteY16" fmla="*/ 792204 h 2550394"/>
              <a:gd name="connsiteX17" fmla="*/ 2455221 w 11902761"/>
              <a:gd name="connsiteY17" fmla="*/ 778836 h 2550394"/>
              <a:gd name="connsiteX18" fmla="*/ 2497259 w 11902761"/>
              <a:gd name="connsiteY18" fmla="*/ 689174 h 2550394"/>
              <a:gd name="connsiteX19" fmla="*/ 2545877 w 11902761"/>
              <a:gd name="connsiteY19" fmla="*/ 603481 h 2550394"/>
              <a:gd name="connsiteX20" fmla="*/ 2600750 w 11902761"/>
              <a:gd name="connsiteY20" fmla="*/ 522086 h 2550394"/>
              <a:gd name="connsiteX21" fmla="*/ 2661548 w 11902761"/>
              <a:gd name="connsiteY21" fmla="*/ 445316 h 2550394"/>
              <a:gd name="connsiteX22" fmla="*/ 2727945 w 11902761"/>
              <a:gd name="connsiteY22" fmla="*/ 373499 h 2550394"/>
              <a:gd name="connsiteX23" fmla="*/ 2799613 w 11902761"/>
              <a:gd name="connsiteY23" fmla="*/ 306965 h 2550394"/>
              <a:gd name="connsiteX24" fmla="*/ 2876225 w 11902761"/>
              <a:gd name="connsiteY24" fmla="*/ 246040 h 2550394"/>
              <a:gd name="connsiteX25" fmla="*/ 2957455 w 11902761"/>
              <a:gd name="connsiteY25" fmla="*/ 191056 h 2550394"/>
              <a:gd name="connsiteX26" fmla="*/ 3042971 w 11902761"/>
              <a:gd name="connsiteY26" fmla="*/ 142336 h 2550394"/>
              <a:gd name="connsiteX27" fmla="*/ 3132450 w 11902761"/>
              <a:gd name="connsiteY27" fmla="*/ 100212 h 2550394"/>
              <a:gd name="connsiteX28" fmla="*/ 3225561 w 11902761"/>
              <a:gd name="connsiteY28" fmla="*/ 65010 h 2550394"/>
              <a:gd name="connsiteX29" fmla="*/ 3321980 w 11902761"/>
              <a:gd name="connsiteY29" fmla="*/ 37061 h 2550394"/>
              <a:gd name="connsiteX30" fmla="*/ 3421377 w 11902761"/>
              <a:gd name="connsiteY30" fmla="*/ 16690 h 2550394"/>
              <a:gd name="connsiteX31" fmla="*/ 3523425 w 11902761"/>
              <a:gd name="connsiteY31" fmla="*/ 4227 h 2550394"/>
              <a:gd name="connsiteX32" fmla="*/ 3627797 w 11902761"/>
              <a:gd name="connsiteY32" fmla="*/ 0 h 2550394"/>
              <a:gd name="connsiteX33" fmla="*/ 3732166 w 11902761"/>
              <a:gd name="connsiteY33" fmla="*/ 4227 h 2550394"/>
              <a:gd name="connsiteX34" fmla="*/ 3834215 w 11902761"/>
              <a:gd name="connsiteY34" fmla="*/ 16690 h 2550394"/>
              <a:gd name="connsiteX35" fmla="*/ 3933612 w 11902761"/>
              <a:gd name="connsiteY35" fmla="*/ 37061 h 2550394"/>
              <a:gd name="connsiteX36" fmla="*/ 4030030 w 11902761"/>
              <a:gd name="connsiteY36" fmla="*/ 65010 h 2550394"/>
              <a:gd name="connsiteX37" fmla="*/ 4123142 w 11902761"/>
              <a:gd name="connsiteY37" fmla="*/ 100212 h 2550394"/>
              <a:gd name="connsiteX38" fmla="*/ 4212620 w 11902761"/>
              <a:gd name="connsiteY38" fmla="*/ 142336 h 2550394"/>
              <a:gd name="connsiteX39" fmla="*/ 4298137 w 11902761"/>
              <a:gd name="connsiteY39" fmla="*/ 191056 h 2550394"/>
              <a:gd name="connsiteX40" fmla="*/ 4379366 w 11902761"/>
              <a:gd name="connsiteY40" fmla="*/ 246040 h 2550394"/>
              <a:gd name="connsiteX41" fmla="*/ 4455978 w 11902761"/>
              <a:gd name="connsiteY41" fmla="*/ 306965 h 2550394"/>
              <a:gd name="connsiteX42" fmla="*/ 4527646 w 11902761"/>
              <a:gd name="connsiteY42" fmla="*/ 373499 h 2550394"/>
              <a:gd name="connsiteX43" fmla="*/ 4594044 w 11902761"/>
              <a:gd name="connsiteY43" fmla="*/ 445316 h 2550394"/>
              <a:gd name="connsiteX44" fmla="*/ 4654841 w 11902761"/>
              <a:gd name="connsiteY44" fmla="*/ 522086 h 2550394"/>
              <a:gd name="connsiteX45" fmla="*/ 4709714 w 11902761"/>
              <a:gd name="connsiteY45" fmla="*/ 603481 h 2550394"/>
              <a:gd name="connsiteX46" fmla="*/ 4758332 w 11902761"/>
              <a:gd name="connsiteY46" fmla="*/ 689174 h 2550394"/>
              <a:gd name="connsiteX47" fmla="*/ 4796195 w 11902761"/>
              <a:gd name="connsiteY47" fmla="*/ 769931 h 2550394"/>
              <a:gd name="connsiteX48" fmla="*/ 4834059 w 11902761"/>
              <a:gd name="connsiteY48" fmla="*/ 689174 h 2550394"/>
              <a:gd name="connsiteX49" fmla="*/ 4882677 w 11902761"/>
              <a:gd name="connsiteY49" fmla="*/ 603481 h 2550394"/>
              <a:gd name="connsiteX50" fmla="*/ 4937550 w 11902761"/>
              <a:gd name="connsiteY50" fmla="*/ 522086 h 2550394"/>
              <a:gd name="connsiteX51" fmla="*/ 4998347 w 11902761"/>
              <a:gd name="connsiteY51" fmla="*/ 445316 h 2550394"/>
              <a:gd name="connsiteX52" fmla="*/ 5064745 w 11902761"/>
              <a:gd name="connsiteY52" fmla="*/ 373499 h 2550394"/>
              <a:gd name="connsiteX53" fmla="*/ 5136413 w 11902761"/>
              <a:gd name="connsiteY53" fmla="*/ 306965 h 2550394"/>
              <a:gd name="connsiteX54" fmla="*/ 5213025 w 11902761"/>
              <a:gd name="connsiteY54" fmla="*/ 246040 h 2550394"/>
              <a:gd name="connsiteX55" fmla="*/ 5294254 w 11902761"/>
              <a:gd name="connsiteY55" fmla="*/ 191056 h 2550394"/>
              <a:gd name="connsiteX56" fmla="*/ 5379771 w 11902761"/>
              <a:gd name="connsiteY56" fmla="*/ 142336 h 2550394"/>
              <a:gd name="connsiteX57" fmla="*/ 5469249 w 11902761"/>
              <a:gd name="connsiteY57" fmla="*/ 100212 h 2550394"/>
              <a:gd name="connsiteX58" fmla="*/ 5562361 w 11902761"/>
              <a:gd name="connsiteY58" fmla="*/ 65010 h 2550394"/>
              <a:gd name="connsiteX59" fmla="*/ 5658779 w 11902761"/>
              <a:gd name="connsiteY59" fmla="*/ 37061 h 2550394"/>
              <a:gd name="connsiteX60" fmla="*/ 5758176 w 11902761"/>
              <a:gd name="connsiteY60" fmla="*/ 16690 h 2550394"/>
              <a:gd name="connsiteX61" fmla="*/ 5860225 w 11902761"/>
              <a:gd name="connsiteY61" fmla="*/ 4227 h 2550394"/>
              <a:gd name="connsiteX62" fmla="*/ 5964596 w 11902761"/>
              <a:gd name="connsiteY62" fmla="*/ 0 h 2550394"/>
              <a:gd name="connsiteX63" fmla="*/ 6068966 w 11902761"/>
              <a:gd name="connsiteY63" fmla="*/ 4227 h 2550394"/>
              <a:gd name="connsiteX64" fmla="*/ 6171015 w 11902761"/>
              <a:gd name="connsiteY64" fmla="*/ 16690 h 2550394"/>
              <a:gd name="connsiteX65" fmla="*/ 6270412 w 11902761"/>
              <a:gd name="connsiteY65" fmla="*/ 37061 h 2550394"/>
              <a:gd name="connsiteX66" fmla="*/ 6366830 w 11902761"/>
              <a:gd name="connsiteY66" fmla="*/ 65010 h 2550394"/>
              <a:gd name="connsiteX67" fmla="*/ 6459942 w 11902761"/>
              <a:gd name="connsiteY67" fmla="*/ 100212 h 2550394"/>
              <a:gd name="connsiteX68" fmla="*/ 6549420 w 11902761"/>
              <a:gd name="connsiteY68" fmla="*/ 142336 h 2550394"/>
              <a:gd name="connsiteX69" fmla="*/ 6634937 w 11902761"/>
              <a:gd name="connsiteY69" fmla="*/ 191056 h 2550394"/>
              <a:gd name="connsiteX70" fmla="*/ 6716166 w 11902761"/>
              <a:gd name="connsiteY70" fmla="*/ 246040 h 2550394"/>
              <a:gd name="connsiteX71" fmla="*/ 6792778 w 11902761"/>
              <a:gd name="connsiteY71" fmla="*/ 306965 h 2550394"/>
              <a:gd name="connsiteX72" fmla="*/ 6864446 w 11902761"/>
              <a:gd name="connsiteY72" fmla="*/ 373499 h 2550394"/>
              <a:gd name="connsiteX73" fmla="*/ 6930844 w 11902761"/>
              <a:gd name="connsiteY73" fmla="*/ 445316 h 2550394"/>
              <a:gd name="connsiteX74" fmla="*/ 6991641 w 11902761"/>
              <a:gd name="connsiteY74" fmla="*/ 522086 h 2550394"/>
              <a:gd name="connsiteX75" fmla="*/ 7046514 w 11902761"/>
              <a:gd name="connsiteY75" fmla="*/ 603481 h 2550394"/>
              <a:gd name="connsiteX76" fmla="*/ 7095132 w 11902761"/>
              <a:gd name="connsiteY76" fmla="*/ 689174 h 2550394"/>
              <a:gd name="connsiteX77" fmla="*/ 7128988 w 11902761"/>
              <a:gd name="connsiteY77" fmla="*/ 761383 h 2550394"/>
              <a:gd name="connsiteX78" fmla="*/ 7162844 w 11902761"/>
              <a:gd name="connsiteY78" fmla="*/ 689174 h 2550394"/>
              <a:gd name="connsiteX79" fmla="*/ 7211462 w 11902761"/>
              <a:gd name="connsiteY79" fmla="*/ 603481 h 2550394"/>
              <a:gd name="connsiteX80" fmla="*/ 7266335 w 11902761"/>
              <a:gd name="connsiteY80" fmla="*/ 522086 h 2550394"/>
              <a:gd name="connsiteX81" fmla="*/ 7327132 w 11902761"/>
              <a:gd name="connsiteY81" fmla="*/ 445316 h 2550394"/>
              <a:gd name="connsiteX82" fmla="*/ 7393530 w 11902761"/>
              <a:gd name="connsiteY82" fmla="*/ 373499 h 2550394"/>
              <a:gd name="connsiteX83" fmla="*/ 7465198 w 11902761"/>
              <a:gd name="connsiteY83" fmla="*/ 306965 h 2550394"/>
              <a:gd name="connsiteX84" fmla="*/ 7541810 w 11902761"/>
              <a:gd name="connsiteY84" fmla="*/ 246040 h 2550394"/>
              <a:gd name="connsiteX85" fmla="*/ 7623039 w 11902761"/>
              <a:gd name="connsiteY85" fmla="*/ 191056 h 2550394"/>
              <a:gd name="connsiteX86" fmla="*/ 7708556 w 11902761"/>
              <a:gd name="connsiteY86" fmla="*/ 142336 h 2550394"/>
              <a:gd name="connsiteX87" fmla="*/ 7798034 w 11902761"/>
              <a:gd name="connsiteY87" fmla="*/ 100212 h 2550394"/>
              <a:gd name="connsiteX88" fmla="*/ 7891146 w 11902761"/>
              <a:gd name="connsiteY88" fmla="*/ 65010 h 2550394"/>
              <a:gd name="connsiteX89" fmla="*/ 7987564 w 11902761"/>
              <a:gd name="connsiteY89" fmla="*/ 37061 h 2550394"/>
              <a:gd name="connsiteX90" fmla="*/ 8086961 w 11902761"/>
              <a:gd name="connsiteY90" fmla="*/ 16690 h 2550394"/>
              <a:gd name="connsiteX91" fmla="*/ 8189010 w 11902761"/>
              <a:gd name="connsiteY91" fmla="*/ 4227 h 2550394"/>
              <a:gd name="connsiteX92" fmla="*/ 8293381 w 11902761"/>
              <a:gd name="connsiteY92" fmla="*/ 0 h 2550394"/>
              <a:gd name="connsiteX93" fmla="*/ 8397751 w 11902761"/>
              <a:gd name="connsiteY93" fmla="*/ 4227 h 2550394"/>
              <a:gd name="connsiteX94" fmla="*/ 8499800 w 11902761"/>
              <a:gd name="connsiteY94" fmla="*/ 16690 h 2550394"/>
              <a:gd name="connsiteX95" fmla="*/ 8599197 w 11902761"/>
              <a:gd name="connsiteY95" fmla="*/ 37061 h 2550394"/>
              <a:gd name="connsiteX96" fmla="*/ 8695615 w 11902761"/>
              <a:gd name="connsiteY96" fmla="*/ 65010 h 2550394"/>
              <a:gd name="connsiteX97" fmla="*/ 8788727 w 11902761"/>
              <a:gd name="connsiteY97" fmla="*/ 100212 h 2550394"/>
              <a:gd name="connsiteX98" fmla="*/ 8878205 w 11902761"/>
              <a:gd name="connsiteY98" fmla="*/ 142336 h 2550394"/>
              <a:gd name="connsiteX99" fmla="*/ 8963722 w 11902761"/>
              <a:gd name="connsiteY99" fmla="*/ 191056 h 2550394"/>
              <a:gd name="connsiteX100" fmla="*/ 9044950 w 11902761"/>
              <a:gd name="connsiteY100" fmla="*/ 246040 h 2550394"/>
              <a:gd name="connsiteX101" fmla="*/ 9121563 w 11902761"/>
              <a:gd name="connsiteY101" fmla="*/ 306965 h 2550394"/>
              <a:gd name="connsiteX102" fmla="*/ 9193231 w 11902761"/>
              <a:gd name="connsiteY102" fmla="*/ 373499 h 2550394"/>
              <a:gd name="connsiteX103" fmla="*/ 9259628 w 11902761"/>
              <a:gd name="connsiteY103" fmla="*/ 445316 h 2550394"/>
              <a:gd name="connsiteX104" fmla="*/ 9320426 w 11902761"/>
              <a:gd name="connsiteY104" fmla="*/ 522086 h 2550394"/>
              <a:gd name="connsiteX105" fmla="*/ 9375299 w 11902761"/>
              <a:gd name="connsiteY105" fmla="*/ 603481 h 2550394"/>
              <a:gd name="connsiteX106" fmla="*/ 9423917 w 11902761"/>
              <a:gd name="connsiteY106" fmla="*/ 689174 h 2550394"/>
              <a:gd name="connsiteX107" fmla="*/ 9461780 w 11902761"/>
              <a:gd name="connsiteY107" fmla="*/ 769930 h 2550394"/>
              <a:gd name="connsiteX108" fmla="*/ 9499643 w 11902761"/>
              <a:gd name="connsiteY108" fmla="*/ 689174 h 2550394"/>
              <a:gd name="connsiteX109" fmla="*/ 9548262 w 11902761"/>
              <a:gd name="connsiteY109" fmla="*/ 603481 h 2550394"/>
              <a:gd name="connsiteX110" fmla="*/ 9603134 w 11902761"/>
              <a:gd name="connsiteY110" fmla="*/ 522086 h 2550394"/>
              <a:gd name="connsiteX111" fmla="*/ 9663932 w 11902761"/>
              <a:gd name="connsiteY111" fmla="*/ 445316 h 2550394"/>
              <a:gd name="connsiteX112" fmla="*/ 9730330 w 11902761"/>
              <a:gd name="connsiteY112" fmla="*/ 373499 h 2550394"/>
              <a:gd name="connsiteX113" fmla="*/ 9801998 w 11902761"/>
              <a:gd name="connsiteY113" fmla="*/ 306965 h 2550394"/>
              <a:gd name="connsiteX114" fmla="*/ 9878610 w 11902761"/>
              <a:gd name="connsiteY114" fmla="*/ 246040 h 2550394"/>
              <a:gd name="connsiteX115" fmla="*/ 9959839 w 11902761"/>
              <a:gd name="connsiteY115" fmla="*/ 191056 h 2550394"/>
              <a:gd name="connsiteX116" fmla="*/ 10045355 w 11902761"/>
              <a:gd name="connsiteY116" fmla="*/ 142336 h 2550394"/>
              <a:gd name="connsiteX117" fmla="*/ 10134834 w 11902761"/>
              <a:gd name="connsiteY117" fmla="*/ 100212 h 2550394"/>
              <a:gd name="connsiteX118" fmla="*/ 10227946 w 11902761"/>
              <a:gd name="connsiteY118" fmla="*/ 65010 h 2550394"/>
              <a:gd name="connsiteX119" fmla="*/ 10324364 w 11902761"/>
              <a:gd name="connsiteY119" fmla="*/ 37061 h 2550394"/>
              <a:gd name="connsiteX120" fmla="*/ 10423761 w 11902761"/>
              <a:gd name="connsiteY120" fmla="*/ 16690 h 2550394"/>
              <a:gd name="connsiteX121" fmla="*/ 10525809 w 11902761"/>
              <a:gd name="connsiteY121" fmla="*/ 4227 h 2550394"/>
              <a:gd name="connsiteX122" fmla="*/ 10630181 w 11902761"/>
              <a:gd name="connsiteY122" fmla="*/ 0 h 2550394"/>
              <a:gd name="connsiteX123" fmla="*/ 10734551 w 11902761"/>
              <a:gd name="connsiteY123" fmla="*/ 4227 h 2550394"/>
              <a:gd name="connsiteX124" fmla="*/ 10836600 w 11902761"/>
              <a:gd name="connsiteY124" fmla="*/ 16690 h 2550394"/>
              <a:gd name="connsiteX125" fmla="*/ 10935997 w 11902761"/>
              <a:gd name="connsiteY125" fmla="*/ 37061 h 2550394"/>
              <a:gd name="connsiteX126" fmla="*/ 11032415 w 11902761"/>
              <a:gd name="connsiteY126" fmla="*/ 65010 h 2550394"/>
              <a:gd name="connsiteX127" fmla="*/ 11125527 w 11902761"/>
              <a:gd name="connsiteY127" fmla="*/ 100212 h 2550394"/>
              <a:gd name="connsiteX128" fmla="*/ 11215005 w 11902761"/>
              <a:gd name="connsiteY128" fmla="*/ 142336 h 2550394"/>
              <a:gd name="connsiteX129" fmla="*/ 11300522 w 11902761"/>
              <a:gd name="connsiteY129" fmla="*/ 191056 h 2550394"/>
              <a:gd name="connsiteX130" fmla="*/ 11381750 w 11902761"/>
              <a:gd name="connsiteY130" fmla="*/ 246040 h 2550394"/>
              <a:gd name="connsiteX131" fmla="*/ 11458363 w 11902761"/>
              <a:gd name="connsiteY131" fmla="*/ 306965 h 2550394"/>
              <a:gd name="connsiteX132" fmla="*/ 11530031 w 11902761"/>
              <a:gd name="connsiteY132" fmla="*/ 373499 h 2550394"/>
              <a:gd name="connsiteX133" fmla="*/ 11596428 w 11902761"/>
              <a:gd name="connsiteY133" fmla="*/ 445316 h 2550394"/>
              <a:gd name="connsiteX134" fmla="*/ 11657226 w 11902761"/>
              <a:gd name="connsiteY134" fmla="*/ 522086 h 2550394"/>
              <a:gd name="connsiteX135" fmla="*/ 11712099 w 11902761"/>
              <a:gd name="connsiteY135" fmla="*/ 603481 h 2550394"/>
              <a:gd name="connsiteX136" fmla="*/ 11760717 w 11902761"/>
              <a:gd name="connsiteY136" fmla="*/ 689174 h 2550394"/>
              <a:gd name="connsiteX137" fmla="*/ 11802756 w 11902761"/>
              <a:gd name="connsiteY137" fmla="*/ 778836 h 2550394"/>
              <a:gd name="connsiteX138" fmla="*/ 11837884 w 11902761"/>
              <a:gd name="connsiteY138" fmla="*/ 872139 h 2550394"/>
              <a:gd name="connsiteX139" fmla="*/ 11865776 w 11902761"/>
              <a:gd name="connsiteY139" fmla="*/ 968755 h 2550394"/>
              <a:gd name="connsiteX140" fmla="*/ 11886104 w 11902761"/>
              <a:gd name="connsiteY140" fmla="*/ 1068356 h 2550394"/>
              <a:gd name="connsiteX141" fmla="*/ 11898541 w 11902761"/>
              <a:gd name="connsiteY141" fmla="*/ 1170612 h 2550394"/>
              <a:gd name="connsiteX142" fmla="*/ 11902761 w 11902761"/>
              <a:gd name="connsiteY142" fmla="*/ 1275196 h 2550394"/>
              <a:gd name="connsiteX143" fmla="*/ 11898541 w 11902761"/>
              <a:gd name="connsiteY143" fmla="*/ 1379780 h 2550394"/>
              <a:gd name="connsiteX144" fmla="*/ 11886104 w 11902761"/>
              <a:gd name="connsiteY144" fmla="*/ 1482034 h 2550394"/>
              <a:gd name="connsiteX145" fmla="*/ 11865776 w 11902761"/>
              <a:gd name="connsiteY145" fmla="*/ 1581633 h 2550394"/>
              <a:gd name="connsiteX146" fmla="*/ 11837884 w 11902761"/>
              <a:gd name="connsiteY146" fmla="*/ 1678248 h 2550394"/>
              <a:gd name="connsiteX147" fmla="*/ 11802756 w 11902761"/>
              <a:gd name="connsiteY147" fmla="*/ 1771550 h 2550394"/>
              <a:gd name="connsiteX148" fmla="*/ 11760717 w 11902761"/>
              <a:gd name="connsiteY148" fmla="*/ 1861211 h 2550394"/>
              <a:gd name="connsiteX149" fmla="*/ 11712099 w 11902761"/>
              <a:gd name="connsiteY149" fmla="*/ 1946905 h 2550394"/>
              <a:gd name="connsiteX150" fmla="*/ 11657226 w 11902761"/>
              <a:gd name="connsiteY150" fmla="*/ 2028300 h 2550394"/>
              <a:gd name="connsiteX151" fmla="*/ 11596428 w 11902761"/>
              <a:gd name="connsiteY151" fmla="*/ 2105071 h 2550394"/>
              <a:gd name="connsiteX152" fmla="*/ 11530031 w 11902761"/>
              <a:gd name="connsiteY152" fmla="*/ 2176887 h 2550394"/>
              <a:gd name="connsiteX153" fmla="*/ 11458363 w 11902761"/>
              <a:gd name="connsiteY153" fmla="*/ 2243422 h 2550394"/>
              <a:gd name="connsiteX154" fmla="*/ 11381750 w 11902761"/>
              <a:gd name="connsiteY154" fmla="*/ 2304347 h 2550394"/>
              <a:gd name="connsiteX155" fmla="*/ 11300522 w 11902761"/>
              <a:gd name="connsiteY155" fmla="*/ 2359334 h 2550394"/>
              <a:gd name="connsiteX156" fmla="*/ 11215005 w 11902761"/>
              <a:gd name="connsiteY156" fmla="*/ 2408054 h 2550394"/>
              <a:gd name="connsiteX157" fmla="*/ 11125527 w 11902761"/>
              <a:gd name="connsiteY157" fmla="*/ 2450180 h 2550394"/>
              <a:gd name="connsiteX158" fmla="*/ 11032415 w 11902761"/>
              <a:gd name="connsiteY158" fmla="*/ 2485381 h 2550394"/>
              <a:gd name="connsiteX159" fmla="*/ 10935997 w 11902761"/>
              <a:gd name="connsiteY159" fmla="*/ 2513332 h 2550394"/>
              <a:gd name="connsiteX160" fmla="*/ 10836600 w 11902761"/>
              <a:gd name="connsiteY160" fmla="*/ 2533703 h 2550394"/>
              <a:gd name="connsiteX161" fmla="*/ 10734551 w 11902761"/>
              <a:gd name="connsiteY161" fmla="*/ 2546167 h 2550394"/>
              <a:gd name="connsiteX162" fmla="*/ 10630181 w 11902761"/>
              <a:gd name="connsiteY162" fmla="*/ 2550394 h 2550394"/>
              <a:gd name="connsiteX163" fmla="*/ 10525809 w 11902761"/>
              <a:gd name="connsiteY163" fmla="*/ 2546167 h 2550394"/>
              <a:gd name="connsiteX164" fmla="*/ 10423761 w 11902761"/>
              <a:gd name="connsiteY164" fmla="*/ 2533703 h 2550394"/>
              <a:gd name="connsiteX165" fmla="*/ 10324364 w 11902761"/>
              <a:gd name="connsiteY165" fmla="*/ 2513332 h 2550394"/>
              <a:gd name="connsiteX166" fmla="*/ 10227946 w 11902761"/>
              <a:gd name="connsiteY166" fmla="*/ 2485381 h 2550394"/>
              <a:gd name="connsiteX167" fmla="*/ 10134834 w 11902761"/>
              <a:gd name="connsiteY167" fmla="*/ 2450180 h 2550394"/>
              <a:gd name="connsiteX168" fmla="*/ 10045355 w 11902761"/>
              <a:gd name="connsiteY168" fmla="*/ 2408054 h 2550394"/>
              <a:gd name="connsiteX169" fmla="*/ 9959839 w 11902761"/>
              <a:gd name="connsiteY169" fmla="*/ 2359334 h 2550394"/>
              <a:gd name="connsiteX170" fmla="*/ 9878610 w 11902761"/>
              <a:gd name="connsiteY170" fmla="*/ 2304347 h 2550394"/>
              <a:gd name="connsiteX171" fmla="*/ 9801998 w 11902761"/>
              <a:gd name="connsiteY171" fmla="*/ 2243422 h 2550394"/>
              <a:gd name="connsiteX172" fmla="*/ 9730330 w 11902761"/>
              <a:gd name="connsiteY172" fmla="*/ 2176887 h 2550394"/>
              <a:gd name="connsiteX173" fmla="*/ 9663932 w 11902761"/>
              <a:gd name="connsiteY173" fmla="*/ 2105071 h 2550394"/>
              <a:gd name="connsiteX174" fmla="*/ 9603134 w 11902761"/>
              <a:gd name="connsiteY174" fmla="*/ 2028300 h 2550394"/>
              <a:gd name="connsiteX175" fmla="*/ 9548262 w 11902761"/>
              <a:gd name="connsiteY175" fmla="*/ 1946905 h 2550394"/>
              <a:gd name="connsiteX176" fmla="*/ 9499643 w 11902761"/>
              <a:gd name="connsiteY176" fmla="*/ 1861211 h 2550394"/>
              <a:gd name="connsiteX177" fmla="*/ 9461780 w 11902761"/>
              <a:gd name="connsiteY177" fmla="*/ 1780455 h 2550394"/>
              <a:gd name="connsiteX178" fmla="*/ 9423917 w 11902761"/>
              <a:gd name="connsiteY178" fmla="*/ 1861211 h 2550394"/>
              <a:gd name="connsiteX179" fmla="*/ 9375299 w 11902761"/>
              <a:gd name="connsiteY179" fmla="*/ 1946905 h 2550394"/>
              <a:gd name="connsiteX180" fmla="*/ 9320426 w 11902761"/>
              <a:gd name="connsiteY180" fmla="*/ 2028300 h 2550394"/>
              <a:gd name="connsiteX181" fmla="*/ 9259628 w 11902761"/>
              <a:gd name="connsiteY181" fmla="*/ 2105071 h 2550394"/>
              <a:gd name="connsiteX182" fmla="*/ 9193231 w 11902761"/>
              <a:gd name="connsiteY182" fmla="*/ 2176887 h 2550394"/>
              <a:gd name="connsiteX183" fmla="*/ 9121563 w 11902761"/>
              <a:gd name="connsiteY183" fmla="*/ 2243422 h 2550394"/>
              <a:gd name="connsiteX184" fmla="*/ 9044950 w 11902761"/>
              <a:gd name="connsiteY184" fmla="*/ 2304347 h 2550394"/>
              <a:gd name="connsiteX185" fmla="*/ 8963722 w 11902761"/>
              <a:gd name="connsiteY185" fmla="*/ 2359334 h 2550394"/>
              <a:gd name="connsiteX186" fmla="*/ 8878205 w 11902761"/>
              <a:gd name="connsiteY186" fmla="*/ 2408054 h 2550394"/>
              <a:gd name="connsiteX187" fmla="*/ 8788727 w 11902761"/>
              <a:gd name="connsiteY187" fmla="*/ 2450180 h 2550394"/>
              <a:gd name="connsiteX188" fmla="*/ 8695615 w 11902761"/>
              <a:gd name="connsiteY188" fmla="*/ 2485381 h 2550394"/>
              <a:gd name="connsiteX189" fmla="*/ 8599197 w 11902761"/>
              <a:gd name="connsiteY189" fmla="*/ 2513332 h 2550394"/>
              <a:gd name="connsiteX190" fmla="*/ 8499800 w 11902761"/>
              <a:gd name="connsiteY190" fmla="*/ 2533703 h 2550394"/>
              <a:gd name="connsiteX191" fmla="*/ 8397751 w 11902761"/>
              <a:gd name="connsiteY191" fmla="*/ 2546167 h 2550394"/>
              <a:gd name="connsiteX192" fmla="*/ 8293381 w 11902761"/>
              <a:gd name="connsiteY192" fmla="*/ 2550394 h 2550394"/>
              <a:gd name="connsiteX193" fmla="*/ 8189010 w 11902761"/>
              <a:gd name="connsiteY193" fmla="*/ 2546167 h 2550394"/>
              <a:gd name="connsiteX194" fmla="*/ 8086961 w 11902761"/>
              <a:gd name="connsiteY194" fmla="*/ 2533703 h 2550394"/>
              <a:gd name="connsiteX195" fmla="*/ 7987564 w 11902761"/>
              <a:gd name="connsiteY195" fmla="*/ 2513332 h 2550394"/>
              <a:gd name="connsiteX196" fmla="*/ 7891146 w 11902761"/>
              <a:gd name="connsiteY196" fmla="*/ 2485381 h 2550394"/>
              <a:gd name="connsiteX197" fmla="*/ 7798034 w 11902761"/>
              <a:gd name="connsiteY197" fmla="*/ 2450180 h 2550394"/>
              <a:gd name="connsiteX198" fmla="*/ 7708556 w 11902761"/>
              <a:gd name="connsiteY198" fmla="*/ 2408054 h 2550394"/>
              <a:gd name="connsiteX199" fmla="*/ 7623039 w 11902761"/>
              <a:gd name="connsiteY199" fmla="*/ 2359334 h 2550394"/>
              <a:gd name="connsiteX200" fmla="*/ 7541810 w 11902761"/>
              <a:gd name="connsiteY200" fmla="*/ 2304347 h 2550394"/>
              <a:gd name="connsiteX201" fmla="*/ 7465198 w 11902761"/>
              <a:gd name="connsiteY201" fmla="*/ 2243422 h 2550394"/>
              <a:gd name="connsiteX202" fmla="*/ 7393530 w 11902761"/>
              <a:gd name="connsiteY202" fmla="*/ 2176887 h 2550394"/>
              <a:gd name="connsiteX203" fmla="*/ 7327132 w 11902761"/>
              <a:gd name="connsiteY203" fmla="*/ 2105071 h 2550394"/>
              <a:gd name="connsiteX204" fmla="*/ 7266335 w 11902761"/>
              <a:gd name="connsiteY204" fmla="*/ 2028300 h 2550394"/>
              <a:gd name="connsiteX205" fmla="*/ 7211462 w 11902761"/>
              <a:gd name="connsiteY205" fmla="*/ 1946905 h 2550394"/>
              <a:gd name="connsiteX206" fmla="*/ 7162844 w 11902761"/>
              <a:gd name="connsiteY206" fmla="*/ 1861211 h 2550394"/>
              <a:gd name="connsiteX207" fmla="*/ 7128988 w 11902761"/>
              <a:gd name="connsiteY207" fmla="*/ 1789002 h 2550394"/>
              <a:gd name="connsiteX208" fmla="*/ 7095132 w 11902761"/>
              <a:gd name="connsiteY208" fmla="*/ 1861211 h 2550394"/>
              <a:gd name="connsiteX209" fmla="*/ 7046514 w 11902761"/>
              <a:gd name="connsiteY209" fmla="*/ 1946905 h 2550394"/>
              <a:gd name="connsiteX210" fmla="*/ 6991641 w 11902761"/>
              <a:gd name="connsiteY210" fmla="*/ 2028300 h 2550394"/>
              <a:gd name="connsiteX211" fmla="*/ 6930844 w 11902761"/>
              <a:gd name="connsiteY211" fmla="*/ 2105071 h 2550394"/>
              <a:gd name="connsiteX212" fmla="*/ 6864446 w 11902761"/>
              <a:gd name="connsiteY212" fmla="*/ 2176887 h 2550394"/>
              <a:gd name="connsiteX213" fmla="*/ 6792778 w 11902761"/>
              <a:gd name="connsiteY213" fmla="*/ 2243422 h 2550394"/>
              <a:gd name="connsiteX214" fmla="*/ 6716166 w 11902761"/>
              <a:gd name="connsiteY214" fmla="*/ 2304347 h 2550394"/>
              <a:gd name="connsiteX215" fmla="*/ 6634937 w 11902761"/>
              <a:gd name="connsiteY215" fmla="*/ 2359334 h 2550394"/>
              <a:gd name="connsiteX216" fmla="*/ 6549420 w 11902761"/>
              <a:gd name="connsiteY216" fmla="*/ 2408054 h 2550394"/>
              <a:gd name="connsiteX217" fmla="*/ 6459942 w 11902761"/>
              <a:gd name="connsiteY217" fmla="*/ 2450180 h 2550394"/>
              <a:gd name="connsiteX218" fmla="*/ 6366830 w 11902761"/>
              <a:gd name="connsiteY218" fmla="*/ 2485381 h 2550394"/>
              <a:gd name="connsiteX219" fmla="*/ 6270412 w 11902761"/>
              <a:gd name="connsiteY219" fmla="*/ 2513332 h 2550394"/>
              <a:gd name="connsiteX220" fmla="*/ 6171015 w 11902761"/>
              <a:gd name="connsiteY220" fmla="*/ 2533703 h 2550394"/>
              <a:gd name="connsiteX221" fmla="*/ 6068966 w 11902761"/>
              <a:gd name="connsiteY221" fmla="*/ 2546167 h 2550394"/>
              <a:gd name="connsiteX222" fmla="*/ 5964596 w 11902761"/>
              <a:gd name="connsiteY222" fmla="*/ 2550394 h 2550394"/>
              <a:gd name="connsiteX223" fmla="*/ 5860225 w 11902761"/>
              <a:gd name="connsiteY223" fmla="*/ 2546167 h 2550394"/>
              <a:gd name="connsiteX224" fmla="*/ 5758176 w 11902761"/>
              <a:gd name="connsiteY224" fmla="*/ 2533703 h 2550394"/>
              <a:gd name="connsiteX225" fmla="*/ 5658779 w 11902761"/>
              <a:gd name="connsiteY225" fmla="*/ 2513332 h 2550394"/>
              <a:gd name="connsiteX226" fmla="*/ 5562361 w 11902761"/>
              <a:gd name="connsiteY226" fmla="*/ 2485381 h 2550394"/>
              <a:gd name="connsiteX227" fmla="*/ 5469249 w 11902761"/>
              <a:gd name="connsiteY227" fmla="*/ 2450180 h 2550394"/>
              <a:gd name="connsiteX228" fmla="*/ 5379771 w 11902761"/>
              <a:gd name="connsiteY228" fmla="*/ 2408054 h 2550394"/>
              <a:gd name="connsiteX229" fmla="*/ 5294254 w 11902761"/>
              <a:gd name="connsiteY229" fmla="*/ 2359334 h 2550394"/>
              <a:gd name="connsiteX230" fmla="*/ 5213025 w 11902761"/>
              <a:gd name="connsiteY230" fmla="*/ 2304347 h 2550394"/>
              <a:gd name="connsiteX231" fmla="*/ 5136413 w 11902761"/>
              <a:gd name="connsiteY231" fmla="*/ 2243422 h 2550394"/>
              <a:gd name="connsiteX232" fmla="*/ 5064745 w 11902761"/>
              <a:gd name="connsiteY232" fmla="*/ 2176887 h 2550394"/>
              <a:gd name="connsiteX233" fmla="*/ 4998347 w 11902761"/>
              <a:gd name="connsiteY233" fmla="*/ 2105071 h 2550394"/>
              <a:gd name="connsiteX234" fmla="*/ 4937550 w 11902761"/>
              <a:gd name="connsiteY234" fmla="*/ 2028300 h 2550394"/>
              <a:gd name="connsiteX235" fmla="*/ 4882677 w 11902761"/>
              <a:gd name="connsiteY235" fmla="*/ 1946905 h 2550394"/>
              <a:gd name="connsiteX236" fmla="*/ 4834059 w 11902761"/>
              <a:gd name="connsiteY236" fmla="*/ 1861211 h 2550394"/>
              <a:gd name="connsiteX237" fmla="*/ 4796195 w 11902761"/>
              <a:gd name="connsiteY237" fmla="*/ 1780455 h 2550394"/>
              <a:gd name="connsiteX238" fmla="*/ 4758332 w 11902761"/>
              <a:gd name="connsiteY238" fmla="*/ 1861211 h 2550394"/>
              <a:gd name="connsiteX239" fmla="*/ 4709714 w 11902761"/>
              <a:gd name="connsiteY239" fmla="*/ 1946905 h 2550394"/>
              <a:gd name="connsiteX240" fmla="*/ 4654841 w 11902761"/>
              <a:gd name="connsiteY240" fmla="*/ 2028300 h 2550394"/>
              <a:gd name="connsiteX241" fmla="*/ 4594044 w 11902761"/>
              <a:gd name="connsiteY241" fmla="*/ 2105071 h 2550394"/>
              <a:gd name="connsiteX242" fmla="*/ 4527646 w 11902761"/>
              <a:gd name="connsiteY242" fmla="*/ 2176887 h 2550394"/>
              <a:gd name="connsiteX243" fmla="*/ 4455978 w 11902761"/>
              <a:gd name="connsiteY243" fmla="*/ 2243422 h 2550394"/>
              <a:gd name="connsiteX244" fmla="*/ 4379366 w 11902761"/>
              <a:gd name="connsiteY244" fmla="*/ 2304347 h 2550394"/>
              <a:gd name="connsiteX245" fmla="*/ 4298137 w 11902761"/>
              <a:gd name="connsiteY245" fmla="*/ 2359334 h 2550394"/>
              <a:gd name="connsiteX246" fmla="*/ 4212620 w 11902761"/>
              <a:gd name="connsiteY246" fmla="*/ 2408054 h 2550394"/>
              <a:gd name="connsiteX247" fmla="*/ 4123142 w 11902761"/>
              <a:gd name="connsiteY247" fmla="*/ 2450180 h 2550394"/>
              <a:gd name="connsiteX248" fmla="*/ 4030030 w 11902761"/>
              <a:gd name="connsiteY248" fmla="*/ 2485381 h 2550394"/>
              <a:gd name="connsiteX249" fmla="*/ 3933612 w 11902761"/>
              <a:gd name="connsiteY249" fmla="*/ 2513332 h 2550394"/>
              <a:gd name="connsiteX250" fmla="*/ 3834215 w 11902761"/>
              <a:gd name="connsiteY250" fmla="*/ 2533703 h 2550394"/>
              <a:gd name="connsiteX251" fmla="*/ 3732166 w 11902761"/>
              <a:gd name="connsiteY251" fmla="*/ 2546167 h 2550394"/>
              <a:gd name="connsiteX252" fmla="*/ 3627797 w 11902761"/>
              <a:gd name="connsiteY252" fmla="*/ 2550394 h 2550394"/>
              <a:gd name="connsiteX253" fmla="*/ 3523425 w 11902761"/>
              <a:gd name="connsiteY253" fmla="*/ 2546167 h 2550394"/>
              <a:gd name="connsiteX254" fmla="*/ 3421377 w 11902761"/>
              <a:gd name="connsiteY254" fmla="*/ 2533703 h 2550394"/>
              <a:gd name="connsiteX255" fmla="*/ 3321980 w 11902761"/>
              <a:gd name="connsiteY255" fmla="*/ 2513332 h 2550394"/>
              <a:gd name="connsiteX256" fmla="*/ 3225561 w 11902761"/>
              <a:gd name="connsiteY256" fmla="*/ 2485381 h 2550394"/>
              <a:gd name="connsiteX257" fmla="*/ 3132450 w 11902761"/>
              <a:gd name="connsiteY257" fmla="*/ 2450180 h 2550394"/>
              <a:gd name="connsiteX258" fmla="*/ 3042971 w 11902761"/>
              <a:gd name="connsiteY258" fmla="*/ 2408054 h 2550394"/>
              <a:gd name="connsiteX259" fmla="*/ 2957455 w 11902761"/>
              <a:gd name="connsiteY259" fmla="*/ 2359334 h 2550394"/>
              <a:gd name="connsiteX260" fmla="*/ 2876225 w 11902761"/>
              <a:gd name="connsiteY260" fmla="*/ 2304347 h 2550394"/>
              <a:gd name="connsiteX261" fmla="*/ 2799613 w 11902761"/>
              <a:gd name="connsiteY261" fmla="*/ 2243422 h 2550394"/>
              <a:gd name="connsiteX262" fmla="*/ 2727945 w 11902761"/>
              <a:gd name="connsiteY262" fmla="*/ 2176887 h 2550394"/>
              <a:gd name="connsiteX263" fmla="*/ 2661548 w 11902761"/>
              <a:gd name="connsiteY263" fmla="*/ 2105071 h 2550394"/>
              <a:gd name="connsiteX264" fmla="*/ 2600750 w 11902761"/>
              <a:gd name="connsiteY264" fmla="*/ 2028300 h 2550394"/>
              <a:gd name="connsiteX265" fmla="*/ 2545877 w 11902761"/>
              <a:gd name="connsiteY265" fmla="*/ 1946905 h 2550394"/>
              <a:gd name="connsiteX266" fmla="*/ 2497259 w 11902761"/>
              <a:gd name="connsiteY266" fmla="*/ 1861211 h 2550394"/>
              <a:gd name="connsiteX267" fmla="*/ 2455221 w 11902761"/>
              <a:gd name="connsiteY267" fmla="*/ 1771550 h 2550394"/>
              <a:gd name="connsiteX268" fmla="*/ 2450188 w 11902761"/>
              <a:gd name="connsiteY268" fmla="*/ 1758182 h 2550394"/>
              <a:gd name="connsiteX269" fmla="*/ 2445155 w 11902761"/>
              <a:gd name="connsiteY269" fmla="*/ 1771550 h 2550394"/>
              <a:gd name="connsiteX270" fmla="*/ 2403117 w 11902761"/>
              <a:gd name="connsiteY270" fmla="*/ 1861211 h 2550394"/>
              <a:gd name="connsiteX271" fmla="*/ 2354498 w 11902761"/>
              <a:gd name="connsiteY271" fmla="*/ 1946905 h 2550394"/>
              <a:gd name="connsiteX272" fmla="*/ 2299626 w 11902761"/>
              <a:gd name="connsiteY272" fmla="*/ 2028300 h 2550394"/>
              <a:gd name="connsiteX273" fmla="*/ 2238828 w 11902761"/>
              <a:gd name="connsiteY273" fmla="*/ 2105071 h 2550394"/>
              <a:gd name="connsiteX274" fmla="*/ 2172430 w 11902761"/>
              <a:gd name="connsiteY274" fmla="*/ 2176887 h 2550394"/>
              <a:gd name="connsiteX275" fmla="*/ 2100762 w 11902761"/>
              <a:gd name="connsiteY275" fmla="*/ 2243422 h 2550394"/>
              <a:gd name="connsiteX276" fmla="*/ 2024150 w 11902761"/>
              <a:gd name="connsiteY276" fmla="*/ 2304347 h 2550394"/>
              <a:gd name="connsiteX277" fmla="*/ 1942921 w 11902761"/>
              <a:gd name="connsiteY277" fmla="*/ 2359334 h 2550394"/>
              <a:gd name="connsiteX278" fmla="*/ 1857405 w 11902761"/>
              <a:gd name="connsiteY278" fmla="*/ 2408054 h 2550394"/>
              <a:gd name="connsiteX279" fmla="*/ 1767926 w 11902761"/>
              <a:gd name="connsiteY279" fmla="*/ 2450180 h 2550394"/>
              <a:gd name="connsiteX280" fmla="*/ 1674815 w 11902761"/>
              <a:gd name="connsiteY280" fmla="*/ 2485381 h 2550394"/>
              <a:gd name="connsiteX281" fmla="*/ 1578396 w 11902761"/>
              <a:gd name="connsiteY281" fmla="*/ 2513332 h 2550394"/>
              <a:gd name="connsiteX282" fmla="*/ 1478999 w 11902761"/>
              <a:gd name="connsiteY282" fmla="*/ 2533703 h 2550394"/>
              <a:gd name="connsiteX283" fmla="*/ 1376951 w 11902761"/>
              <a:gd name="connsiteY283" fmla="*/ 2546167 h 2550394"/>
              <a:gd name="connsiteX284" fmla="*/ 1272581 w 11902761"/>
              <a:gd name="connsiteY284" fmla="*/ 2550394 h 2550394"/>
              <a:gd name="connsiteX285" fmla="*/ 1168209 w 11902761"/>
              <a:gd name="connsiteY285" fmla="*/ 2546167 h 2550394"/>
              <a:gd name="connsiteX286" fmla="*/ 1066161 w 11902761"/>
              <a:gd name="connsiteY286" fmla="*/ 2533703 h 2550394"/>
              <a:gd name="connsiteX287" fmla="*/ 966763 w 11902761"/>
              <a:gd name="connsiteY287" fmla="*/ 2513332 h 2550394"/>
              <a:gd name="connsiteX288" fmla="*/ 870345 w 11902761"/>
              <a:gd name="connsiteY288" fmla="*/ 2485381 h 2550394"/>
              <a:gd name="connsiteX289" fmla="*/ 777234 w 11902761"/>
              <a:gd name="connsiteY289" fmla="*/ 2450180 h 2550394"/>
              <a:gd name="connsiteX290" fmla="*/ 687755 w 11902761"/>
              <a:gd name="connsiteY290" fmla="*/ 2408054 h 2550394"/>
              <a:gd name="connsiteX291" fmla="*/ 602238 w 11902761"/>
              <a:gd name="connsiteY291" fmla="*/ 2359334 h 2550394"/>
              <a:gd name="connsiteX292" fmla="*/ 521010 w 11902761"/>
              <a:gd name="connsiteY292" fmla="*/ 2304347 h 2550394"/>
              <a:gd name="connsiteX293" fmla="*/ 444397 w 11902761"/>
              <a:gd name="connsiteY293" fmla="*/ 2243422 h 2550394"/>
              <a:gd name="connsiteX294" fmla="*/ 372729 w 11902761"/>
              <a:gd name="connsiteY294" fmla="*/ 2176887 h 2550394"/>
              <a:gd name="connsiteX295" fmla="*/ 306332 w 11902761"/>
              <a:gd name="connsiteY295" fmla="*/ 2105071 h 2550394"/>
              <a:gd name="connsiteX296" fmla="*/ 245534 w 11902761"/>
              <a:gd name="connsiteY296" fmla="*/ 2028300 h 2550394"/>
              <a:gd name="connsiteX297" fmla="*/ 190661 w 11902761"/>
              <a:gd name="connsiteY297" fmla="*/ 1946905 h 2550394"/>
              <a:gd name="connsiteX298" fmla="*/ 142043 w 11902761"/>
              <a:gd name="connsiteY298" fmla="*/ 1861211 h 2550394"/>
              <a:gd name="connsiteX299" fmla="*/ 100005 w 11902761"/>
              <a:gd name="connsiteY299" fmla="*/ 1771550 h 2550394"/>
              <a:gd name="connsiteX300" fmla="*/ 64876 w 11902761"/>
              <a:gd name="connsiteY300" fmla="*/ 1678248 h 2550394"/>
              <a:gd name="connsiteX301" fmla="*/ 36984 w 11902761"/>
              <a:gd name="connsiteY301" fmla="*/ 1581633 h 2550394"/>
              <a:gd name="connsiteX302" fmla="*/ 16656 w 11902761"/>
              <a:gd name="connsiteY302" fmla="*/ 1482034 h 2550394"/>
              <a:gd name="connsiteX303" fmla="*/ 4219 w 11902761"/>
              <a:gd name="connsiteY303" fmla="*/ 1379780 h 2550394"/>
              <a:gd name="connsiteX304" fmla="*/ 0 w 11902761"/>
              <a:gd name="connsiteY304" fmla="*/ 1275196 h 2550394"/>
              <a:gd name="connsiteX305" fmla="*/ 4219 w 11902761"/>
              <a:gd name="connsiteY305" fmla="*/ 1170612 h 2550394"/>
              <a:gd name="connsiteX306" fmla="*/ 16656 w 11902761"/>
              <a:gd name="connsiteY306" fmla="*/ 1068356 h 2550394"/>
              <a:gd name="connsiteX307" fmla="*/ 36984 w 11902761"/>
              <a:gd name="connsiteY307" fmla="*/ 968755 h 2550394"/>
              <a:gd name="connsiteX308" fmla="*/ 64876 w 11902761"/>
              <a:gd name="connsiteY308" fmla="*/ 872139 h 2550394"/>
              <a:gd name="connsiteX309" fmla="*/ 100005 w 11902761"/>
              <a:gd name="connsiteY309" fmla="*/ 778836 h 2550394"/>
              <a:gd name="connsiteX310" fmla="*/ 142043 w 11902761"/>
              <a:gd name="connsiteY310" fmla="*/ 689174 h 2550394"/>
              <a:gd name="connsiteX311" fmla="*/ 190661 w 11902761"/>
              <a:gd name="connsiteY311" fmla="*/ 603481 h 2550394"/>
              <a:gd name="connsiteX312" fmla="*/ 245534 w 11902761"/>
              <a:gd name="connsiteY312" fmla="*/ 522086 h 2550394"/>
              <a:gd name="connsiteX313" fmla="*/ 306332 w 11902761"/>
              <a:gd name="connsiteY313" fmla="*/ 445316 h 2550394"/>
              <a:gd name="connsiteX314" fmla="*/ 372729 w 11902761"/>
              <a:gd name="connsiteY314" fmla="*/ 373499 h 2550394"/>
              <a:gd name="connsiteX315" fmla="*/ 444397 w 11902761"/>
              <a:gd name="connsiteY315" fmla="*/ 306965 h 2550394"/>
              <a:gd name="connsiteX316" fmla="*/ 521010 w 11902761"/>
              <a:gd name="connsiteY316" fmla="*/ 246040 h 2550394"/>
              <a:gd name="connsiteX317" fmla="*/ 602238 w 11902761"/>
              <a:gd name="connsiteY317" fmla="*/ 191056 h 2550394"/>
              <a:gd name="connsiteX318" fmla="*/ 687755 w 11902761"/>
              <a:gd name="connsiteY318" fmla="*/ 142336 h 2550394"/>
              <a:gd name="connsiteX319" fmla="*/ 777234 w 11902761"/>
              <a:gd name="connsiteY319" fmla="*/ 100212 h 2550394"/>
              <a:gd name="connsiteX320" fmla="*/ 870345 w 11902761"/>
              <a:gd name="connsiteY320" fmla="*/ 65010 h 2550394"/>
              <a:gd name="connsiteX321" fmla="*/ 966763 w 11902761"/>
              <a:gd name="connsiteY321" fmla="*/ 37061 h 2550394"/>
              <a:gd name="connsiteX322" fmla="*/ 1066161 w 11902761"/>
              <a:gd name="connsiteY322" fmla="*/ 16690 h 2550394"/>
              <a:gd name="connsiteX323" fmla="*/ 1168209 w 11902761"/>
              <a:gd name="connsiteY323" fmla="*/ 4227 h 25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1902761" h="2550394">
                <a:moveTo>
                  <a:pt x="1272581" y="0"/>
                </a:moveTo>
                <a:lnTo>
                  <a:pt x="1376951" y="4227"/>
                </a:lnTo>
                <a:lnTo>
                  <a:pt x="1478999" y="16690"/>
                </a:lnTo>
                <a:lnTo>
                  <a:pt x="1578396" y="37061"/>
                </a:lnTo>
                <a:lnTo>
                  <a:pt x="1674815" y="65010"/>
                </a:lnTo>
                <a:lnTo>
                  <a:pt x="1767926" y="100212"/>
                </a:lnTo>
                <a:lnTo>
                  <a:pt x="1857405" y="142336"/>
                </a:lnTo>
                <a:lnTo>
                  <a:pt x="1942921" y="191056"/>
                </a:lnTo>
                <a:lnTo>
                  <a:pt x="2024150" y="246040"/>
                </a:lnTo>
                <a:lnTo>
                  <a:pt x="2100762" y="306965"/>
                </a:lnTo>
                <a:lnTo>
                  <a:pt x="2172430" y="373499"/>
                </a:lnTo>
                <a:lnTo>
                  <a:pt x="2238828" y="445316"/>
                </a:lnTo>
                <a:lnTo>
                  <a:pt x="2299626" y="522086"/>
                </a:lnTo>
                <a:lnTo>
                  <a:pt x="2354498" y="603481"/>
                </a:lnTo>
                <a:lnTo>
                  <a:pt x="2403117" y="689174"/>
                </a:lnTo>
                <a:lnTo>
                  <a:pt x="2445155" y="778836"/>
                </a:lnTo>
                <a:lnTo>
                  <a:pt x="2450188" y="792204"/>
                </a:lnTo>
                <a:lnTo>
                  <a:pt x="2455221" y="778836"/>
                </a:lnTo>
                <a:lnTo>
                  <a:pt x="2497259" y="689174"/>
                </a:lnTo>
                <a:lnTo>
                  <a:pt x="2545877" y="603481"/>
                </a:lnTo>
                <a:lnTo>
                  <a:pt x="2600750" y="522086"/>
                </a:lnTo>
                <a:lnTo>
                  <a:pt x="2661548" y="445316"/>
                </a:lnTo>
                <a:lnTo>
                  <a:pt x="2727945" y="373499"/>
                </a:lnTo>
                <a:lnTo>
                  <a:pt x="2799613" y="306965"/>
                </a:lnTo>
                <a:lnTo>
                  <a:pt x="2876225" y="246040"/>
                </a:lnTo>
                <a:lnTo>
                  <a:pt x="2957455" y="191056"/>
                </a:lnTo>
                <a:lnTo>
                  <a:pt x="3042971" y="142336"/>
                </a:lnTo>
                <a:lnTo>
                  <a:pt x="3132450" y="100212"/>
                </a:lnTo>
                <a:lnTo>
                  <a:pt x="3225561" y="65010"/>
                </a:lnTo>
                <a:lnTo>
                  <a:pt x="3321980" y="37061"/>
                </a:lnTo>
                <a:lnTo>
                  <a:pt x="3421377" y="16690"/>
                </a:lnTo>
                <a:lnTo>
                  <a:pt x="3523425" y="4227"/>
                </a:lnTo>
                <a:lnTo>
                  <a:pt x="3627797" y="0"/>
                </a:lnTo>
                <a:lnTo>
                  <a:pt x="3732166" y="4227"/>
                </a:lnTo>
                <a:lnTo>
                  <a:pt x="3834215" y="16690"/>
                </a:lnTo>
                <a:lnTo>
                  <a:pt x="3933612" y="37061"/>
                </a:lnTo>
                <a:lnTo>
                  <a:pt x="4030030" y="65010"/>
                </a:lnTo>
                <a:lnTo>
                  <a:pt x="4123142" y="100212"/>
                </a:lnTo>
                <a:lnTo>
                  <a:pt x="4212620" y="142336"/>
                </a:lnTo>
                <a:lnTo>
                  <a:pt x="4298137" y="191056"/>
                </a:lnTo>
                <a:lnTo>
                  <a:pt x="4379366" y="246040"/>
                </a:lnTo>
                <a:lnTo>
                  <a:pt x="4455978" y="306965"/>
                </a:lnTo>
                <a:lnTo>
                  <a:pt x="4527646" y="373499"/>
                </a:lnTo>
                <a:lnTo>
                  <a:pt x="4594044" y="445316"/>
                </a:lnTo>
                <a:lnTo>
                  <a:pt x="4654841" y="522086"/>
                </a:lnTo>
                <a:lnTo>
                  <a:pt x="4709714" y="603481"/>
                </a:lnTo>
                <a:lnTo>
                  <a:pt x="4758332" y="689174"/>
                </a:lnTo>
                <a:lnTo>
                  <a:pt x="4796195" y="769931"/>
                </a:lnTo>
                <a:lnTo>
                  <a:pt x="4834059" y="689174"/>
                </a:lnTo>
                <a:lnTo>
                  <a:pt x="4882677" y="603481"/>
                </a:lnTo>
                <a:lnTo>
                  <a:pt x="4937550" y="522086"/>
                </a:lnTo>
                <a:lnTo>
                  <a:pt x="4998347" y="445316"/>
                </a:lnTo>
                <a:lnTo>
                  <a:pt x="5064745" y="373499"/>
                </a:lnTo>
                <a:lnTo>
                  <a:pt x="5136413" y="306965"/>
                </a:lnTo>
                <a:lnTo>
                  <a:pt x="5213025" y="246040"/>
                </a:lnTo>
                <a:lnTo>
                  <a:pt x="5294254" y="191056"/>
                </a:lnTo>
                <a:lnTo>
                  <a:pt x="5379771" y="142336"/>
                </a:lnTo>
                <a:lnTo>
                  <a:pt x="5469249" y="100212"/>
                </a:lnTo>
                <a:lnTo>
                  <a:pt x="5562361" y="65010"/>
                </a:lnTo>
                <a:lnTo>
                  <a:pt x="5658779" y="37061"/>
                </a:lnTo>
                <a:lnTo>
                  <a:pt x="5758176" y="16690"/>
                </a:lnTo>
                <a:lnTo>
                  <a:pt x="5860225" y="4227"/>
                </a:lnTo>
                <a:lnTo>
                  <a:pt x="5964596" y="0"/>
                </a:lnTo>
                <a:lnTo>
                  <a:pt x="6068966" y="4227"/>
                </a:lnTo>
                <a:lnTo>
                  <a:pt x="6171015" y="16690"/>
                </a:lnTo>
                <a:lnTo>
                  <a:pt x="6270412" y="37061"/>
                </a:lnTo>
                <a:lnTo>
                  <a:pt x="6366830" y="65010"/>
                </a:lnTo>
                <a:lnTo>
                  <a:pt x="6459942" y="100212"/>
                </a:lnTo>
                <a:lnTo>
                  <a:pt x="6549420" y="142336"/>
                </a:lnTo>
                <a:lnTo>
                  <a:pt x="6634937" y="191056"/>
                </a:lnTo>
                <a:lnTo>
                  <a:pt x="6716166" y="246040"/>
                </a:lnTo>
                <a:lnTo>
                  <a:pt x="6792778" y="306965"/>
                </a:lnTo>
                <a:lnTo>
                  <a:pt x="6864446" y="373499"/>
                </a:lnTo>
                <a:lnTo>
                  <a:pt x="6930844" y="445316"/>
                </a:lnTo>
                <a:lnTo>
                  <a:pt x="6991641" y="522086"/>
                </a:lnTo>
                <a:lnTo>
                  <a:pt x="7046514" y="603481"/>
                </a:lnTo>
                <a:lnTo>
                  <a:pt x="7095132" y="689174"/>
                </a:lnTo>
                <a:lnTo>
                  <a:pt x="7128988" y="761383"/>
                </a:lnTo>
                <a:lnTo>
                  <a:pt x="7162844" y="689174"/>
                </a:lnTo>
                <a:lnTo>
                  <a:pt x="7211462" y="603481"/>
                </a:lnTo>
                <a:lnTo>
                  <a:pt x="7266335" y="522086"/>
                </a:lnTo>
                <a:lnTo>
                  <a:pt x="7327132" y="445316"/>
                </a:lnTo>
                <a:lnTo>
                  <a:pt x="7393530" y="373499"/>
                </a:lnTo>
                <a:lnTo>
                  <a:pt x="7465198" y="306965"/>
                </a:lnTo>
                <a:lnTo>
                  <a:pt x="7541810" y="246040"/>
                </a:lnTo>
                <a:lnTo>
                  <a:pt x="7623039" y="191056"/>
                </a:lnTo>
                <a:lnTo>
                  <a:pt x="7708556" y="142336"/>
                </a:lnTo>
                <a:lnTo>
                  <a:pt x="7798034" y="100212"/>
                </a:lnTo>
                <a:lnTo>
                  <a:pt x="7891146" y="65010"/>
                </a:lnTo>
                <a:lnTo>
                  <a:pt x="7987564" y="37061"/>
                </a:lnTo>
                <a:lnTo>
                  <a:pt x="8086961" y="16690"/>
                </a:lnTo>
                <a:lnTo>
                  <a:pt x="8189010" y="4227"/>
                </a:lnTo>
                <a:lnTo>
                  <a:pt x="8293381" y="0"/>
                </a:lnTo>
                <a:lnTo>
                  <a:pt x="8397751" y="4227"/>
                </a:lnTo>
                <a:lnTo>
                  <a:pt x="8499800" y="16690"/>
                </a:lnTo>
                <a:lnTo>
                  <a:pt x="8599197" y="37061"/>
                </a:lnTo>
                <a:lnTo>
                  <a:pt x="8695615" y="65010"/>
                </a:lnTo>
                <a:lnTo>
                  <a:pt x="8788727" y="100212"/>
                </a:lnTo>
                <a:lnTo>
                  <a:pt x="8878205" y="142336"/>
                </a:lnTo>
                <a:lnTo>
                  <a:pt x="8963722" y="191056"/>
                </a:lnTo>
                <a:lnTo>
                  <a:pt x="9044950" y="246040"/>
                </a:lnTo>
                <a:lnTo>
                  <a:pt x="9121563" y="306965"/>
                </a:lnTo>
                <a:lnTo>
                  <a:pt x="9193231" y="373499"/>
                </a:lnTo>
                <a:lnTo>
                  <a:pt x="9259628" y="445316"/>
                </a:lnTo>
                <a:lnTo>
                  <a:pt x="9320426" y="522086"/>
                </a:lnTo>
                <a:lnTo>
                  <a:pt x="9375299" y="603481"/>
                </a:lnTo>
                <a:lnTo>
                  <a:pt x="9423917" y="689174"/>
                </a:lnTo>
                <a:lnTo>
                  <a:pt x="9461780" y="769930"/>
                </a:lnTo>
                <a:lnTo>
                  <a:pt x="9499643" y="689174"/>
                </a:lnTo>
                <a:lnTo>
                  <a:pt x="9548262" y="603481"/>
                </a:lnTo>
                <a:lnTo>
                  <a:pt x="9603134" y="522086"/>
                </a:lnTo>
                <a:lnTo>
                  <a:pt x="9663932" y="445316"/>
                </a:lnTo>
                <a:lnTo>
                  <a:pt x="9730330" y="373499"/>
                </a:lnTo>
                <a:lnTo>
                  <a:pt x="9801998" y="306965"/>
                </a:lnTo>
                <a:lnTo>
                  <a:pt x="9878610" y="246040"/>
                </a:lnTo>
                <a:lnTo>
                  <a:pt x="9959839" y="191056"/>
                </a:lnTo>
                <a:lnTo>
                  <a:pt x="10045355" y="142336"/>
                </a:lnTo>
                <a:lnTo>
                  <a:pt x="10134834" y="100212"/>
                </a:lnTo>
                <a:lnTo>
                  <a:pt x="10227946" y="65010"/>
                </a:lnTo>
                <a:lnTo>
                  <a:pt x="10324364" y="37061"/>
                </a:lnTo>
                <a:lnTo>
                  <a:pt x="10423761" y="16690"/>
                </a:lnTo>
                <a:lnTo>
                  <a:pt x="10525809" y="4227"/>
                </a:lnTo>
                <a:lnTo>
                  <a:pt x="10630181" y="0"/>
                </a:lnTo>
                <a:lnTo>
                  <a:pt x="10734551" y="4227"/>
                </a:lnTo>
                <a:lnTo>
                  <a:pt x="10836600" y="16690"/>
                </a:lnTo>
                <a:lnTo>
                  <a:pt x="10935997" y="37061"/>
                </a:lnTo>
                <a:lnTo>
                  <a:pt x="11032415" y="65010"/>
                </a:lnTo>
                <a:lnTo>
                  <a:pt x="11125527" y="100212"/>
                </a:lnTo>
                <a:lnTo>
                  <a:pt x="11215005" y="142336"/>
                </a:lnTo>
                <a:lnTo>
                  <a:pt x="11300522" y="191056"/>
                </a:lnTo>
                <a:lnTo>
                  <a:pt x="11381750" y="246040"/>
                </a:lnTo>
                <a:lnTo>
                  <a:pt x="11458363" y="306965"/>
                </a:lnTo>
                <a:lnTo>
                  <a:pt x="11530031" y="373499"/>
                </a:lnTo>
                <a:lnTo>
                  <a:pt x="11596428" y="445316"/>
                </a:lnTo>
                <a:lnTo>
                  <a:pt x="11657226" y="522086"/>
                </a:lnTo>
                <a:lnTo>
                  <a:pt x="11712099" y="603481"/>
                </a:lnTo>
                <a:lnTo>
                  <a:pt x="11760717" y="689174"/>
                </a:lnTo>
                <a:lnTo>
                  <a:pt x="11802756" y="778836"/>
                </a:lnTo>
                <a:lnTo>
                  <a:pt x="11837884" y="872139"/>
                </a:lnTo>
                <a:lnTo>
                  <a:pt x="11865776" y="968755"/>
                </a:lnTo>
                <a:lnTo>
                  <a:pt x="11886104" y="1068356"/>
                </a:lnTo>
                <a:lnTo>
                  <a:pt x="11898541" y="1170612"/>
                </a:lnTo>
                <a:lnTo>
                  <a:pt x="11902761" y="1275196"/>
                </a:lnTo>
                <a:lnTo>
                  <a:pt x="11898541" y="1379780"/>
                </a:lnTo>
                <a:lnTo>
                  <a:pt x="11886104" y="1482034"/>
                </a:lnTo>
                <a:lnTo>
                  <a:pt x="11865776" y="1581633"/>
                </a:lnTo>
                <a:lnTo>
                  <a:pt x="11837884" y="1678248"/>
                </a:lnTo>
                <a:lnTo>
                  <a:pt x="11802756" y="1771550"/>
                </a:lnTo>
                <a:lnTo>
                  <a:pt x="11760717" y="1861211"/>
                </a:lnTo>
                <a:lnTo>
                  <a:pt x="11712099" y="1946905"/>
                </a:lnTo>
                <a:lnTo>
                  <a:pt x="11657226" y="2028300"/>
                </a:lnTo>
                <a:lnTo>
                  <a:pt x="11596428" y="2105071"/>
                </a:lnTo>
                <a:lnTo>
                  <a:pt x="11530031" y="2176887"/>
                </a:lnTo>
                <a:lnTo>
                  <a:pt x="11458363" y="2243422"/>
                </a:lnTo>
                <a:lnTo>
                  <a:pt x="11381750" y="2304347"/>
                </a:lnTo>
                <a:lnTo>
                  <a:pt x="11300522" y="2359334"/>
                </a:lnTo>
                <a:lnTo>
                  <a:pt x="11215005" y="2408054"/>
                </a:lnTo>
                <a:lnTo>
                  <a:pt x="11125527" y="2450180"/>
                </a:lnTo>
                <a:lnTo>
                  <a:pt x="11032415" y="2485381"/>
                </a:lnTo>
                <a:lnTo>
                  <a:pt x="10935997" y="2513332"/>
                </a:lnTo>
                <a:lnTo>
                  <a:pt x="10836600" y="2533703"/>
                </a:lnTo>
                <a:lnTo>
                  <a:pt x="10734551" y="2546167"/>
                </a:lnTo>
                <a:lnTo>
                  <a:pt x="10630181" y="2550394"/>
                </a:lnTo>
                <a:lnTo>
                  <a:pt x="10525809" y="2546167"/>
                </a:lnTo>
                <a:lnTo>
                  <a:pt x="10423761" y="2533703"/>
                </a:lnTo>
                <a:lnTo>
                  <a:pt x="10324364" y="2513332"/>
                </a:lnTo>
                <a:lnTo>
                  <a:pt x="10227946" y="2485381"/>
                </a:lnTo>
                <a:lnTo>
                  <a:pt x="10134834" y="2450180"/>
                </a:lnTo>
                <a:lnTo>
                  <a:pt x="10045355" y="2408054"/>
                </a:lnTo>
                <a:lnTo>
                  <a:pt x="9959839" y="2359334"/>
                </a:lnTo>
                <a:lnTo>
                  <a:pt x="9878610" y="2304347"/>
                </a:lnTo>
                <a:lnTo>
                  <a:pt x="9801998" y="2243422"/>
                </a:lnTo>
                <a:lnTo>
                  <a:pt x="9730330" y="2176887"/>
                </a:lnTo>
                <a:lnTo>
                  <a:pt x="9663932" y="2105071"/>
                </a:lnTo>
                <a:lnTo>
                  <a:pt x="9603134" y="2028300"/>
                </a:lnTo>
                <a:lnTo>
                  <a:pt x="9548262" y="1946905"/>
                </a:lnTo>
                <a:lnTo>
                  <a:pt x="9499643" y="1861211"/>
                </a:lnTo>
                <a:lnTo>
                  <a:pt x="9461780" y="1780455"/>
                </a:lnTo>
                <a:lnTo>
                  <a:pt x="9423917" y="1861211"/>
                </a:lnTo>
                <a:lnTo>
                  <a:pt x="9375299" y="1946905"/>
                </a:lnTo>
                <a:lnTo>
                  <a:pt x="9320426" y="2028300"/>
                </a:lnTo>
                <a:lnTo>
                  <a:pt x="9259628" y="2105071"/>
                </a:lnTo>
                <a:lnTo>
                  <a:pt x="9193231" y="2176887"/>
                </a:lnTo>
                <a:lnTo>
                  <a:pt x="9121563" y="2243422"/>
                </a:lnTo>
                <a:lnTo>
                  <a:pt x="9044950" y="2304347"/>
                </a:lnTo>
                <a:lnTo>
                  <a:pt x="8963722" y="2359334"/>
                </a:lnTo>
                <a:lnTo>
                  <a:pt x="8878205" y="2408054"/>
                </a:lnTo>
                <a:lnTo>
                  <a:pt x="8788727" y="2450180"/>
                </a:lnTo>
                <a:lnTo>
                  <a:pt x="8695615" y="2485381"/>
                </a:lnTo>
                <a:lnTo>
                  <a:pt x="8599197" y="2513332"/>
                </a:lnTo>
                <a:lnTo>
                  <a:pt x="8499800" y="2533703"/>
                </a:lnTo>
                <a:lnTo>
                  <a:pt x="8397751" y="2546167"/>
                </a:lnTo>
                <a:lnTo>
                  <a:pt x="8293381" y="2550394"/>
                </a:lnTo>
                <a:lnTo>
                  <a:pt x="8189010" y="2546167"/>
                </a:lnTo>
                <a:lnTo>
                  <a:pt x="8086961" y="2533703"/>
                </a:lnTo>
                <a:lnTo>
                  <a:pt x="7987564" y="2513332"/>
                </a:lnTo>
                <a:lnTo>
                  <a:pt x="7891146" y="2485381"/>
                </a:lnTo>
                <a:lnTo>
                  <a:pt x="7798034" y="2450180"/>
                </a:lnTo>
                <a:lnTo>
                  <a:pt x="7708556" y="2408054"/>
                </a:lnTo>
                <a:lnTo>
                  <a:pt x="7623039" y="2359334"/>
                </a:lnTo>
                <a:lnTo>
                  <a:pt x="7541810" y="2304347"/>
                </a:lnTo>
                <a:lnTo>
                  <a:pt x="7465198" y="2243422"/>
                </a:lnTo>
                <a:lnTo>
                  <a:pt x="7393530" y="2176887"/>
                </a:lnTo>
                <a:lnTo>
                  <a:pt x="7327132" y="2105071"/>
                </a:lnTo>
                <a:lnTo>
                  <a:pt x="7266335" y="2028300"/>
                </a:lnTo>
                <a:lnTo>
                  <a:pt x="7211462" y="1946905"/>
                </a:lnTo>
                <a:lnTo>
                  <a:pt x="7162844" y="1861211"/>
                </a:lnTo>
                <a:lnTo>
                  <a:pt x="7128988" y="1789002"/>
                </a:lnTo>
                <a:lnTo>
                  <a:pt x="7095132" y="1861211"/>
                </a:lnTo>
                <a:lnTo>
                  <a:pt x="7046514" y="1946905"/>
                </a:lnTo>
                <a:lnTo>
                  <a:pt x="6991641" y="2028300"/>
                </a:lnTo>
                <a:lnTo>
                  <a:pt x="6930844" y="2105071"/>
                </a:lnTo>
                <a:lnTo>
                  <a:pt x="6864446" y="2176887"/>
                </a:lnTo>
                <a:lnTo>
                  <a:pt x="6792778" y="2243422"/>
                </a:lnTo>
                <a:lnTo>
                  <a:pt x="6716166" y="2304347"/>
                </a:lnTo>
                <a:lnTo>
                  <a:pt x="6634937" y="2359334"/>
                </a:lnTo>
                <a:lnTo>
                  <a:pt x="6549420" y="2408054"/>
                </a:lnTo>
                <a:lnTo>
                  <a:pt x="6459942" y="2450180"/>
                </a:lnTo>
                <a:lnTo>
                  <a:pt x="6366830" y="2485381"/>
                </a:lnTo>
                <a:lnTo>
                  <a:pt x="6270412" y="2513332"/>
                </a:lnTo>
                <a:lnTo>
                  <a:pt x="6171015" y="2533703"/>
                </a:lnTo>
                <a:lnTo>
                  <a:pt x="6068966" y="2546167"/>
                </a:lnTo>
                <a:lnTo>
                  <a:pt x="5964596" y="2550394"/>
                </a:lnTo>
                <a:lnTo>
                  <a:pt x="5860225" y="2546167"/>
                </a:lnTo>
                <a:lnTo>
                  <a:pt x="5758176" y="2533703"/>
                </a:lnTo>
                <a:lnTo>
                  <a:pt x="5658779" y="2513332"/>
                </a:lnTo>
                <a:lnTo>
                  <a:pt x="5562361" y="2485381"/>
                </a:lnTo>
                <a:lnTo>
                  <a:pt x="5469249" y="2450180"/>
                </a:lnTo>
                <a:lnTo>
                  <a:pt x="5379771" y="2408054"/>
                </a:lnTo>
                <a:lnTo>
                  <a:pt x="5294254" y="2359334"/>
                </a:lnTo>
                <a:lnTo>
                  <a:pt x="5213025" y="2304347"/>
                </a:lnTo>
                <a:lnTo>
                  <a:pt x="5136413" y="2243422"/>
                </a:lnTo>
                <a:lnTo>
                  <a:pt x="5064745" y="2176887"/>
                </a:lnTo>
                <a:lnTo>
                  <a:pt x="4998347" y="2105071"/>
                </a:lnTo>
                <a:lnTo>
                  <a:pt x="4937550" y="2028300"/>
                </a:lnTo>
                <a:lnTo>
                  <a:pt x="4882677" y="1946905"/>
                </a:lnTo>
                <a:lnTo>
                  <a:pt x="4834059" y="1861211"/>
                </a:lnTo>
                <a:lnTo>
                  <a:pt x="4796195" y="1780455"/>
                </a:lnTo>
                <a:lnTo>
                  <a:pt x="4758332" y="1861211"/>
                </a:lnTo>
                <a:lnTo>
                  <a:pt x="4709714" y="1946905"/>
                </a:lnTo>
                <a:lnTo>
                  <a:pt x="4654841" y="2028300"/>
                </a:lnTo>
                <a:lnTo>
                  <a:pt x="4594044" y="2105071"/>
                </a:lnTo>
                <a:lnTo>
                  <a:pt x="4527646" y="2176887"/>
                </a:lnTo>
                <a:lnTo>
                  <a:pt x="4455978" y="2243422"/>
                </a:lnTo>
                <a:lnTo>
                  <a:pt x="4379366" y="2304347"/>
                </a:lnTo>
                <a:lnTo>
                  <a:pt x="4298137" y="2359334"/>
                </a:lnTo>
                <a:lnTo>
                  <a:pt x="4212620" y="2408054"/>
                </a:lnTo>
                <a:lnTo>
                  <a:pt x="4123142" y="2450180"/>
                </a:lnTo>
                <a:lnTo>
                  <a:pt x="4030030" y="2485381"/>
                </a:lnTo>
                <a:lnTo>
                  <a:pt x="3933612" y="2513332"/>
                </a:lnTo>
                <a:lnTo>
                  <a:pt x="3834215" y="2533703"/>
                </a:lnTo>
                <a:lnTo>
                  <a:pt x="3732166" y="2546167"/>
                </a:lnTo>
                <a:lnTo>
                  <a:pt x="3627797" y="2550394"/>
                </a:lnTo>
                <a:lnTo>
                  <a:pt x="3523425" y="2546167"/>
                </a:lnTo>
                <a:lnTo>
                  <a:pt x="3421377" y="2533703"/>
                </a:lnTo>
                <a:lnTo>
                  <a:pt x="3321980" y="2513332"/>
                </a:lnTo>
                <a:lnTo>
                  <a:pt x="3225561" y="2485381"/>
                </a:lnTo>
                <a:lnTo>
                  <a:pt x="3132450" y="2450180"/>
                </a:lnTo>
                <a:lnTo>
                  <a:pt x="3042971" y="2408054"/>
                </a:lnTo>
                <a:lnTo>
                  <a:pt x="2957455" y="2359334"/>
                </a:lnTo>
                <a:lnTo>
                  <a:pt x="2876225" y="2304347"/>
                </a:lnTo>
                <a:lnTo>
                  <a:pt x="2799613" y="2243422"/>
                </a:lnTo>
                <a:lnTo>
                  <a:pt x="2727945" y="2176887"/>
                </a:lnTo>
                <a:lnTo>
                  <a:pt x="2661548" y="2105071"/>
                </a:lnTo>
                <a:lnTo>
                  <a:pt x="2600750" y="2028300"/>
                </a:lnTo>
                <a:lnTo>
                  <a:pt x="2545877" y="1946905"/>
                </a:lnTo>
                <a:lnTo>
                  <a:pt x="2497259" y="1861211"/>
                </a:lnTo>
                <a:lnTo>
                  <a:pt x="2455221" y="1771550"/>
                </a:lnTo>
                <a:lnTo>
                  <a:pt x="2450188" y="1758182"/>
                </a:lnTo>
                <a:lnTo>
                  <a:pt x="2445155" y="1771550"/>
                </a:lnTo>
                <a:lnTo>
                  <a:pt x="2403117" y="1861211"/>
                </a:lnTo>
                <a:lnTo>
                  <a:pt x="2354498" y="1946905"/>
                </a:lnTo>
                <a:lnTo>
                  <a:pt x="2299626" y="2028300"/>
                </a:lnTo>
                <a:lnTo>
                  <a:pt x="2238828" y="2105071"/>
                </a:lnTo>
                <a:lnTo>
                  <a:pt x="2172430" y="2176887"/>
                </a:lnTo>
                <a:lnTo>
                  <a:pt x="2100762" y="2243422"/>
                </a:lnTo>
                <a:lnTo>
                  <a:pt x="2024150" y="2304347"/>
                </a:lnTo>
                <a:lnTo>
                  <a:pt x="1942921" y="2359334"/>
                </a:lnTo>
                <a:lnTo>
                  <a:pt x="1857405" y="2408054"/>
                </a:lnTo>
                <a:lnTo>
                  <a:pt x="1767926" y="2450180"/>
                </a:lnTo>
                <a:lnTo>
                  <a:pt x="1674815" y="2485381"/>
                </a:lnTo>
                <a:lnTo>
                  <a:pt x="1578396" y="2513332"/>
                </a:lnTo>
                <a:lnTo>
                  <a:pt x="1478999" y="2533703"/>
                </a:lnTo>
                <a:lnTo>
                  <a:pt x="1376951" y="2546167"/>
                </a:lnTo>
                <a:lnTo>
                  <a:pt x="1272581" y="2550394"/>
                </a:lnTo>
                <a:lnTo>
                  <a:pt x="1168209" y="2546167"/>
                </a:lnTo>
                <a:lnTo>
                  <a:pt x="1066161" y="2533703"/>
                </a:lnTo>
                <a:lnTo>
                  <a:pt x="966763" y="2513332"/>
                </a:lnTo>
                <a:lnTo>
                  <a:pt x="870345" y="2485381"/>
                </a:lnTo>
                <a:lnTo>
                  <a:pt x="777234" y="2450180"/>
                </a:lnTo>
                <a:lnTo>
                  <a:pt x="687755" y="2408054"/>
                </a:lnTo>
                <a:lnTo>
                  <a:pt x="602238" y="2359334"/>
                </a:lnTo>
                <a:lnTo>
                  <a:pt x="521010" y="2304347"/>
                </a:lnTo>
                <a:lnTo>
                  <a:pt x="444397" y="2243422"/>
                </a:lnTo>
                <a:lnTo>
                  <a:pt x="372729" y="2176887"/>
                </a:lnTo>
                <a:lnTo>
                  <a:pt x="306332" y="2105071"/>
                </a:lnTo>
                <a:lnTo>
                  <a:pt x="245534" y="2028300"/>
                </a:lnTo>
                <a:lnTo>
                  <a:pt x="190661" y="1946905"/>
                </a:lnTo>
                <a:lnTo>
                  <a:pt x="142043" y="1861211"/>
                </a:lnTo>
                <a:lnTo>
                  <a:pt x="100005" y="1771550"/>
                </a:lnTo>
                <a:lnTo>
                  <a:pt x="64876" y="1678248"/>
                </a:lnTo>
                <a:lnTo>
                  <a:pt x="36984" y="1581633"/>
                </a:lnTo>
                <a:lnTo>
                  <a:pt x="16656" y="1482034"/>
                </a:lnTo>
                <a:lnTo>
                  <a:pt x="4219" y="1379780"/>
                </a:lnTo>
                <a:lnTo>
                  <a:pt x="0" y="1275196"/>
                </a:lnTo>
                <a:lnTo>
                  <a:pt x="4219" y="1170612"/>
                </a:lnTo>
                <a:lnTo>
                  <a:pt x="16656" y="1068356"/>
                </a:lnTo>
                <a:lnTo>
                  <a:pt x="36984" y="968755"/>
                </a:lnTo>
                <a:lnTo>
                  <a:pt x="64876" y="872139"/>
                </a:lnTo>
                <a:lnTo>
                  <a:pt x="100005" y="778836"/>
                </a:lnTo>
                <a:lnTo>
                  <a:pt x="142043" y="689174"/>
                </a:lnTo>
                <a:lnTo>
                  <a:pt x="190661" y="603481"/>
                </a:lnTo>
                <a:lnTo>
                  <a:pt x="245534" y="522086"/>
                </a:lnTo>
                <a:lnTo>
                  <a:pt x="306332" y="445316"/>
                </a:lnTo>
                <a:lnTo>
                  <a:pt x="372729" y="373499"/>
                </a:lnTo>
                <a:lnTo>
                  <a:pt x="444397" y="306965"/>
                </a:lnTo>
                <a:lnTo>
                  <a:pt x="521010" y="246040"/>
                </a:lnTo>
                <a:lnTo>
                  <a:pt x="602238" y="191056"/>
                </a:lnTo>
                <a:lnTo>
                  <a:pt x="687755" y="142336"/>
                </a:lnTo>
                <a:lnTo>
                  <a:pt x="777234" y="100212"/>
                </a:lnTo>
                <a:lnTo>
                  <a:pt x="870345" y="65010"/>
                </a:lnTo>
                <a:lnTo>
                  <a:pt x="966763" y="37061"/>
                </a:lnTo>
                <a:lnTo>
                  <a:pt x="1066161" y="16690"/>
                </a:lnTo>
                <a:lnTo>
                  <a:pt x="1168209" y="4227"/>
                </a:lnTo>
                <a:close/>
              </a:path>
            </a:pathLst>
          </a:custGeom>
          <a:noFill/>
          <a:ln>
            <a:solidFill>
              <a:srgbClr val="0070C0"/>
            </a:solidFill>
            <a:prstDash val="dash"/>
          </a:ln>
        </p:spPr>
        <p:txBody>
          <a:bodyPr wrap="square" lIns="0" tIns="0" rIns="0" bIns="0" rtlCol="0">
            <a:noAutofit/>
          </a:bodyPr>
          <a:lstStyle/>
          <a:p>
            <a:pPr defTabSz="635722">
              <a:defRPr/>
            </a:pPr>
            <a:endParaRPr sz="1250">
              <a:solidFill>
                <a:prstClr val="black"/>
              </a:solidFill>
              <a:latin typeface="Calibri"/>
            </a:endParaRPr>
          </a:p>
        </p:txBody>
      </p:sp>
      <p:pic>
        <p:nvPicPr>
          <p:cNvPr id="13" name="Picture 12">
            <a:extLst>
              <a:ext uri="{FF2B5EF4-FFF2-40B4-BE49-F238E27FC236}">
                <a16:creationId xmlns:a16="http://schemas.microsoft.com/office/drawing/2014/main" id="{A6EDEBF3-1721-4502-8116-7E932E9ADF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07679" y="2571661"/>
            <a:ext cx="2240017" cy="2214815"/>
          </a:xfrm>
          <a:prstGeom prst="ellipse">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A529A333-7540-4382-BCE7-CDC40944F26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874" y="2571661"/>
            <a:ext cx="2243973" cy="2214815"/>
          </a:xfrm>
          <a:prstGeom prst="ellipse">
            <a:avLst/>
          </a:prstGeom>
          <a:effectLst>
            <a:outerShdw blurRad="50800" dist="38100" dir="2700000" algn="tl" rotWithShape="0">
              <a:prstClr val="black">
                <a:alpha val="40000"/>
              </a:prstClr>
            </a:outerShdw>
          </a:effectLst>
        </p:spPr>
      </p:pic>
      <p:pic>
        <p:nvPicPr>
          <p:cNvPr id="6" name="Picture 5" descr="A picture containing person, wall, clothing, young&#10;&#10;Description automatically generated">
            <a:extLst>
              <a:ext uri="{FF2B5EF4-FFF2-40B4-BE49-F238E27FC236}">
                <a16:creationId xmlns:a16="http://schemas.microsoft.com/office/drawing/2014/main" id="{96F9A952-0C45-4848-8308-286FAF64A1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141272" y="2571661"/>
            <a:ext cx="2243973" cy="2214815"/>
          </a:xfrm>
          <a:prstGeom prst="ellipse">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13643746-BCCD-4FBD-8ED3-149A3346E00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516418" y="2571661"/>
            <a:ext cx="2240017" cy="2214815"/>
          </a:xfrm>
          <a:prstGeom prst="ellipse">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2B3D97FC-6971-4174-9507-E5507B3752AD}"/>
              </a:ext>
            </a:extLst>
          </p:cNvPr>
          <p:cNvSpPr txBox="1"/>
          <p:nvPr/>
        </p:nvSpPr>
        <p:spPr>
          <a:xfrm>
            <a:off x="434975" y="1358159"/>
            <a:ext cx="9979413" cy="647165"/>
          </a:xfrm>
          <a:prstGeom prst="rect">
            <a:avLst/>
          </a:prstGeom>
          <a:noFill/>
        </p:spPr>
        <p:txBody>
          <a:bodyPr wrap="square" lIns="0" tIns="149217" rIns="186521" bIns="149217" rtlCol="0">
            <a:spAutoFit/>
          </a:bodyPr>
          <a:lstStyle/>
          <a:p>
            <a:pPr>
              <a:lnSpc>
                <a:spcPct val="90000"/>
              </a:lnSpc>
              <a:spcAft>
                <a:spcPts val="612"/>
              </a:spcAft>
            </a:pPr>
            <a:r>
              <a:rPr lang="en-US" sz="2448">
                <a:solidFill>
                  <a:schemeClr val="accent1"/>
                </a:solidFill>
              </a:rPr>
              <a:t>Multi-factor authentication prevents 99.9% of identity attacks</a:t>
            </a:r>
          </a:p>
        </p:txBody>
      </p:sp>
      <p:pic>
        <p:nvPicPr>
          <p:cNvPr id="16" name="Picture 15">
            <a:extLst>
              <a:ext uri="{FF2B5EF4-FFF2-40B4-BE49-F238E27FC236}">
                <a16:creationId xmlns:a16="http://schemas.microsoft.com/office/drawing/2014/main" id="{3B09F2DD-38C2-4302-A7F5-02B58C35616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761970" y="2571661"/>
            <a:ext cx="2231984" cy="2214815"/>
          </a:xfrm>
          <a:prstGeom prst="ellipse">
            <a:avLst/>
          </a:prstGeom>
          <a:solidFill>
            <a:srgbClr val="0078D7"/>
          </a:solidFill>
          <a:ln w="10795" cap="flat" cmpd="sng" algn="ctr">
            <a:noFill/>
            <a:prstDash val="solid"/>
          </a:ln>
          <a:effectLst>
            <a:outerShdw blurRad="50800" dist="38100" dir="2700000" algn="tl" rotWithShape="0">
              <a:prstClr val="black">
                <a:alpha val="40000"/>
              </a:prstClr>
            </a:outerShdw>
          </a:effectLst>
        </p:spPr>
      </p:pic>
      <p:sp>
        <p:nvSpPr>
          <p:cNvPr id="22" name="Picture Placeholder 3">
            <a:extLst>
              <a:ext uri="{FF2B5EF4-FFF2-40B4-BE49-F238E27FC236}">
                <a16:creationId xmlns:a16="http://schemas.microsoft.com/office/drawing/2014/main" id="{560A0452-8BDD-4475-AAB5-F725692B49EE}"/>
              </a:ext>
            </a:extLst>
          </p:cNvPr>
          <p:cNvSpPr txBox="1">
            <a:spLocks/>
          </p:cNvSpPr>
          <p:nvPr/>
        </p:nvSpPr>
        <p:spPr>
          <a:xfrm>
            <a:off x="2757953" y="2571661"/>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SMS</a:t>
            </a:r>
          </a:p>
        </p:txBody>
      </p:sp>
      <p:sp>
        <p:nvSpPr>
          <p:cNvPr id="25" name="Picture Placeholder 3">
            <a:extLst>
              <a:ext uri="{FF2B5EF4-FFF2-40B4-BE49-F238E27FC236}">
                <a16:creationId xmlns:a16="http://schemas.microsoft.com/office/drawing/2014/main" id="{7DD58343-97A2-49A9-92DF-3CD2C1B28325}"/>
              </a:ext>
            </a:extLst>
          </p:cNvPr>
          <p:cNvSpPr txBox="1">
            <a:spLocks/>
          </p:cNvSpPr>
          <p:nvPr/>
        </p:nvSpPr>
        <p:spPr>
          <a:xfrm>
            <a:off x="7516418" y="2571661"/>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OATH Token</a:t>
            </a:r>
          </a:p>
        </p:txBody>
      </p:sp>
      <p:sp>
        <p:nvSpPr>
          <p:cNvPr id="27" name="Picture Placeholder 3">
            <a:extLst>
              <a:ext uri="{FF2B5EF4-FFF2-40B4-BE49-F238E27FC236}">
                <a16:creationId xmlns:a16="http://schemas.microsoft.com/office/drawing/2014/main" id="{D9F98834-ABCB-4B2A-AECC-5486E22862AC}"/>
              </a:ext>
            </a:extLst>
          </p:cNvPr>
          <p:cNvSpPr txBox="1">
            <a:spLocks/>
          </p:cNvSpPr>
          <p:nvPr/>
        </p:nvSpPr>
        <p:spPr>
          <a:xfrm>
            <a:off x="349859" y="2571661"/>
            <a:ext cx="2246010"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Push notification</a:t>
            </a:r>
          </a:p>
        </p:txBody>
      </p:sp>
      <p:sp>
        <p:nvSpPr>
          <p:cNvPr id="28" name="Picture Placeholder 3">
            <a:extLst>
              <a:ext uri="{FF2B5EF4-FFF2-40B4-BE49-F238E27FC236}">
                <a16:creationId xmlns:a16="http://schemas.microsoft.com/office/drawing/2014/main" id="{D8E7484D-BC18-4D9A-A32B-D38F922A0D33}"/>
              </a:ext>
            </a:extLst>
          </p:cNvPr>
          <p:cNvSpPr txBox="1">
            <a:spLocks/>
          </p:cNvSpPr>
          <p:nvPr/>
        </p:nvSpPr>
        <p:spPr>
          <a:xfrm>
            <a:off x="5143249" y="2571661"/>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Voice call</a:t>
            </a:r>
          </a:p>
        </p:txBody>
      </p:sp>
      <p:sp>
        <p:nvSpPr>
          <p:cNvPr id="29" name="Picture Placeholder 3">
            <a:extLst>
              <a:ext uri="{FF2B5EF4-FFF2-40B4-BE49-F238E27FC236}">
                <a16:creationId xmlns:a16="http://schemas.microsoft.com/office/drawing/2014/main" id="{6394807D-D190-4525-A964-6A298D61D72B}"/>
              </a:ext>
            </a:extLst>
          </p:cNvPr>
          <p:cNvSpPr txBox="1">
            <a:spLocks/>
          </p:cNvSpPr>
          <p:nvPr/>
        </p:nvSpPr>
        <p:spPr>
          <a:xfrm>
            <a:off x="9907679" y="2571661"/>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OATH codes</a:t>
            </a:r>
          </a:p>
        </p:txBody>
      </p:sp>
      <p:sp>
        <p:nvSpPr>
          <p:cNvPr id="4" name="Title 3">
            <a:extLst>
              <a:ext uri="{FF2B5EF4-FFF2-40B4-BE49-F238E27FC236}">
                <a16:creationId xmlns:a16="http://schemas.microsoft.com/office/drawing/2014/main" id="{5779B699-8179-41A0-B30F-F90B541AEF03}"/>
              </a:ext>
            </a:extLst>
          </p:cNvPr>
          <p:cNvSpPr>
            <a:spLocks noGrp="1"/>
          </p:cNvSpPr>
          <p:nvPr>
            <p:ph type="title"/>
          </p:nvPr>
        </p:nvSpPr>
        <p:spPr>
          <a:xfrm>
            <a:off x="434975" y="738115"/>
            <a:ext cx="11563350" cy="758825"/>
          </a:xfrm>
        </p:spPr>
        <p:txBody>
          <a:bodyPr/>
          <a:lstStyle/>
          <a:p>
            <a:r>
              <a:rPr lang="en-US"/>
              <a:t>Secure authentication using MFA</a:t>
            </a:r>
          </a:p>
        </p:txBody>
      </p:sp>
      <p:sp>
        <p:nvSpPr>
          <p:cNvPr id="17" name="TextBox 16">
            <a:extLst>
              <a:ext uri="{FF2B5EF4-FFF2-40B4-BE49-F238E27FC236}">
                <a16:creationId xmlns:a16="http://schemas.microsoft.com/office/drawing/2014/main" id="{F69F5D3A-B562-44B2-B04A-BBD4D80CA244}"/>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18" name="Freeform: Shape 17">
            <a:extLst>
              <a:ext uri="{FF2B5EF4-FFF2-40B4-BE49-F238E27FC236}">
                <a16:creationId xmlns:a16="http://schemas.microsoft.com/office/drawing/2014/main" id="{729C066C-9118-4F2E-B3BE-00041DD9BA75}"/>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79583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35" presetClass="path" presetSubtype="0" decel="100000" fill="hold" grpId="1" nodeType="withEffect">
                                  <p:stCondLst>
                                    <p:cond delay="0"/>
                                  </p:stCondLst>
                                  <p:childTnLst>
                                    <p:animMotion origin="layout" path="M 2.79295E-6 -3.1094E-6 L -0.01532 -3.1094E-6 " pathEditMode="relative" rAng="0" ptsTypes="AA">
                                      <p:cBhvr>
                                        <p:cTn id="12" dur="500" spd="-100000" fill="hold"/>
                                        <p:tgtEl>
                                          <p:spTgt spid="17"/>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9F6CB3-CA32-4641-8E03-9B54D7EE84E2}"/>
              </a:ext>
            </a:extLst>
          </p:cNvPr>
          <p:cNvSpPr>
            <a:spLocks noGrp="1"/>
          </p:cNvSpPr>
          <p:nvPr>
            <p:ph type="title"/>
          </p:nvPr>
        </p:nvSpPr>
        <p:spPr>
          <a:xfrm>
            <a:off x="461181" y="659248"/>
            <a:ext cx="11377544" cy="565027"/>
          </a:xfrm>
        </p:spPr>
        <p:txBody>
          <a:bodyPr/>
          <a:lstStyle/>
          <a:p>
            <a:r>
              <a:rPr lang="en-US"/>
              <a:t>Secure authentication with password-less credentials</a:t>
            </a:r>
          </a:p>
        </p:txBody>
      </p:sp>
      <p:sp>
        <p:nvSpPr>
          <p:cNvPr id="10" name="TextBox 9">
            <a:extLst>
              <a:ext uri="{FF2B5EF4-FFF2-40B4-BE49-F238E27FC236}">
                <a16:creationId xmlns:a16="http://schemas.microsoft.com/office/drawing/2014/main" id="{B481F2E6-3FDD-473F-A727-5F016FB95F7C}"/>
              </a:ext>
            </a:extLst>
          </p:cNvPr>
          <p:cNvSpPr txBox="1"/>
          <p:nvPr/>
        </p:nvSpPr>
        <p:spPr>
          <a:xfrm>
            <a:off x="251806" y="1239196"/>
            <a:ext cx="10884638" cy="640416"/>
          </a:xfrm>
          <a:prstGeom prst="rect">
            <a:avLst/>
          </a:prstGeom>
          <a:noFill/>
        </p:spPr>
        <p:txBody>
          <a:bodyPr wrap="square" lIns="186521" tIns="149217" rIns="186521" bIns="149217" rtlCol="0">
            <a:spAutoFit/>
          </a:bodyPr>
          <a:lstStyle/>
          <a:p>
            <a:pPr>
              <a:lnSpc>
                <a:spcPct val="90000"/>
              </a:lnSpc>
              <a:spcAft>
                <a:spcPts val="612"/>
              </a:spcAft>
            </a:pPr>
            <a:r>
              <a:rPr lang="en-US" sz="2448">
                <a:solidFill>
                  <a:schemeClr val="accent1"/>
                </a:solidFill>
              </a:rPr>
              <a:t>High security convenient methods of authentication</a:t>
            </a:r>
          </a:p>
        </p:txBody>
      </p:sp>
      <p:pic>
        <p:nvPicPr>
          <p:cNvPr id="11" name="Picture 10">
            <a:extLst>
              <a:ext uri="{FF2B5EF4-FFF2-40B4-BE49-F238E27FC236}">
                <a16:creationId xmlns:a16="http://schemas.microsoft.com/office/drawing/2014/main" id="{98CD31CF-9147-4B4C-B23F-ABC8656C9330}"/>
              </a:ext>
            </a:extLst>
          </p:cNvPr>
          <p:cNvPicPr>
            <a:picLocks noChangeAspect="1"/>
          </p:cNvPicPr>
          <p:nvPr/>
        </p:nvPicPr>
        <p:blipFill rotWithShape="1">
          <a:blip r:embed="rId3"/>
          <a:srcRect l="26873" t="798" r="26729" b="9661"/>
          <a:stretch/>
        </p:blipFill>
        <p:spPr>
          <a:xfrm>
            <a:off x="4462708" y="2128107"/>
            <a:ext cx="3557096" cy="3868786"/>
          </a:xfrm>
          <a:prstGeom prst="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12" name="Picture 11">
            <a:extLst>
              <a:ext uri="{FF2B5EF4-FFF2-40B4-BE49-F238E27FC236}">
                <a16:creationId xmlns:a16="http://schemas.microsoft.com/office/drawing/2014/main" id="{507F0433-6D01-458B-BADC-2B737C28A39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454"/>
          <a:stretch/>
        </p:blipFill>
        <p:spPr>
          <a:xfrm>
            <a:off x="584199" y="2128107"/>
            <a:ext cx="3557098" cy="3868786"/>
          </a:xfrm>
          <a:prstGeom prst="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13" name="Picture 12">
            <a:extLst>
              <a:ext uri="{FF2B5EF4-FFF2-40B4-BE49-F238E27FC236}">
                <a16:creationId xmlns:a16="http://schemas.microsoft.com/office/drawing/2014/main" id="{1C5F123A-4FA3-4823-A3D7-DF4EAA9A1A7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b="454"/>
          <a:stretch/>
        </p:blipFill>
        <p:spPr>
          <a:xfrm>
            <a:off x="8341215" y="2128107"/>
            <a:ext cx="3557098" cy="3868786"/>
          </a:xfrm>
          <a:prstGeom prst="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sp>
        <p:nvSpPr>
          <p:cNvPr id="14" name="Picture Placeholder 3">
            <a:extLst>
              <a:ext uri="{FF2B5EF4-FFF2-40B4-BE49-F238E27FC236}">
                <a16:creationId xmlns:a16="http://schemas.microsoft.com/office/drawing/2014/main" id="{119CA382-203A-470A-993B-ABEEC17E5942}"/>
              </a:ext>
            </a:extLst>
          </p:cNvPr>
          <p:cNvSpPr txBox="1">
            <a:spLocks/>
          </p:cNvSpPr>
          <p:nvPr/>
        </p:nvSpPr>
        <p:spPr>
          <a:xfrm>
            <a:off x="4462708" y="2128106"/>
            <a:ext cx="3557096" cy="3868786"/>
          </a:xfrm>
          <a:prstGeom prst="rect">
            <a:avLst/>
          </a:prstGeom>
          <a:solidFill>
            <a:schemeClr val="tx1">
              <a:alpha val="47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lnSpc>
                <a:spcPct val="100000"/>
              </a:lnSpc>
              <a:spcBef>
                <a:spcPct val="0"/>
              </a:spcBef>
              <a:buSzTx/>
              <a:buNone/>
            </a:pPr>
            <a:endParaRPr lang="en-US" sz="2040">
              <a:ln w="3175">
                <a:noFill/>
              </a:ln>
              <a:solidFill>
                <a:srgbClr val="FFFFFF"/>
              </a:solidFill>
              <a:latin typeface="Segoe UI Semibold"/>
              <a:cs typeface="Segoe UI Semilight" panose="020B0402040204020203" pitchFamily="34" charset="0"/>
            </a:endParaRPr>
          </a:p>
          <a:p>
            <a:pPr marL="0" indent="0" algn="ctr" defTabSz="932563">
              <a:lnSpc>
                <a:spcPct val="100000"/>
              </a:lnSpc>
              <a:spcBef>
                <a:spcPct val="0"/>
              </a:spcBef>
              <a:buSzTx/>
              <a:buNone/>
            </a:pPr>
            <a:r>
              <a:rPr lang="en-US" sz="2040">
                <a:ln w="3175">
                  <a:noFill/>
                </a:ln>
                <a:solidFill>
                  <a:srgbClr val="FFFFFF"/>
                </a:solidFill>
                <a:latin typeface="Segoe UI Semibold"/>
                <a:cs typeface="Segoe UI Semilight" panose="020B0402040204020203" pitchFamily="34" charset="0"/>
              </a:rPr>
              <a:t>Microsoft Authenticator</a:t>
            </a:r>
          </a:p>
          <a:p>
            <a:pPr marL="0" indent="0" algn="ctr" defTabSz="932563">
              <a:lnSpc>
                <a:spcPct val="100000"/>
              </a:lnSpc>
              <a:spcBef>
                <a:spcPct val="0"/>
              </a:spcBef>
              <a:buSzTx/>
              <a:buNone/>
            </a:pPr>
            <a:endParaRPr lang="en-US" sz="2040">
              <a:ln w="3175">
                <a:noFill/>
              </a:ln>
              <a:solidFill>
                <a:srgbClr val="FFFFFF"/>
              </a:solidFill>
              <a:latin typeface="Segoe UI Semibold"/>
              <a:cs typeface="Segoe UI Semilight" panose="020B0402040204020203" pitchFamily="34" charset="0"/>
            </a:endParaRPr>
          </a:p>
        </p:txBody>
      </p:sp>
      <p:sp>
        <p:nvSpPr>
          <p:cNvPr id="15" name="Picture Placeholder 3">
            <a:extLst>
              <a:ext uri="{FF2B5EF4-FFF2-40B4-BE49-F238E27FC236}">
                <a16:creationId xmlns:a16="http://schemas.microsoft.com/office/drawing/2014/main" id="{4998E4CE-1284-4335-BEAB-6CD7E9FB0597}"/>
              </a:ext>
            </a:extLst>
          </p:cNvPr>
          <p:cNvSpPr txBox="1">
            <a:spLocks/>
          </p:cNvSpPr>
          <p:nvPr/>
        </p:nvSpPr>
        <p:spPr>
          <a:xfrm>
            <a:off x="8341215" y="2128107"/>
            <a:ext cx="3557096" cy="3868786"/>
          </a:xfrm>
          <a:prstGeom prst="rect">
            <a:avLst/>
          </a:prstGeom>
          <a:solidFill>
            <a:schemeClr val="tx1">
              <a:alpha val="47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lnSpc>
                <a:spcPct val="100000"/>
              </a:lnSpc>
              <a:spcBef>
                <a:spcPct val="0"/>
              </a:spcBef>
              <a:buSzTx/>
              <a:buNone/>
            </a:pPr>
            <a:r>
              <a:rPr lang="en-US" sz="2040">
                <a:ln w="3175">
                  <a:noFill/>
                </a:ln>
                <a:solidFill>
                  <a:srgbClr val="FFFFFF"/>
                </a:solidFill>
                <a:latin typeface="Segoe UI Semibold"/>
                <a:cs typeface="Segoe UI Semilight" panose="020B0402040204020203" pitchFamily="34" charset="0"/>
              </a:rPr>
              <a:t>FIDO2 Security Keys</a:t>
            </a:r>
          </a:p>
        </p:txBody>
      </p:sp>
      <p:sp>
        <p:nvSpPr>
          <p:cNvPr id="16" name="Picture Placeholder 3">
            <a:extLst>
              <a:ext uri="{FF2B5EF4-FFF2-40B4-BE49-F238E27FC236}">
                <a16:creationId xmlns:a16="http://schemas.microsoft.com/office/drawing/2014/main" id="{FE11EB0A-9D29-46F2-A0F3-7803E0092009}"/>
              </a:ext>
            </a:extLst>
          </p:cNvPr>
          <p:cNvSpPr txBox="1">
            <a:spLocks/>
          </p:cNvSpPr>
          <p:nvPr/>
        </p:nvSpPr>
        <p:spPr>
          <a:xfrm>
            <a:off x="584199" y="2128106"/>
            <a:ext cx="3557098" cy="3868786"/>
          </a:xfrm>
          <a:prstGeom prst="rect">
            <a:avLst/>
          </a:prstGeom>
          <a:solidFill>
            <a:schemeClr val="tx1">
              <a:alpha val="47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040">
                <a:ln w="3175">
                  <a:noFill/>
                </a:ln>
                <a:solidFill>
                  <a:srgbClr val="FFFFFF"/>
                </a:solidFill>
                <a:latin typeface="Segoe UI Semibold"/>
                <a:cs typeface="Segoe UI Semilight" panose="020B0402040204020203" pitchFamily="34" charset="0"/>
              </a:rPr>
              <a:t>Windows Hello</a:t>
            </a:r>
          </a:p>
        </p:txBody>
      </p:sp>
      <p:sp>
        <p:nvSpPr>
          <p:cNvPr id="17" name="TextBox 16">
            <a:extLst>
              <a:ext uri="{FF2B5EF4-FFF2-40B4-BE49-F238E27FC236}">
                <a16:creationId xmlns:a16="http://schemas.microsoft.com/office/drawing/2014/main" id="{A07684A8-A1A8-4A63-BC5E-8D8733E3EE3D}"/>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18" name="Freeform: Shape 17">
            <a:extLst>
              <a:ext uri="{FF2B5EF4-FFF2-40B4-BE49-F238E27FC236}">
                <a16:creationId xmlns:a16="http://schemas.microsoft.com/office/drawing/2014/main" id="{1AD6CDC4-65F2-497B-B62F-050416FF4862}"/>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8325A7E1-2977-4AF8-8BFD-55BE5C5CC2FA}"/>
              </a:ext>
            </a:extLst>
          </p:cNvPr>
          <p:cNvSpPr txBox="1"/>
          <p:nvPr/>
        </p:nvSpPr>
        <p:spPr>
          <a:xfrm>
            <a:off x="410442" y="6211612"/>
            <a:ext cx="8345362"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Get the whitepaper: </a:t>
            </a:r>
            <a:r>
              <a:rPr lang="en-US" sz="2400">
                <a:solidFill>
                  <a:schemeClr val="accent1"/>
                </a:solidFill>
              </a:rPr>
              <a:t>aka.ms/</a:t>
            </a:r>
            <a:r>
              <a:rPr lang="en-US" sz="2400" err="1">
                <a:solidFill>
                  <a:schemeClr val="accent1"/>
                </a:solidFill>
              </a:rPr>
              <a:t>gopasswordless</a:t>
            </a:r>
            <a:endParaRPr lang="en-US" sz="2400">
              <a:solidFill>
                <a:schemeClr val="accent1"/>
              </a:solidFill>
            </a:endParaRPr>
          </a:p>
        </p:txBody>
      </p:sp>
    </p:spTree>
    <p:extLst>
      <p:ext uri="{BB962C8B-B14F-4D97-AF65-F5344CB8AC3E}">
        <p14:creationId xmlns:p14="http://schemas.microsoft.com/office/powerpoint/2010/main" val="2196552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decel="100000" fill="hold" grpId="1" nodeType="withEffect">
                                  <p:stCondLst>
                                    <p:cond delay="0"/>
                                  </p:stCondLst>
                                  <p:childTnLst>
                                    <p:animMotion origin="layout" path="M 2.79295E-6 -3.1094E-6 L -0.01532 -3.1094E-6 " pathEditMode="relative" rAng="0" ptsTypes="AA">
                                      <p:cBhvr>
                                        <p:cTn id="9" dur="500" spd="-100000" fill="hold"/>
                                        <p:tgtEl>
                                          <p:spTgt spid="17"/>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DBF97A6-F544-4340-8D83-C2DAAF204412}"/>
              </a:ext>
            </a:extLst>
          </p:cNvPr>
          <p:cNvGrpSpPr/>
          <p:nvPr/>
        </p:nvGrpSpPr>
        <p:grpSpPr>
          <a:xfrm>
            <a:off x="7474282" y="1115175"/>
            <a:ext cx="4315467" cy="3362983"/>
            <a:chOff x="7474460" y="1114836"/>
            <a:chExt cx="4316079" cy="3363460"/>
          </a:xfrm>
        </p:grpSpPr>
        <p:sp>
          <p:nvSpPr>
            <p:cNvPr id="34" name="Rectangle 387">
              <a:extLst>
                <a:ext uri="{FF2B5EF4-FFF2-40B4-BE49-F238E27FC236}">
                  <a16:creationId xmlns:a16="http://schemas.microsoft.com/office/drawing/2014/main" id="{C293828C-F681-44E3-8659-14197A47D01F}"/>
                </a:ext>
              </a:extLst>
            </p:cNvPr>
            <p:cNvSpPr/>
            <p:nvPr/>
          </p:nvSpPr>
          <p:spPr bwMode="auto">
            <a:xfrm rot="10800000">
              <a:off x="7474460" y="1114836"/>
              <a:ext cx="3102958" cy="3363460"/>
            </a:xfrm>
            <a:custGeom>
              <a:avLst/>
              <a:gdLst>
                <a:gd name="connsiteX0" fmla="*/ 0 w 2406140"/>
                <a:gd name="connsiteY0" fmla="*/ 0 h 705608"/>
                <a:gd name="connsiteX1" fmla="*/ 2406140 w 2406140"/>
                <a:gd name="connsiteY1" fmla="*/ 0 h 705608"/>
                <a:gd name="connsiteX2" fmla="*/ 2406140 w 2406140"/>
                <a:gd name="connsiteY2" fmla="*/ 705608 h 705608"/>
                <a:gd name="connsiteX3" fmla="*/ 0 w 2406140"/>
                <a:gd name="connsiteY3" fmla="*/ 705608 h 705608"/>
                <a:gd name="connsiteX4" fmla="*/ 0 w 2406140"/>
                <a:gd name="connsiteY4" fmla="*/ 0 h 705608"/>
                <a:gd name="connsiteX0" fmla="*/ 0 w 5159500"/>
                <a:gd name="connsiteY0" fmla="*/ 1503680 h 2209288"/>
                <a:gd name="connsiteX1" fmla="*/ 5159500 w 5159500"/>
                <a:gd name="connsiteY1" fmla="*/ 0 h 2209288"/>
                <a:gd name="connsiteX2" fmla="*/ 2406140 w 5159500"/>
                <a:gd name="connsiteY2" fmla="*/ 2209288 h 2209288"/>
                <a:gd name="connsiteX3" fmla="*/ 0 w 5159500"/>
                <a:gd name="connsiteY3" fmla="*/ 2209288 h 2209288"/>
                <a:gd name="connsiteX4" fmla="*/ 0 w 5159500"/>
                <a:gd name="connsiteY4" fmla="*/ 1503680 h 2209288"/>
                <a:gd name="connsiteX0" fmla="*/ 0 w 5159500"/>
                <a:gd name="connsiteY0" fmla="*/ 1503680 h 4627368"/>
                <a:gd name="connsiteX1" fmla="*/ 5159500 w 5159500"/>
                <a:gd name="connsiteY1" fmla="*/ 0 h 4627368"/>
                <a:gd name="connsiteX2" fmla="*/ 4834380 w 5159500"/>
                <a:gd name="connsiteY2" fmla="*/ 4627368 h 4627368"/>
                <a:gd name="connsiteX3" fmla="*/ 0 w 5159500"/>
                <a:gd name="connsiteY3" fmla="*/ 2209288 h 4627368"/>
                <a:gd name="connsiteX4" fmla="*/ 0 w 5159500"/>
                <a:gd name="connsiteY4" fmla="*/ 1503680 h 4627368"/>
                <a:gd name="connsiteX0" fmla="*/ 78059 w 5237559"/>
                <a:gd name="connsiteY0" fmla="*/ 1503680 h 4627368"/>
                <a:gd name="connsiteX1" fmla="*/ 5237559 w 5237559"/>
                <a:gd name="connsiteY1" fmla="*/ 0 h 4627368"/>
                <a:gd name="connsiteX2" fmla="*/ 4912439 w 5237559"/>
                <a:gd name="connsiteY2" fmla="*/ 4627368 h 4627368"/>
                <a:gd name="connsiteX3" fmla="*/ 0 w 5237559"/>
                <a:gd name="connsiteY3" fmla="*/ 2685697 h 4627368"/>
                <a:gd name="connsiteX4" fmla="*/ 78059 w 5237559"/>
                <a:gd name="connsiteY4" fmla="*/ 1503680 h 4627368"/>
                <a:gd name="connsiteX0" fmla="*/ 44605 w 5237559"/>
                <a:gd name="connsiteY0" fmla="*/ 1170192 h 4627368"/>
                <a:gd name="connsiteX1" fmla="*/ 5237559 w 5237559"/>
                <a:gd name="connsiteY1" fmla="*/ 0 h 4627368"/>
                <a:gd name="connsiteX2" fmla="*/ 4912439 w 5237559"/>
                <a:gd name="connsiteY2" fmla="*/ 4627368 h 4627368"/>
                <a:gd name="connsiteX3" fmla="*/ 0 w 5237559"/>
                <a:gd name="connsiteY3" fmla="*/ 2685697 h 4627368"/>
                <a:gd name="connsiteX4" fmla="*/ 44605 w 5237559"/>
                <a:gd name="connsiteY4" fmla="*/ 1170192 h 4627368"/>
                <a:gd name="connsiteX0" fmla="*/ 44605 w 5237559"/>
                <a:gd name="connsiteY0" fmla="*/ 1170192 h 4675008"/>
                <a:gd name="connsiteX1" fmla="*/ 5237559 w 5237559"/>
                <a:gd name="connsiteY1" fmla="*/ 0 h 4675008"/>
                <a:gd name="connsiteX2" fmla="*/ 5235825 w 5237559"/>
                <a:gd name="connsiteY2" fmla="*/ 4675008 h 4675008"/>
                <a:gd name="connsiteX3" fmla="*/ 0 w 5237559"/>
                <a:gd name="connsiteY3" fmla="*/ 2685697 h 4675008"/>
                <a:gd name="connsiteX4" fmla="*/ 44605 w 5237559"/>
                <a:gd name="connsiteY4" fmla="*/ 1170192 h 4675008"/>
                <a:gd name="connsiteX0" fmla="*/ 44605 w 5427129"/>
                <a:gd name="connsiteY0" fmla="*/ 1281354 h 4786170"/>
                <a:gd name="connsiteX1" fmla="*/ 5427129 w 5427129"/>
                <a:gd name="connsiteY1" fmla="*/ 0 h 4786170"/>
                <a:gd name="connsiteX2" fmla="*/ 5235825 w 5427129"/>
                <a:gd name="connsiteY2" fmla="*/ 4786170 h 4786170"/>
                <a:gd name="connsiteX3" fmla="*/ 0 w 5427129"/>
                <a:gd name="connsiteY3" fmla="*/ 2796859 h 4786170"/>
                <a:gd name="connsiteX4" fmla="*/ 44605 w 5427129"/>
                <a:gd name="connsiteY4" fmla="*/ 1281354 h 4786170"/>
                <a:gd name="connsiteX0" fmla="*/ 44605 w 5427129"/>
                <a:gd name="connsiteY0" fmla="*/ 1281354 h 4730685"/>
                <a:gd name="connsiteX1" fmla="*/ 5427129 w 5427129"/>
                <a:gd name="connsiteY1" fmla="*/ 0 h 4730685"/>
                <a:gd name="connsiteX2" fmla="*/ 5372985 w 5427129"/>
                <a:gd name="connsiteY2" fmla="*/ 4730685 h 4730685"/>
                <a:gd name="connsiteX3" fmla="*/ 0 w 5427129"/>
                <a:gd name="connsiteY3" fmla="*/ 2796859 h 4730685"/>
                <a:gd name="connsiteX4" fmla="*/ 44605 w 5427129"/>
                <a:gd name="connsiteY4" fmla="*/ 1281354 h 4730685"/>
                <a:gd name="connsiteX0" fmla="*/ 0 w 5466344"/>
                <a:gd name="connsiteY0" fmla="*/ 1414519 h 4730685"/>
                <a:gd name="connsiteX1" fmla="*/ 5466344 w 5466344"/>
                <a:gd name="connsiteY1" fmla="*/ 0 h 4730685"/>
                <a:gd name="connsiteX2" fmla="*/ 5412200 w 5466344"/>
                <a:gd name="connsiteY2" fmla="*/ 4730685 h 4730685"/>
                <a:gd name="connsiteX3" fmla="*/ 39215 w 5466344"/>
                <a:gd name="connsiteY3" fmla="*/ 2796859 h 4730685"/>
                <a:gd name="connsiteX4" fmla="*/ 0 w 5466344"/>
                <a:gd name="connsiteY4" fmla="*/ 1414519 h 4730685"/>
                <a:gd name="connsiteX0" fmla="*/ 29365 w 5495709"/>
                <a:gd name="connsiteY0" fmla="*/ 1414519 h 4730685"/>
                <a:gd name="connsiteX1" fmla="*/ 5495709 w 5495709"/>
                <a:gd name="connsiteY1" fmla="*/ 0 h 4730685"/>
                <a:gd name="connsiteX2" fmla="*/ 5441565 w 5495709"/>
                <a:gd name="connsiteY2" fmla="*/ 4730685 h 4730685"/>
                <a:gd name="connsiteX3" fmla="*/ 0 w 5495709"/>
                <a:gd name="connsiteY3" fmla="*/ 2796859 h 4730685"/>
                <a:gd name="connsiteX4" fmla="*/ 29365 w 5495709"/>
                <a:gd name="connsiteY4" fmla="*/ 1414519 h 4730685"/>
                <a:gd name="connsiteX0" fmla="*/ 0 w 5466344"/>
                <a:gd name="connsiteY0" fmla="*/ 1414519 h 4730685"/>
                <a:gd name="connsiteX1" fmla="*/ 5466344 w 5466344"/>
                <a:gd name="connsiteY1" fmla="*/ 0 h 4730685"/>
                <a:gd name="connsiteX2" fmla="*/ 5412200 w 5466344"/>
                <a:gd name="connsiteY2" fmla="*/ 4730685 h 4730685"/>
                <a:gd name="connsiteX3" fmla="*/ 1200751 w 5466344"/>
                <a:gd name="connsiteY3" fmla="*/ 3280190 h 4730685"/>
                <a:gd name="connsiteX4" fmla="*/ 0 w 5466344"/>
                <a:gd name="connsiteY4" fmla="*/ 1414519 h 4730685"/>
                <a:gd name="connsiteX0" fmla="*/ 0 w 4308976"/>
                <a:gd name="connsiteY0" fmla="*/ 1196028 h 4730685"/>
                <a:gd name="connsiteX1" fmla="*/ 4308976 w 4308976"/>
                <a:gd name="connsiteY1" fmla="*/ 0 h 4730685"/>
                <a:gd name="connsiteX2" fmla="*/ 4254832 w 4308976"/>
                <a:gd name="connsiteY2" fmla="*/ 4730685 h 4730685"/>
                <a:gd name="connsiteX3" fmla="*/ 43383 w 4308976"/>
                <a:gd name="connsiteY3" fmla="*/ 3280190 h 4730685"/>
                <a:gd name="connsiteX4" fmla="*/ 0 w 4308976"/>
                <a:gd name="connsiteY4" fmla="*/ 1196028 h 473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8976" h="4730685">
                  <a:moveTo>
                    <a:pt x="0" y="1196028"/>
                  </a:moveTo>
                  <a:lnTo>
                    <a:pt x="4308976" y="0"/>
                  </a:lnTo>
                  <a:lnTo>
                    <a:pt x="4254832" y="4730685"/>
                  </a:lnTo>
                  <a:lnTo>
                    <a:pt x="43383" y="3280190"/>
                  </a:lnTo>
                  <a:lnTo>
                    <a:pt x="0" y="1196028"/>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95F06BB5-00D5-4DEB-83B6-2FD54C59403D}"/>
                </a:ext>
              </a:extLst>
            </p:cNvPr>
            <p:cNvGrpSpPr/>
            <p:nvPr/>
          </p:nvGrpSpPr>
          <p:grpSpPr>
            <a:xfrm>
              <a:off x="9989948" y="1940155"/>
              <a:ext cx="1800591" cy="1800591"/>
              <a:chOff x="8400759" y="2492211"/>
              <a:chExt cx="2151652" cy="2151652"/>
            </a:xfrm>
          </p:grpSpPr>
          <p:sp>
            <p:nvSpPr>
              <p:cNvPr id="59" name="Oval 58">
                <a:extLst>
                  <a:ext uri="{FF2B5EF4-FFF2-40B4-BE49-F238E27FC236}">
                    <a16:creationId xmlns:a16="http://schemas.microsoft.com/office/drawing/2014/main" id="{865E646A-B8AE-4E3E-8789-FF864A161919}"/>
                  </a:ext>
                </a:extLst>
              </p:cNvPr>
              <p:cNvSpPr/>
              <p:nvPr/>
            </p:nvSpPr>
            <p:spPr bwMode="auto">
              <a:xfrm>
                <a:off x="8400759" y="2492211"/>
                <a:ext cx="2151652" cy="2151652"/>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60" name="Rectangle 59">
                <a:extLst>
                  <a:ext uri="{FF2B5EF4-FFF2-40B4-BE49-F238E27FC236}">
                    <a16:creationId xmlns:a16="http://schemas.microsoft.com/office/drawing/2014/main" id="{EF5A0BB7-7B2B-41A5-AB51-60F6A5AC8533}"/>
                  </a:ext>
                </a:extLst>
              </p:cNvPr>
              <p:cNvSpPr/>
              <p:nvPr/>
            </p:nvSpPr>
            <p:spPr>
              <a:xfrm>
                <a:off x="9114932" y="3938070"/>
                <a:ext cx="737812" cy="412518"/>
              </a:xfrm>
              <a:prstGeom prst="rect">
                <a:avLst/>
              </a:prstGeom>
              <a:ln>
                <a:noFill/>
              </a:ln>
            </p:spPr>
            <p:txBody>
              <a:bodyPr wrap="none">
                <a:spAutoFit/>
              </a:bodyPr>
              <a:lstStyle/>
              <a:p>
                <a:r>
                  <a:rPr lang="en-US" sz="1599" spc="-30">
                    <a:solidFill>
                      <a:srgbClr val="1A1A1A"/>
                    </a:solidFill>
                    <a:latin typeface="Segoe UI Semibold"/>
                    <a:ea typeface="Segoe UI" pitchFamily="34" charset="0"/>
                    <a:cs typeface="Segoe UI" pitchFamily="34" charset="0"/>
                  </a:rPr>
                  <a:t>Data</a:t>
                </a:r>
              </a:p>
            </p:txBody>
          </p:sp>
          <p:sp>
            <p:nvSpPr>
              <p:cNvPr id="61" name="binary" title="Icon of binary code, ones and zeros">
                <a:extLst>
                  <a:ext uri="{FF2B5EF4-FFF2-40B4-BE49-F238E27FC236}">
                    <a16:creationId xmlns:a16="http://schemas.microsoft.com/office/drawing/2014/main" id="{86DEB391-5B22-4649-8EC5-60387DCA8742}"/>
                  </a:ext>
                </a:extLst>
              </p:cNvPr>
              <p:cNvSpPr>
                <a:spLocks noChangeAspect="1" noEditPoints="1"/>
              </p:cNvSpPr>
              <p:nvPr/>
            </p:nvSpPr>
            <p:spPr bwMode="auto">
              <a:xfrm>
                <a:off x="9008230" y="3040015"/>
                <a:ext cx="936711" cy="80884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73">
                  <a:solidFill>
                    <a:srgbClr val="1A1A1A"/>
                  </a:solidFill>
                  <a:latin typeface="Segoe UI"/>
                </a:endParaRPr>
              </a:p>
            </p:txBody>
          </p:sp>
        </p:grpSp>
        <p:sp>
          <p:nvSpPr>
            <p:cNvPr id="90" name="arrow" title="Icon of an arrow">
              <a:extLst>
                <a:ext uri="{FF2B5EF4-FFF2-40B4-BE49-F238E27FC236}">
                  <a16:creationId xmlns:a16="http://schemas.microsoft.com/office/drawing/2014/main" id="{3BA2E777-5083-44D0-906A-99724EC0F221}"/>
                </a:ext>
              </a:extLst>
            </p:cNvPr>
            <p:cNvSpPr>
              <a:spLocks noChangeAspect="1" noEditPoints="1"/>
            </p:cNvSpPr>
            <p:nvPr/>
          </p:nvSpPr>
          <p:spPr bwMode="auto">
            <a:xfrm>
              <a:off x="9285147" y="2661211"/>
              <a:ext cx="388482" cy="35847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06" tIns="44804" rIns="89606" bIns="44804" numCol="1" anchor="t" anchorCtr="0" compatLnSpc="1">
              <a:prstTxWarp prst="textNoShape">
                <a:avLst/>
              </a:prstTxWarp>
            </a:bodyPr>
            <a:lstStyle/>
            <a:p>
              <a:pPr algn="ctr" defTabSz="896031" fontAlgn="base">
                <a:defRPr/>
              </a:pPr>
              <a:endParaRPr lang="en-US" sz="882">
                <a:gradFill>
                  <a:gsLst>
                    <a:gs pos="0">
                      <a:srgbClr val="505050"/>
                    </a:gs>
                    <a:gs pos="100000">
                      <a:srgbClr val="505050"/>
                    </a:gs>
                  </a:gsLst>
                  <a:lin ang="5400000" scaled="1"/>
                </a:gradFill>
                <a:latin typeface="Segoe UI"/>
              </a:endParaRPr>
            </a:p>
          </p:txBody>
        </p:sp>
      </p:grpSp>
      <p:sp>
        <p:nvSpPr>
          <p:cNvPr id="26" name="Title 2">
            <a:extLst>
              <a:ext uri="{FF2B5EF4-FFF2-40B4-BE49-F238E27FC236}">
                <a16:creationId xmlns:a16="http://schemas.microsoft.com/office/drawing/2014/main" id="{41333485-5E8D-461C-930E-99E16CA2EF55}"/>
              </a:ext>
            </a:extLst>
          </p:cNvPr>
          <p:cNvSpPr txBox="1">
            <a:spLocks/>
          </p:cNvSpPr>
          <p:nvPr/>
        </p:nvSpPr>
        <p:spPr>
          <a:xfrm>
            <a:off x="6737859" y="5070959"/>
            <a:ext cx="4174648" cy="564947"/>
          </a:xfrm>
          <a:prstGeom prst="rect">
            <a:avLst/>
          </a:prstGeom>
        </p:spPr>
        <p:txBody>
          <a:bodyPr/>
          <a:lst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121">
              <a:defRPr/>
            </a:pPr>
            <a:r>
              <a:rPr lang="en-US" sz="2400" spc="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Implement Zero Trust with Azure AD conditional access</a:t>
            </a:r>
          </a:p>
        </p:txBody>
      </p:sp>
      <p:pic>
        <p:nvPicPr>
          <p:cNvPr id="28" name="Picture 27">
            <a:extLst>
              <a:ext uri="{FF2B5EF4-FFF2-40B4-BE49-F238E27FC236}">
                <a16:creationId xmlns:a16="http://schemas.microsoft.com/office/drawing/2014/main" id="{55233295-7729-4A32-BDB2-01C505A94F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308" t="1291" r="3979" b="486"/>
          <a:stretch/>
        </p:blipFill>
        <p:spPr>
          <a:xfrm flipH="1">
            <a:off x="-19983" y="497"/>
            <a:ext cx="4970397" cy="6993533"/>
          </a:xfrm>
          <a:prstGeom prst="rect">
            <a:avLst/>
          </a:prstGeom>
          <a:blipFill>
            <a:blip r:embed="rId4"/>
            <a:stretch>
              <a:fillRect/>
            </a:stretch>
          </a:blipFill>
          <a:effectLst/>
        </p:spPr>
      </p:pic>
      <p:sp>
        <p:nvSpPr>
          <p:cNvPr id="32" name="Rectangle 31">
            <a:extLst>
              <a:ext uri="{FF2B5EF4-FFF2-40B4-BE49-F238E27FC236}">
                <a16:creationId xmlns:a16="http://schemas.microsoft.com/office/drawing/2014/main" id="{C091B0D9-10A5-49E5-95CD-4F36EC0A886E}"/>
              </a:ext>
            </a:extLst>
          </p:cNvPr>
          <p:cNvSpPr/>
          <p:nvPr/>
        </p:nvSpPr>
        <p:spPr bwMode="auto">
          <a:xfrm rot="5400000">
            <a:off x="-1021278" y="1012066"/>
            <a:ext cx="6993534" cy="4970397"/>
          </a:xfrm>
          <a:prstGeom prst="rect">
            <a:avLst/>
          </a:prstGeom>
          <a:gradFill flip="none" rotWithShape="1">
            <a:gsLst>
              <a:gs pos="0">
                <a:srgbClr val="000000">
                  <a:alpha val="24000"/>
                </a:srgbClr>
              </a:gs>
              <a:gs pos="46000">
                <a:srgbClr val="000000">
                  <a:alpha val="57000"/>
                </a:srgbClr>
              </a:gs>
              <a:gs pos="100000">
                <a:srgbClr val="000000">
                  <a:alpha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91427"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679C51ED-DD6D-409F-8C2B-7C3C625B07B2}"/>
              </a:ext>
            </a:extLst>
          </p:cNvPr>
          <p:cNvSpPr txBox="1"/>
          <p:nvPr/>
        </p:nvSpPr>
        <p:spPr>
          <a:xfrm>
            <a:off x="510585" y="3067466"/>
            <a:ext cx="3304126" cy="1098401"/>
          </a:xfrm>
          <a:prstGeom prst="rect">
            <a:avLst/>
          </a:prstGeom>
          <a:noFill/>
        </p:spPr>
        <p:txBody>
          <a:bodyPr wrap="square" lIns="91427" rIns="91427" rtlCol="0">
            <a:spAutoFit/>
          </a:bodyPr>
          <a:lstStyle/>
          <a:p>
            <a:pPr defTabSz="932330">
              <a:defRPr/>
            </a:pPr>
            <a:r>
              <a:rPr lang="en-US" sz="3199">
                <a:solidFill>
                  <a:srgbClr val="FFFFFF"/>
                </a:solidFill>
                <a:latin typeface="Segoe UI Semibold"/>
              </a:rPr>
              <a:t>Conditional access</a:t>
            </a:r>
          </a:p>
        </p:txBody>
      </p:sp>
      <p:grpSp>
        <p:nvGrpSpPr>
          <p:cNvPr id="10" name="Group 9">
            <a:extLst>
              <a:ext uri="{FF2B5EF4-FFF2-40B4-BE49-F238E27FC236}">
                <a16:creationId xmlns:a16="http://schemas.microsoft.com/office/drawing/2014/main" id="{81CA7062-5965-4D2A-994D-1017EBE7EE42}"/>
              </a:ext>
            </a:extLst>
          </p:cNvPr>
          <p:cNvGrpSpPr/>
          <p:nvPr/>
        </p:nvGrpSpPr>
        <p:grpSpPr>
          <a:xfrm>
            <a:off x="5585742" y="1084533"/>
            <a:ext cx="3413495" cy="3413495"/>
            <a:chOff x="5585652" y="1084190"/>
            <a:chExt cx="3413980" cy="3413980"/>
          </a:xfrm>
        </p:grpSpPr>
        <p:sp>
          <p:nvSpPr>
            <p:cNvPr id="35" name="Oval 34">
              <a:extLst>
                <a:ext uri="{FF2B5EF4-FFF2-40B4-BE49-F238E27FC236}">
                  <a16:creationId xmlns:a16="http://schemas.microsoft.com/office/drawing/2014/main" id="{05A51400-FE91-4C73-B40D-8B628673AF37}"/>
                </a:ext>
              </a:extLst>
            </p:cNvPr>
            <p:cNvSpPr/>
            <p:nvPr/>
          </p:nvSpPr>
          <p:spPr bwMode="auto">
            <a:xfrm>
              <a:off x="5585652" y="1084190"/>
              <a:ext cx="3413980" cy="34139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37" name="Oval 36">
              <a:extLst>
                <a:ext uri="{FF2B5EF4-FFF2-40B4-BE49-F238E27FC236}">
                  <a16:creationId xmlns:a16="http://schemas.microsoft.com/office/drawing/2014/main" id="{64BFD11B-C9A0-4577-B707-CA41C14F1D5B}"/>
                </a:ext>
              </a:extLst>
            </p:cNvPr>
            <p:cNvSpPr/>
            <p:nvPr/>
          </p:nvSpPr>
          <p:spPr bwMode="auto">
            <a:xfrm>
              <a:off x="5700479" y="2026963"/>
              <a:ext cx="1497844" cy="1497844"/>
            </a:xfrm>
            <a:prstGeom prst="ellipse">
              <a:avLst/>
            </a:prstGeom>
            <a:solidFill>
              <a:srgbClr val="D2D2D2">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599">
                <a:gradFill>
                  <a:gsLst>
                    <a:gs pos="40075">
                      <a:srgbClr val="FFFFFF"/>
                    </a:gs>
                    <a:gs pos="30000">
                      <a:srgbClr val="FFFFFF"/>
                    </a:gs>
                  </a:gsLst>
                  <a:lin ang="5400000" scaled="0"/>
                </a:gradFill>
                <a:latin typeface="Segoe UI"/>
              </a:endParaRPr>
            </a:p>
          </p:txBody>
        </p:sp>
        <p:sp>
          <p:nvSpPr>
            <p:cNvPr id="38" name="Oval 37">
              <a:extLst>
                <a:ext uri="{FF2B5EF4-FFF2-40B4-BE49-F238E27FC236}">
                  <a16:creationId xmlns:a16="http://schemas.microsoft.com/office/drawing/2014/main" id="{26D50B0F-59A9-43A3-B4A9-668144511363}"/>
                </a:ext>
              </a:extLst>
            </p:cNvPr>
            <p:cNvSpPr/>
            <p:nvPr/>
          </p:nvSpPr>
          <p:spPr bwMode="auto">
            <a:xfrm>
              <a:off x="6542276" y="1201879"/>
              <a:ext cx="1497844" cy="1497844"/>
            </a:xfrm>
            <a:prstGeom prst="ellipse">
              <a:avLst/>
            </a:prstGeom>
            <a:solidFill>
              <a:srgbClr val="D2D2D2">
                <a:alpha val="75000"/>
              </a:srgbClr>
            </a:solidFill>
            <a:ln>
              <a:no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599">
                <a:gradFill>
                  <a:gsLst>
                    <a:gs pos="40075">
                      <a:srgbClr val="FFFFFF"/>
                    </a:gs>
                    <a:gs pos="30000">
                      <a:srgbClr val="FFFFFF"/>
                    </a:gs>
                  </a:gsLst>
                  <a:lin ang="5400000" scaled="0"/>
                </a:gradFill>
                <a:latin typeface="Segoe UI"/>
              </a:endParaRPr>
            </a:p>
          </p:txBody>
        </p:sp>
        <p:sp>
          <p:nvSpPr>
            <p:cNvPr id="40" name="Oval 39">
              <a:extLst>
                <a:ext uri="{FF2B5EF4-FFF2-40B4-BE49-F238E27FC236}">
                  <a16:creationId xmlns:a16="http://schemas.microsoft.com/office/drawing/2014/main" id="{156B973E-F2C9-4657-8065-48BB56BEB2A7}"/>
                </a:ext>
              </a:extLst>
            </p:cNvPr>
            <p:cNvSpPr/>
            <p:nvPr/>
          </p:nvSpPr>
          <p:spPr bwMode="auto">
            <a:xfrm>
              <a:off x="7384073" y="2026963"/>
              <a:ext cx="1497844" cy="1497844"/>
            </a:xfrm>
            <a:prstGeom prst="ellipse">
              <a:avLst/>
            </a:prstGeom>
            <a:solidFill>
              <a:srgbClr val="D2D2D2">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599">
                <a:gradFill>
                  <a:gsLst>
                    <a:gs pos="40075">
                      <a:srgbClr val="FFFFFF"/>
                    </a:gs>
                    <a:gs pos="30000">
                      <a:srgbClr val="FFFFFF"/>
                    </a:gs>
                  </a:gsLst>
                  <a:lin ang="5400000" scaled="0"/>
                </a:gradFill>
                <a:latin typeface="Segoe UI"/>
              </a:endParaRPr>
            </a:p>
          </p:txBody>
        </p:sp>
        <p:sp>
          <p:nvSpPr>
            <p:cNvPr id="41" name="Oval 40">
              <a:extLst>
                <a:ext uri="{FF2B5EF4-FFF2-40B4-BE49-F238E27FC236}">
                  <a16:creationId xmlns:a16="http://schemas.microsoft.com/office/drawing/2014/main" id="{3D682D05-F0B7-4034-A738-5D8B9BAA731F}"/>
                </a:ext>
              </a:extLst>
            </p:cNvPr>
            <p:cNvSpPr/>
            <p:nvPr/>
          </p:nvSpPr>
          <p:spPr bwMode="auto">
            <a:xfrm>
              <a:off x="6542276" y="2848427"/>
              <a:ext cx="1497844" cy="1497844"/>
            </a:xfrm>
            <a:prstGeom prst="ellipse">
              <a:avLst/>
            </a:prstGeom>
            <a:solidFill>
              <a:srgbClr val="D2D2D2">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599">
                <a:gradFill>
                  <a:gsLst>
                    <a:gs pos="40075">
                      <a:srgbClr val="FFFFFF"/>
                    </a:gs>
                    <a:gs pos="30000">
                      <a:srgbClr val="FFFFFF"/>
                    </a:gs>
                  </a:gsLst>
                  <a:lin ang="5400000" scaled="0"/>
                </a:gradFill>
                <a:latin typeface="Segoe UI"/>
              </a:endParaRPr>
            </a:p>
          </p:txBody>
        </p:sp>
        <p:grpSp>
          <p:nvGrpSpPr>
            <p:cNvPr id="62" name="Group 61">
              <a:extLst>
                <a:ext uri="{FF2B5EF4-FFF2-40B4-BE49-F238E27FC236}">
                  <a16:creationId xmlns:a16="http://schemas.microsoft.com/office/drawing/2014/main" id="{EB44D57B-2B5B-4B0E-9448-1672576BB2FD}"/>
                </a:ext>
              </a:extLst>
            </p:cNvPr>
            <p:cNvGrpSpPr/>
            <p:nvPr/>
          </p:nvGrpSpPr>
          <p:grpSpPr>
            <a:xfrm>
              <a:off x="6974728" y="1314986"/>
              <a:ext cx="632940" cy="632940"/>
              <a:chOff x="3624155" y="2191542"/>
              <a:chExt cx="632940" cy="632940"/>
            </a:xfrm>
          </p:grpSpPr>
          <p:sp>
            <p:nvSpPr>
              <p:cNvPr id="63" name="Oval 62">
                <a:extLst>
                  <a:ext uri="{FF2B5EF4-FFF2-40B4-BE49-F238E27FC236}">
                    <a16:creationId xmlns:a16="http://schemas.microsoft.com/office/drawing/2014/main" id="{2D902F49-84DC-400D-A635-1A0858005D26}"/>
                  </a:ext>
                </a:extLst>
              </p:cNvPr>
              <p:cNvSpPr/>
              <p:nvPr/>
            </p:nvSpPr>
            <p:spPr bwMode="auto">
              <a:xfrm flipH="1">
                <a:off x="3624155" y="2191542"/>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GenericApp_EB3B" title="Icon of an app window">
                <a:extLst>
                  <a:ext uri="{FF2B5EF4-FFF2-40B4-BE49-F238E27FC236}">
                    <a16:creationId xmlns:a16="http://schemas.microsoft.com/office/drawing/2014/main" id="{1F7842AC-7398-491E-96E2-BA4F4E3B3F03}"/>
                  </a:ext>
                </a:extLst>
              </p:cNvPr>
              <p:cNvSpPr>
                <a:spLocks noChangeAspect="1" noEditPoints="1"/>
              </p:cNvSpPr>
              <p:nvPr/>
            </p:nvSpPr>
            <p:spPr bwMode="auto">
              <a:xfrm>
                <a:off x="3771537" y="2372684"/>
                <a:ext cx="338182" cy="27065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1" fontAlgn="base">
                  <a:defRPr/>
                </a:pPr>
                <a:endParaRPr lang="en-US" sz="1665">
                  <a:solidFill>
                    <a:srgbClr val="505050"/>
                  </a:solidFill>
                  <a:latin typeface="Segoe UI"/>
                </a:endParaRPr>
              </a:p>
            </p:txBody>
          </p:sp>
        </p:grpSp>
        <p:grpSp>
          <p:nvGrpSpPr>
            <p:cNvPr id="77" name="Group 76">
              <a:extLst>
                <a:ext uri="{FF2B5EF4-FFF2-40B4-BE49-F238E27FC236}">
                  <a16:creationId xmlns:a16="http://schemas.microsoft.com/office/drawing/2014/main" id="{DAD7BE55-1006-4059-96BB-1F92FE831127}"/>
                </a:ext>
              </a:extLst>
            </p:cNvPr>
            <p:cNvGrpSpPr/>
            <p:nvPr/>
          </p:nvGrpSpPr>
          <p:grpSpPr>
            <a:xfrm>
              <a:off x="6057583" y="2394993"/>
              <a:ext cx="632940" cy="632940"/>
              <a:chOff x="2622350" y="3227848"/>
              <a:chExt cx="632940" cy="632940"/>
            </a:xfrm>
          </p:grpSpPr>
          <p:sp>
            <p:nvSpPr>
              <p:cNvPr id="78" name="Oval 77">
                <a:extLst>
                  <a:ext uri="{FF2B5EF4-FFF2-40B4-BE49-F238E27FC236}">
                    <a16:creationId xmlns:a16="http://schemas.microsoft.com/office/drawing/2014/main" id="{BCDD2005-CAED-4705-B224-0003E5F2AFBF}"/>
                  </a:ext>
                </a:extLst>
              </p:cNvPr>
              <p:cNvSpPr/>
              <p:nvPr/>
            </p:nvSpPr>
            <p:spPr bwMode="auto">
              <a:xfrm flipH="1">
                <a:off x="2622350" y="3227848"/>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people_7" title="Icon of two people">
                <a:extLst>
                  <a:ext uri="{FF2B5EF4-FFF2-40B4-BE49-F238E27FC236}">
                    <a16:creationId xmlns:a16="http://schemas.microsoft.com/office/drawing/2014/main" id="{F783654E-ACBA-4B51-AE46-8EC3091CDC98}"/>
                  </a:ext>
                </a:extLst>
              </p:cNvPr>
              <p:cNvSpPr>
                <a:spLocks noChangeAspect="1" noEditPoints="1"/>
              </p:cNvSpPr>
              <p:nvPr/>
            </p:nvSpPr>
            <p:spPr bwMode="auto">
              <a:xfrm>
                <a:off x="2757709" y="3361438"/>
                <a:ext cx="335037" cy="36576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73">
                  <a:solidFill>
                    <a:srgbClr val="1A1A1A"/>
                  </a:solidFill>
                  <a:latin typeface="Segoe UI"/>
                </a:endParaRPr>
              </a:p>
            </p:txBody>
          </p:sp>
        </p:grpSp>
        <p:grpSp>
          <p:nvGrpSpPr>
            <p:cNvPr id="80" name="Group 79">
              <a:extLst>
                <a:ext uri="{FF2B5EF4-FFF2-40B4-BE49-F238E27FC236}">
                  <a16:creationId xmlns:a16="http://schemas.microsoft.com/office/drawing/2014/main" id="{2C3186AA-BE84-4D1E-B8B3-677A4102CA49}"/>
                </a:ext>
              </a:extLst>
            </p:cNvPr>
            <p:cNvGrpSpPr/>
            <p:nvPr/>
          </p:nvGrpSpPr>
          <p:grpSpPr>
            <a:xfrm>
              <a:off x="7892738" y="2399144"/>
              <a:ext cx="632940" cy="632940"/>
              <a:chOff x="4628989" y="3123156"/>
              <a:chExt cx="632940" cy="632940"/>
            </a:xfrm>
          </p:grpSpPr>
          <p:sp>
            <p:nvSpPr>
              <p:cNvPr id="81" name="Oval 80">
                <a:extLst>
                  <a:ext uri="{FF2B5EF4-FFF2-40B4-BE49-F238E27FC236}">
                    <a16:creationId xmlns:a16="http://schemas.microsoft.com/office/drawing/2014/main" id="{AAE1430F-A070-4F54-B405-5FAADA1CE8E3}"/>
                  </a:ext>
                </a:extLst>
              </p:cNvPr>
              <p:cNvSpPr/>
              <p:nvPr/>
            </p:nvSpPr>
            <p:spPr bwMode="auto">
              <a:xfrm flipH="1">
                <a:off x="4628989" y="3123156"/>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lationship_F003" title="Icon of three boxes connected by lines">
                <a:extLst>
                  <a:ext uri="{FF2B5EF4-FFF2-40B4-BE49-F238E27FC236}">
                    <a16:creationId xmlns:a16="http://schemas.microsoft.com/office/drawing/2014/main" id="{57E17054-6E8F-42D6-8A84-13EDC5256A90}"/>
                  </a:ext>
                </a:extLst>
              </p:cNvPr>
              <p:cNvSpPr>
                <a:spLocks noChangeAspect="1" noEditPoints="1"/>
              </p:cNvSpPr>
              <p:nvPr/>
            </p:nvSpPr>
            <p:spPr bwMode="auto">
              <a:xfrm>
                <a:off x="4733264" y="3260168"/>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a:endParaRPr>
              </a:p>
            </p:txBody>
          </p:sp>
        </p:grpSp>
        <p:grpSp>
          <p:nvGrpSpPr>
            <p:cNvPr id="83" name="Group 82">
              <a:extLst>
                <a:ext uri="{FF2B5EF4-FFF2-40B4-BE49-F238E27FC236}">
                  <a16:creationId xmlns:a16="http://schemas.microsoft.com/office/drawing/2014/main" id="{4E0E1CAC-8FBD-44B7-8B37-3822DFDA827A}"/>
                </a:ext>
              </a:extLst>
            </p:cNvPr>
            <p:cNvGrpSpPr/>
            <p:nvPr/>
          </p:nvGrpSpPr>
          <p:grpSpPr>
            <a:xfrm>
              <a:off x="6976172" y="3363631"/>
              <a:ext cx="632940" cy="632940"/>
              <a:chOff x="3640518" y="4498965"/>
              <a:chExt cx="632940" cy="632940"/>
            </a:xfrm>
          </p:grpSpPr>
          <p:sp>
            <p:nvSpPr>
              <p:cNvPr id="84" name="Oval 83">
                <a:extLst>
                  <a:ext uri="{FF2B5EF4-FFF2-40B4-BE49-F238E27FC236}">
                    <a16:creationId xmlns:a16="http://schemas.microsoft.com/office/drawing/2014/main" id="{529A9860-4B0D-4BBD-9D41-F174312BD6D8}"/>
                  </a:ext>
                </a:extLst>
              </p:cNvPr>
              <p:cNvSpPr/>
              <p:nvPr/>
            </p:nvSpPr>
            <p:spPr bwMode="auto">
              <a:xfrm flipH="1">
                <a:off x="3640518" y="4498965"/>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ctr"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UniversalApp_E8CC" title="Icon of a cellphone in front of a tablet">
                <a:extLst>
                  <a:ext uri="{FF2B5EF4-FFF2-40B4-BE49-F238E27FC236}">
                    <a16:creationId xmlns:a16="http://schemas.microsoft.com/office/drawing/2014/main" id="{DDC4E34F-CEF5-41D7-A6A3-77E57F7532D7}"/>
                  </a:ext>
                </a:extLst>
              </p:cNvPr>
              <p:cNvSpPr>
                <a:spLocks noChangeAspect="1" noEditPoints="1"/>
              </p:cNvSpPr>
              <p:nvPr/>
            </p:nvSpPr>
            <p:spPr bwMode="auto">
              <a:xfrm>
                <a:off x="3744582" y="4662864"/>
                <a:ext cx="415833" cy="30514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latin typeface="Segoe UI"/>
                </a:endParaRPr>
              </a:p>
            </p:txBody>
          </p:sp>
        </p:grpSp>
        <p:sp>
          <p:nvSpPr>
            <p:cNvPr id="86" name="Rectangle 85">
              <a:extLst>
                <a:ext uri="{FF2B5EF4-FFF2-40B4-BE49-F238E27FC236}">
                  <a16:creationId xmlns:a16="http://schemas.microsoft.com/office/drawing/2014/main" id="{B337CF64-7AEC-4ED3-86BF-6D5AA511131F}"/>
                </a:ext>
              </a:extLst>
            </p:cNvPr>
            <p:cNvSpPr/>
            <p:nvPr/>
          </p:nvSpPr>
          <p:spPr>
            <a:xfrm>
              <a:off x="6832867" y="1953050"/>
              <a:ext cx="916664" cy="282423"/>
            </a:xfrm>
            <a:prstGeom prst="rect">
              <a:avLst/>
            </a:prstGeom>
          </p:spPr>
          <p:txBody>
            <a:bodyPr wrap="none">
              <a:spAutoFit/>
            </a:bodyPr>
            <a:lstStyle/>
            <a:p>
              <a:pPr algn="ctr"/>
              <a:r>
                <a:rPr lang="en-US" sz="1199" spc="-30">
                  <a:solidFill>
                    <a:srgbClr val="1A1A1A"/>
                  </a:solidFill>
                  <a:latin typeface="Segoe UI Semibold"/>
                  <a:ea typeface="Segoe UI" pitchFamily="34" charset="0"/>
                  <a:cs typeface="Segoe UI" pitchFamily="34" charset="0"/>
                </a:rPr>
                <a:t>Workloads</a:t>
              </a:r>
              <a:endParaRPr lang="en-US" sz="2000">
                <a:solidFill>
                  <a:srgbClr val="1A1A1A"/>
                </a:solidFill>
                <a:latin typeface="Segoe UI"/>
              </a:endParaRPr>
            </a:p>
          </p:txBody>
        </p:sp>
        <p:sp>
          <p:nvSpPr>
            <p:cNvPr id="87" name="Rectangle 86">
              <a:extLst>
                <a:ext uri="{FF2B5EF4-FFF2-40B4-BE49-F238E27FC236}">
                  <a16:creationId xmlns:a16="http://schemas.microsoft.com/office/drawing/2014/main" id="{17DA6816-E4E1-4D7D-9E61-D1C736C0FC6B}"/>
                </a:ext>
              </a:extLst>
            </p:cNvPr>
            <p:cNvSpPr/>
            <p:nvPr/>
          </p:nvSpPr>
          <p:spPr>
            <a:xfrm>
              <a:off x="6048005" y="3026064"/>
              <a:ext cx="652097" cy="282423"/>
            </a:xfrm>
            <a:prstGeom prst="rect">
              <a:avLst/>
            </a:prstGeom>
          </p:spPr>
          <p:txBody>
            <a:bodyPr wrap="none">
              <a:spAutoFit/>
            </a:bodyPr>
            <a:lstStyle/>
            <a:p>
              <a:pPr algn="ctr"/>
              <a:r>
                <a:rPr lang="en-US" sz="1199" spc="-30">
                  <a:solidFill>
                    <a:srgbClr val="1A1A1A"/>
                  </a:solidFill>
                  <a:latin typeface="Segoe UI Semibold"/>
                  <a:ea typeface="Segoe UI" pitchFamily="34" charset="0"/>
                  <a:cs typeface="Segoe UI" pitchFamily="34" charset="0"/>
                </a:rPr>
                <a:t>People</a:t>
              </a:r>
              <a:endParaRPr lang="en-US" sz="2000">
                <a:solidFill>
                  <a:srgbClr val="1A1A1A"/>
                </a:solidFill>
                <a:latin typeface="Segoe UI"/>
              </a:endParaRPr>
            </a:p>
          </p:txBody>
        </p:sp>
        <p:sp>
          <p:nvSpPr>
            <p:cNvPr id="88" name="Rectangle 87">
              <a:extLst>
                <a:ext uri="{FF2B5EF4-FFF2-40B4-BE49-F238E27FC236}">
                  <a16:creationId xmlns:a16="http://schemas.microsoft.com/office/drawing/2014/main" id="{18690B38-D4C6-4F42-A8CC-B8D210580F95}"/>
                </a:ext>
              </a:extLst>
            </p:cNvPr>
            <p:cNvSpPr/>
            <p:nvPr/>
          </p:nvSpPr>
          <p:spPr>
            <a:xfrm>
              <a:off x="6947447" y="3993456"/>
              <a:ext cx="702133" cy="282423"/>
            </a:xfrm>
            <a:prstGeom prst="rect">
              <a:avLst/>
            </a:prstGeom>
          </p:spPr>
          <p:txBody>
            <a:bodyPr wrap="none">
              <a:spAutoFit/>
            </a:bodyPr>
            <a:lstStyle/>
            <a:p>
              <a:pPr algn="ctr"/>
              <a:r>
                <a:rPr lang="en-US" sz="1199" spc="-30">
                  <a:solidFill>
                    <a:srgbClr val="1A1A1A"/>
                  </a:solidFill>
                  <a:latin typeface="Segoe UI Semibold"/>
                  <a:ea typeface="Segoe UI" pitchFamily="34" charset="0"/>
                  <a:cs typeface="Segoe UI" pitchFamily="34" charset="0"/>
                </a:rPr>
                <a:t>Devices</a:t>
              </a:r>
              <a:endParaRPr lang="en-US" sz="2000">
                <a:solidFill>
                  <a:srgbClr val="1A1A1A"/>
                </a:solidFill>
                <a:latin typeface="Segoe UI"/>
              </a:endParaRPr>
            </a:p>
          </p:txBody>
        </p:sp>
        <p:sp>
          <p:nvSpPr>
            <p:cNvPr id="89" name="Rectangle 88">
              <a:extLst>
                <a:ext uri="{FF2B5EF4-FFF2-40B4-BE49-F238E27FC236}">
                  <a16:creationId xmlns:a16="http://schemas.microsoft.com/office/drawing/2014/main" id="{58D64EF8-1845-4B0F-AA6A-8FF2F2D71CCC}"/>
                </a:ext>
              </a:extLst>
            </p:cNvPr>
            <p:cNvSpPr/>
            <p:nvPr/>
          </p:nvSpPr>
          <p:spPr>
            <a:xfrm>
              <a:off x="7724880" y="3035259"/>
              <a:ext cx="968661" cy="282423"/>
            </a:xfrm>
            <a:prstGeom prst="rect">
              <a:avLst/>
            </a:prstGeom>
          </p:spPr>
          <p:txBody>
            <a:bodyPr wrap="none">
              <a:spAutoFit/>
            </a:bodyPr>
            <a:lstStyle/>
            <a:p>
              <a:pPr algn="ctr"/>
              <a:r>
                <a:rPr lang="en-US" sz="1199" spc="-30">
                  <a:solidFill>
                    <a:srgbClr val="1A1A1A"/>
                  </a:solidFill>
                  <a:latin typeface="Segoe UI Semibold"/>
                  <a:ea typeface="Segoe UI" pitchFamily="34" charset="0"/>
                  <a:cs typeface="Segoe UI" pitchFamily="34" charset="0"/>
                </a:rPr>
                <a:t>Intelligence</a:t>
              </a:r>
              <a:endParaRPr lang="en-US" sz="2000">
                <a:solidFill>
                  <a:srgbClr val="1A1A1A"/>
                </a:solidFill>
                <a:latin typeface="Segoe UI"/>
              </a:endParaRPr>
            </a:p>
          </p:txBody>
        </p:sp>
        <p:grpSp>
          <p:nvGrpSpPr>
            <p:cNvPr id="2" name="Group 1">
              <a:extLst>
                <a:ext uri="{FF2B5EF4-FFF2-40B4-BE49-F238E27FC236}">
                  <a16:creationId xmlns:a16="http://schemas.microsoft.com/office/drawing/2014/main" id="{36380C97-3DE3-44B1-B27C-D4C87969C049}"/>
                </a:ext>
              </a:extLst>
            </p:cNvPr>
            <p:cNvGrpSpPr/>
            <p:nvPr/>
          </p:nvGrpSpPr>
          <p:grpSpPr>
            <a:xfrm>
              <a:off x="6783398" y="2272457"/>
              <a:ext cx="1018488" cy="1006857"/>
              <a:chOff x="6685151" y="3029255"/>
              <a:chExt cx="1018488" cy="1006857"/>
            </a:xfrm>
          </p:grpSpPr>
          <p:sp>
            <p:nvSpPr>
              <p:cNvPr id="71" name="Oval 70">
                <a:extLst>
                  <a:ext uri="{FF2B5EF4-FFF2-40B4-BE49-F238E27FC236}">
                    <a16:creationId xmlns:a16="http://schemas.microsoft.com/office/drawing/2014/main" id="{DF915757-9D8A-4C2C-88CA-A7E04F128C81}"/>
                  </a:ext>
                </a:extLst>
              </p:cNvPr>
              <p:cNvSpPr/>
              <p:nvPr/>
            </p:nvSpPr>
            <p:spPr bwMode="auto">
              <a:xfrm>
                <a:off x="6685151" y="3029255"/>
                <a:ext cx="1018488" cy="100685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599">
                  <a:gradFill>
                    <a:gsLst>
                      <a:gs pos="40075">
                        <a:srgbClr val="FFFFFF"/>
                      </a:gs>
                      <a:gs pos="30000">
                        <a:srgbClr val="FFFFFF"/>
                      </a:gs>
                    </a:gsLst>
                    <a:lin ang="5400000" scaled="0"/>
                  </a:gradFill>
                  <a:latin typeface="Segoe UI"/>
                </a:endParaRPr>
              </a:p>
            </p:txBody>
          </p:sp>
          <p:grpSp>
            <p:nvGrpSpPr>
              <p:cNvPr id="43" name="Group 42">
                <a:extLst>
                  <a:ext uri="{FF2B5EF4-FFF2-40B4-BE49-F238E27FC236}">
                    <a16:creationId xmlns:a16="http://schemas.microsoft.com/office/drawing/2014/main" id="{3BA41B64-0989-4C61-A513-43AB043ECA4E}"/>
                  </a:ext>
                </a:extLst>
              </p:cNvPr>
              <p:cNvGrpSpPr/>
              <p:nvPr/>
            </p:nvGrpSpPr>
            <p:grpSpPr>
              <a:xfrm>
                <a:off x="6857545" y="3260731"/>
                <a:ext cx="673701" cy="543904"/>
                <a:chOff x="1124660" y="2438555"/>
                <a:chExt cx="1323363" cy="1068399"/>
              </a:xfrm>
            </p:grpSpPr>
            <p:sp>
              <p:nvSpPr>
                <p:cNvPr id="44" name="Freeform 5">
                  <a:extLst>
                    <a:ext uri="{FF2B5EF4-FFF2-40B4-BE49-F238E27FC236}">
                      <a16:creationId xmlns:a16="http://schemas.microsoft.com/office/drawing/2014/main" id="{ED531473-8389-4564-9C18-3138DED865E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grpSp>
              <p:nvGrpSpPr>
                <p:cNvPr id="45" name="Group 44">
                  <a:extLst>
                    <a:ext uri="{FF2B5EF4-FFF2-40B4-BE49-F238E27FC236}">
                      <a16:creationId xmlns:a16="http://schemas.microsoft.com/office/drawing/2014/main" id="{AFD70123-2FD3-4974-B46B-C8FE8575BCF5}"/>
                    </a:ext>
                  </a:extLst>
                </p:cNvPr>
                <p:cNvGrpSpPr/>
                <p:nvPr/>
              </p:nvGrpSpPr>
              <p:grpSpPr>
                <a:xfrm>
                  <a:off x="1124660" y="2438555"/>
                  <a:ext cx="593820" cy="706058"/>
                  <a:chOff x="6447047" y="5804307"/>
                  <a:chExt cx="414034" cy="492291"/>
                </a:xfrm>
              </p:grpSpPr>
              <p:sp>
                <p:nvSpPr>
                  <p:cNvPr id="46" name="Freeform 9">
                    <a:extLst>
                      <a:ext uri="{FF2B5EF4-FFF2-40B4-BE49-F238E27FC236}">
                        <a16:creationId xmlns:a16="http://schemas.microsoft.com/office/drawing/2014/main" id="{7E41DCA6-BCAE-42B3-8F7A-0EA32F2B5EE4}"/>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73" kern="0">
                      <a:solidFill>
                        <a:srgbClr val="353535"/>
                      </a:solidFill>
                      <a:latin typeface="Segoe UI Semilight"/>
                    </a:endParaRPr>
                  </a:p>
                </p:txBody>
              </p:sp>
              <p:sp>
                <p:nvSpPr>
                  <p:cNvPr id="47" name="Oval 46">
                    <a:extLst>
                      <a:ext uri="{FF2B5EF4-FFF2-40B4-BE49-F238E27FC236}">
                        <a16:creationId xmlns:a16="http://schemas.microsoft.com/office/drawing/2014/main" id="{272B9BED-4A8D-4980-936C-AEB70F0B2B8C}"/>
                      </a:ext>
                    </a:extLst>
                  </p:cNvPr>
                  <p:cNvSpPr>
                    <a:spLocks noChangeArrowheads="1"/>
                  </p:cNvSpPr>
                  <p:nvPr/>
                </p:nvSpPr>
                <p:spPr bwMode="auto">
                  <a:xfrm>
                    <a:off x="6507270" y="5804307"/>
                    <a:ext cx="293587" cy="290228"/>
                  </a:xfrm>
                  <a:prstGeom prst="ellipse">
                    <a:avLst/>
                  </a:prstGeom>
                  <a:noFill/>
                  <a:ln w="19050" cap="flat">
                    <a:solidFill>
                      <a:schemeClr val="tx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14224">
                      <a:defRPr/>
                    </a:pPr>
                    <a:endParaRPr lang="en-US" sz="1873" kern="0">
                      <a:solidFill>
                        <a:srgbClr val="353535"/>
                      </a:solidFill>
                      <a:latin typeface="Segoe UI Semilight"/>
                    </a:endParaRPr>
                  </a:p>
                </p:txBody>
              </p:sp>
            </p:grpSp>
          </p:grpSp>
        </p:grpSp>
      </p:grpSp>
      <p:sp>
        <p:nvSpPr>
          <p:cNvPr id="54" name="TextBox 53">
            <a:extLst>
              <a:ext uri="{FF2B5EF4-FFF2-40B4-BE49-F238E27FC236}">
                <a16:creationId xmlns:a16="http://schemas.microsoft.com/office/drawing/2014/main" id="{3E1DE5BF-DF1F-4B5B-AFC8-651715BBF0F4}"/>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solidFill>
                  <a:schemeClr val="bg1"/>
                </a:solidFill>
                <a:latin typeface="Segoe UI" panose="020B0502040204020203" pitchFamily="34" charset="0"/>
                <a:cs typeface="Segoe UI" panose="020B0502040204020203" pitchFamily="34" charset="0"/>
              </a:rPr>
              <a:t>PROTECT &amp; GOVERN</a:t>
            </a:r>
          </a:p>
        </p:txBody>
      </p:sp>
      <p:sp>
        <p:nvSpPr>
          <p:cNvPr id="55" name="Freeform: Shape 54">
            <a:extLst>
              <a:ext uri="{FF2B5EF4-FFF2-40B4-BE49-F238E27FC236}">
                <a16:creationId xmlns:a16="http://schemas.microsoft.com/office/drawing/2014/main" id="{B64C7C0E-2BED-4BEC-A43F-647040573591}"/>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80935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35" presetClass="path" presetSubtype="0" decel="100000" fill="hold" grpId="1" nodeType="withEffect">
                                  <p:stCondLst>
                                    <p:cond delay="0"/>
                                  </p:stCondLst>
                                  <p:childTnLst>
                                    <p:animMotion origin="layout" path="M 2.79295E-6 -3.1094E-6 L -0.01532 -3.1094E-6 " pathEditMode="relative" rAng="0" ptsTypes="AA">
                                      <p:cBhvr>
                                        <p:cTn id="12" dur="500" spd="-100000" fill="hold"/>
                                        <p:tgtEl>
                                          <p:spTgt spid="54"/>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568524" y="1386009"/>
            <a:ext cx="5314188" cy="483585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407322" y="145015"/>
            <a:ext cx="1019623" cy="346849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138427" y="1820673"/>
            <a:ext cx="1282644" cy="272915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528059" y="4181142"/>
            <a:ext cx="866430" cy="3094711"/>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303876" y="3346044"/>
            <a:ext cx="884724" cy="2757026"/>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504864" y="1992896"/>
            <a:ext cx="757834" cy="757834"/>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32859" y="4484851"/>
            <a:ext cx="1398905" cy="105245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1899"/>
              <a:ext cx="686213" cy="310854"/>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Corporate</a:t>
              </a:r>
              <a:br>
                <a:rPr lang="en-US" sz="1122"/>
              </a:br>
              <a:r>
                <a:rPr lang="en-US" sz="1122"/>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7088"/>
              <a:ext cx="873316"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endParaRPr lang="en-US" sz="900">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395979" y="3218301"/>
            <a:ext cx="1632056" cy="1335294"/>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Cloud SaaS apps</a:t>
              </a:r>
              <a:endParaRPr lang="en-US" sz="102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280699" y="5192700"/>
            <a:ext cx="1771946" cy="1754619"/>
            <a:chOff x="10098218" y="4868079"/>
            <a:chExt cx="1737360" cy="1720371"/>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94650"/>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On-premises</a:t>
              </a:r>
              <a:br>
                <a:rPr lang="en-US" sz="1632" spc="-51">
                  <a:ln w="3175">
                    <a:noFill/>
                  </a:ln>
                  <a:gradFill>
                    <a:gsLst>
                      <a:gs pos="1250">
                        <a:srgbClr val="1A1A1A"/>
                      </a:gs>
                      <a:gs pos="100000">
                        <a:srgbClr val="1A1A1A"/>
                      </a:gs>
                    </a:gsLst>
                    <a:lin ang="5400000" scaled="0"/>
                  </a:gradFill>
                  <a:cs typeface="Segoe UI" pitchFamily="34" charset="0"/>
                </a:rPr>
              </a:br>
              <a:r>
                <a:rPr lang="en-US" sz="1632" spc="-51">
                  <a:ln w="3175">
                    <a:noFill/>
                  </a:ln>
                  <a:gradFill>
                    <a:gsLst>
                      <a:gs pos="1250">
                        <a:srgbClr val="1A1A1A"/>
                      </a:gs>
                      <a:gs pos="100000">
                        <a:srgbClr val="1A1A1A"/>
                      </a:gs>
                    </a:gsLst>
                    <a:lin ang="5400000" scaled="0"/>
                  </a:gradFill>
                  <a:cs typeface="Segoe UI" pitchFamily="34" charset="0"/>
                </a:rPr>
                <a:t>&amp; web apps</a:t>
              </a:r>
              <a:endParaRPr lang="en-US" sz="102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982609" y="2875887"/>
            <a:ext cx="1033527" cy="853348"/>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9067"/>
            </a:xfrm>
            <a:prstGeom prst="rect">
              <a:avLst/>
            </a:prstGeom>
          </p:spPr>
          <p:txBody>
            <a:bodyPr wrap="square" lIns="0" tIns="0" rIns="0" bIns="0">
              <a:spAutoFit/>
            </a:bodyPr>
            <a:lstStyle/>
            <a:p>
              <a:pPr defTabSz="896043">
                <a:lnSpc>
                  <a:spcPct val="90000"/>
                </a:lnSpc>
                <a:defRPr/>
              </a:pPr>
              <a:r>
                <a:rPr lang="en-US" sz="1399" kern="0" spc="-50">
                  <a:solidFill>
                    <a:srgbClr val="0078D4"/>
                  </a:solidFill>
                  <a:latin typeface="Segoe UI"/>
                  <a:ea typeface="ＭＳ Ｐゴシック" charset="0"/>
                </a:rPr>
                <a:t>Microsoft</a:t>
              </a:r>
              <a:br>
                <a:rPr lang="en-US" sz="1199" kern="0" spc="-50">
                  <a:solidFill>
                    <a:srgbClr val="0078D4"/>
                  </a:solidFill>
                  <a:latin typeface="Segoe UI"/>
                  <a:ea typeface="ＭＳ Ｐゴシック" charset="0"/>
                </a:rPr>
              </a:br>
              <a:r>
                <a:rPr lang="en-US" sz="1049" kern="0" spc="-50">
                  <a:solidFill>
                    <a:srgbClr val="0078D4"/>
                  </a:solidFill>
                  <a:latin typeface="Segoe UI"/>
                  <a:ea typeface="ＭＳ Ｐゴシック" charset="0"/>
                </a:rPr>
                <a:t>Cloud App Security</a:t>
              </a:r>
              <a:endParaRPr lang="en-US" sz="1199" kern="0" spc="-50">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32859" y="2184070"/>
            <a:ext cx="1398905" cy="1792539"/>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84273" cy="232946"/>
              <a:chOff x="342501" y="2360592"/>
              <a:chExt cx="78427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41495"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38937" cy="218138"/>
              <a:chOff x="359430" y="1713007"/>
              <a:chExt cx="838937"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3563"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9395" cy="232946"/>
              <a:chOff x="342501" y="2020430"/>
              <a:chExt cx="529395"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661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903085" cy="184484"/>
              <a:chOff x="366356" y="2735226"/>
              <a:chExt cx="903085"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4162"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en-US" sz="1224"/>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43025" cy="310854"/>
              <a:chOff x="345415" y="3061399"/>
              <a:chExt cx="1143025" cy="310854"/>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686" cy="31085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122"/>
                  <a:t>Windows</a:t>
                </a:r>
                <a:br>
                  <a:rPr lang="en-US" sz="1122"/>
                </a:br>
                <a:r>
                  <a:rPr lang="en-US" sz="1122"/>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1224">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32859" y="5611746"/>
            <a:ext cx="1398905" cy="105245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9612"/>
                <a:ext cx="756297"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7088"/>
                <a:ext cx="895438"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32859" y="607064"/>
            <a:ext cx="1398905" cy="1378476"/>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71374" cy="228600"/>
              <a:chOff x="358981" y="1224358"/>
              <a:chExt cx="97137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5076"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9031" cy="191060"/>
              <a:chOff x="377825" y="907298"/>
              <a:chExt cx="579031"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57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21438" cy="209962"/>
              <a:chOff x="368300" y="251062"/>
              <a:chExt cx="921438"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4934"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73"/>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73"/>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73"/>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16389" cy="210496"/>
              <a:chOff x="384901" y="555169"/>
              <a:chExt cx="616389" cy="210496"/>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6011"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5017084" y="2888563"/>
            <a:ext cx="2125771" cy="2125771"/>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5035048" y="2775559"/>
            <a:ext cx="2186968" cy="2125771"/>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847174" y="3720578"/>
            <a:ext cx="796530"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Require</a:t>
            </a:r>
          </a:p>
          <a:p>
            <a:pPr defTabSz="896043">
              <a:lnSpc>
                <a:spcPct val="90000"/>
              </a:lnSpc>
              <a:defRPr/>
            </a:pPr>
            <a:r>
              <a:rPr lang="en-US" sz="1372"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8090897" y="3578722"/>
            <a:ext cx="757834" cy="757834"/>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265905" y="2134751"/>
            <a:ext cx="1125149" cy="481842"/>
          </a:xfrm>
          <a:prstGeom prst="rect">
            <a:avLst/>
          </a:prstGeom>
        </p:spPr>
        <p:txBody>
          <a:bodyPr wrap="none">
            <a:spAutoFit/>
          </a:bodyPr>
          <a:lstStyle/>
          <a:p>
            <a:pPr defTabSz="896043">
              <a:lnSpc>
                <a:spcPct val="90000"/>
              </a:lnSpc>
              <a:defRPr/>
            </a:pPr>
            <a:r>
              <a:rPr lang="en-US" sz="1372" kern="100">
                <a:solidFill>
                  <a:srgbClr val="353535"/>
                </a:solidFill>
                <a:latin typeface="Segoe UI"/>
                <a:ea typeface="ＭＳ Ｐゴシック" charset="0"/>
              </a:rPr>
              <a:t>Allow/block</a:t>
            </a:r>
          </a:p>
          <a:p>
            <a:pPr defTabSz="896043">
              <a:lnSpc>
                <a:spcPct val="90000"/>
              </a:lnSpc>
              <a:defRPr/>
            </a:pPr>
            <a:r>
              <a:rPr lang="en-US" sz="1372"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265905" y="5306404"/>
            <a:ext cx="1327878"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Block legacy</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489192" y="5164549"/>
            <a:ext cx="757834" cy="757834"/>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08828" y="4466325"/>
            <a:ext cx="942038" cy="675677"/>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Force</a:t>
            </a:r>
          </a:p>
          <a:p>
            <a:pPr defTabSz="896043">
              <a:lnSpc>
                <a:spcPct val="90000"/>
              </a:lnSpc>
              <a:defRPr/>
            </a:pPr>
            <a:r>
              <a:rPr lang="en-US" sz="1372" kern="0">
                <a:solidFill>
                  <a:srgbClr val="353535"/>
                </a:solidFill>
                <a:latin typeface="Segoe UI"/>
                <a:ea typeface="ＭＳ Ｐゴシック" charset="0"/>
              </a:rPr>
              <a:t>password</a:t>
            </a:r>
          </a:p>
          <a:p>
            <a:pPr defTabSz="896043">
              <a:lnSpc>
                <a:spcPct val="90000"/>
              </a:lnSpc>
              <a:defRPr/>
            </a:pPr>
            <a:r>
              <a:rPr lang="en-US" sz="1372"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945490" y="4419458"/>
            <a:ext cx="757834" cy="757834"/>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09" defTabSz="913752" fontAlgn="base">
                    <a:lnSpc>
                      <a:spcPct val="90000"/>
                    </a:lnSpc>
                    <a:spcAft>
                      <a:spcPct val="0"/>
                    </a:spcAft>
                    <a:defRPr/>
                  </a:pPr>
                  <a:endParaRPr lang="en-US" sz="102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752" fontAlgn="base">
                    <a:lnSpc>
                      <a:spcPct val="90000"/>
                    </a:lnSpc>
                    <a:spcAft>
                      <a:spcPct val="0"/>
                    </a:spcAft>
                    <a:defRPr/>
                  </a:pPr>
                  <a:r>
                    <a:rPr lang="en-US" sz="1176"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16928" y="2879841"/>
            <a:ext cx="776911"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Limited</a:t>
            </a:r>
          </a:p>
          <a:p>
            <a:pPr defTabSz="896043">
              <a:lnSpc>
                <a:spcPct val="90000"/>
              </a:lnSpc>
              <a:defRPr/>
            </a:pPr>
            <a:r>
              <a:rPr lang="en-US" sz="1372"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945490" y="2737986"/>
            <a:ext cx="757834" cy="757834"/>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384702" y="1078575"/>
            <a:ext cx="1258950"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412967" y="3704943"/>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311895" y="4115604"/>
            <a:ext cx="770607" cy="770609"/>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704534" y="4994562"/>
            <a:ext cx="770607" cy="770609"/>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311895" y="2997102"/>
            <a:ext cx="770607" cy="770609"/>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704534" y="2133642"/>
            <a:ext cx="770607" cy="770609"/>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529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126241" y="1992896"/>
            <a:ext cx="3929710"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266849" y="4598982"/>
            <a:ext cx="539965" cy="540619"/>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5017083" y="1233809"/>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6634" y="1931063"/>
            <a:ext cx="1774406"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Employee &amp; Partner</a:t>
            </a:r>
            <a:br>
              <a:rPr lang="en-US"/>
            </a:br>
            <a:r>
              <a:rPr lang="en-US"/>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9051" y="2785111"/>
            <a:ext cx="1659767"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Trusted &amp;</a:t>
            </a:r>
            <a:br>
              <a:rPr lang="en-US"/>
            </a:br>
            <a:r>
              <a:rPr lang="en-US"/>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52518" y="4615806"/>
            <a:ext cx="1432774"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Physical &amp;</a:t>
            </a:r>
            <a:br>
              <a:rPr lang="en-US"/>
            </a:br>
            <a:r>
              <a:rPr lang="en-US"/>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28999" y="5421853"/>
            <a:ext cx="1265751"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Client apps &amp;</a:t>
            </a:r>
            <a:br>
              <a:rPr lang="en-US"/>
            </a:br>
            <a:r>
              <a:rPr lang="en-US"/>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63897" y="3451508"/>
            <a:ext cx="1005915" cy="1005915"/>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50984" y="1078575"/>
            <a:ext cx="1566248"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126242" y="1992896"/>
            <a:ext cx="3934703" cy="3929487"/>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145679" y="2357701"/>
            <a:ext cx="1040222" cy="1053935"/>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sz="1399"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96043">
                <a:defRPr/>
              </a:pPr>
              <a:r>
                <a:rPr lang="en-US" sz="1099">
                  <a:solidFill>
                    <a:srgbClr val="FFFFFF"/>
                  </a:solidFill>
                  <a:latin typeface="+mj-lt"/>
                </a:rPr>
                <a:t>Machine</a:t>
              </a:r>
              <a:br>
                <a:rPr lang="en-US" sz="1099">
                  <a:solidFill>
                    <a:srgbClr val="FFFFFF"/>
                  </a:solidFill>
                  <a:latin typeface="+mj-lt"/>
                </a:rPr>
              </a:br>
              <a:r>
                <a:rPr lang="en-US" sz="1099">
                  <a:solidFill>
                    <a:srgbClr val="FFFFFF"/>
                  </a:solidFill>
                  <a:latin typeface="+mj-lt"/>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976948" y="4500910"/>
            <a:ext cx="852566" cy="887110"/>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763341" y="3432498"/>
            <a:ext cx="996492" cy="1138200"/>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Real time</a:t>
              </a:r>
              <a:br>
                <a:rPr lang="en-US" sz="1199">
                  <a:solidFill>
                    <a:srgbClr val="FFFFFF"/>
                  </a:solidFill>
                </a:rPr>
              </a:br>
              <a:r>
                <a:rPr lang="en-US" sz="1199">
                  <a:solidFill>
                    <a:srgbClr val="FFFFFF"/>
                  </a:solidFill>
                </a:rPr>
                <a:t>Evaluation</a:t>
              </a:r>
            </a:p>
            <a:p>
              <a:pPr defTabSz="896043">
                <a:defRPr/>
              </a:pPr>
              <a:r>
                <a:rPr lang="en-US" sz="1199">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4" y="2314279"/>
            <a:ext cx="704975"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Session</a:t>
            </a:r>
            <a:br>
              <a:rPr lang="en-US" sz="1199"/>
            </a:br>
            <a:r>
              <a:rPr lang="en-US" sz="1199"/>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508322" y="2652408"/>
            <a:ext cx="539843" cy="53984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508702" y="2757301"/>
            <a:ext cx="539086" cy="335978"/>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638664" y="2785666"/>
            <a:ext cx="289707"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128737" y="1992896"/>
            <a:ext cx="3929710" cy="3929487"/>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5087560" y="1132926"/>
            <a:ext cx="1758593" cy="1180755"/>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608168" y="933741"/>
            <a:ext cx="787215" cy="869695"/>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82553"/>
            </a:xfrm>
            <a:prstGeom prst="rect">
              <a:avLst/>
            </a:prstGeom>
            <a:noFill/>
          </p:spPr>
          <p:txBody>
            <a:bodyPr wrap="square" lIns="0" tIns="0" rIns="0" bIns="0" rtlCol="0">
              <a:spAutoFit/>
            </a:bodyPr>
            <a:lstStyle/>
            <a:p>
              <a:pPr algn="ctr" defTabSz="914224">
                <a:lnSpc>
                  <a:spcPct val="90000"/>
                </a:lnSpc>
                <a:spcAft>
                  <a:spcPts val="600"/>
                </a:spcAft>
                <a:defRPr/>
              </a:pPr>
              <a:r>
                <a:rPr lang="en-US" sz="2000" kern="0">
                  <a:solidFill>
                    <a:srgbClr val="0078D7"/>
                  </a:solidFill>
                  <a:latin typeface="Segoe UI Semibold" panose="020B0702040204020203" pitchFamily="34" charset="0"/>
                  <a:cs typeface="Segoe UI Semibold" panose="020B0702040204020203" pitchFamily="34" charset="0"/>
                </a:rPr>
                <a:t>40</a:t>
              </a:r>
              <a:r>
                <a:rPr lang="en-US" sz="1399" kern="0">
                  <a:solidFill>
                    <a:srgbClr val="0078D7"/>
                  </a:solidFill>
                </a:rPr>
                <a:t>TB</a:t>
              </a:r>
              <a:endParaRPr lang="en-US" sz="2000"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5149187"/>
            <a:ext cx="767822"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Effective</a:t>
            </a:r>
            <a:br>
              <a:rPr lang="en-US" sz="1199"/>
            </a:br>
            <a:r>
              <a:rPr lang="en-US" sz="1199"/>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950211" y="2888563"/>
            <a:ext cx="2125771" cy="2125771"/>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208619" y="1077017"/>
            <a:ext cx="1793510" cy="1414987"/>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a:extLst/>
                </p:spPr>
                <p:txBody>
                  <a:bodyPr vert="horz" wrap="square" lIns="93260" tIns="46630" rIns="93260" bIns="46630" numCol="1" anchor="t" anchorCtr="0" compatLnSpc="1">
                    <a:prstTxWarp prst="textNoShape">
                      <a:avLst/>
                    </a:prstTxWarp>
                  </a:bodyPr>
                  <a:lstStyle/>
                  <a:p>
                    <a:pPr algn="ctr"/>
                    <a:endParaRPr lang="en-US" sz="1873"/>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73"/>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Microsoft Cloud</a:t>
              </a:r>
              <a:endParaRPr lang="en-US" sz="1020"/>
            </a:p>
          </p:txBody>
        </p:sp>
      </p:grpSp>
      <p:sp>
        <p:nvSpPr>
          <p:cNvPr id="351" name="Title 3">
            <a:extLst>
              <a:ext uri="{FF2B5EF4-FFF2-40B4-BE49-F238E27FC236}">
                <a16:creationId xmlns:a16="http://schemas.microsoft.com/office/drawing/2014/main" id="{6E36EACF-3DC9-4346-980A-359CC2E79895}"/>
              </a:ext>
            </a:extLst>
          </p:cNvPr>
          <p:cNvSpPr txBox="1">
            <a:spLocks/>
          </p:cNvSpPr>
          <p:nvPr/>
        </p:nvSpPr>
        <p:spPr>
          <a:xfrm>
            <a:off x="587782" y="130468"/>
            <a:ext cx="11237870" cy="565027"/>
          </a:xfrm>
          <a:prstGeom prst="rect">
            <a:avLst/>
          </a:prstGeom>
        </p:spPr>
        <p:txBody>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r>
              <a:rPr lang="en-US" dirty="0"/>
              <a:t>Azure AD conditional access</a:t>
            </a:r>
          </a:p>
        </p:txBody>
      </p:sp>
    </p:spTree>
    <p:extLst>
      <p:ext uri="{BB962C8B-B14F-4D97-AF65-F5344CB8AC3E}">
        <p14:creationId xmlns:p14="http://schemas.microsoft.com/office/powerpoint/2010/main" val="128900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DA4912-4886-47BF-AC33-7B23B6FA80C4}"/>
              </a:ext>
            </a:extLst>
          </p:cNvPr>
          <p:cNvPicPr>
            <a:picLocks noChangeAspect="1"/>
          </p:cNvPicPr>
          <p:nvPr/>
        </p:nvPicPr>
        <p:blipFill>
          <a:blip r:embed="rId3"/>
          <a:stretch>
            <a:fillRect/>
          </a:stretch>
        </p:blipFill>
        <p:spPr>
          <a:xfrm>
            <a:off x="882" y="1636628"/>
            <a:ext cx="12434711" cy="5357897"/>
          </a:xfrm>
          <a:prstGeom prst="rect">
            <a:avLst/>
          </a:prstGeom>
        </p:spPr>
      </p:pic>
      <p:sp>
        <p:nvSpPr>
          <p:cNvPr id="3" name="Title 2">
            <a:extLst>
              <a:ext uri="{FF2B5EF4-FFF2-40B4-BE49-F238E27FC236}">
                <a16:creationId xmlns:a16="http://schemas.microsoft.com/office/drawing/2014/main" id="{F0C03A02-9A61-4081-BE15-0298483DD6CD}"/>
              </a:ext>
            </a:extLst>
          </p:cNvPr>
          <p:cNvSpPr>
            <a:spLocks noGrp="1"/>
          </p:cNvSpPr>
          <p:nvPr>
            <p:ph type="title"/>
          </p:nvPr>
        </p:nvSpPr>
        <p:spPr>
          <a:xfrm>
            <a:off x="660924" y="764269"/>
            <a:ext cx="10551104" cy="773112"/>
          </a:xfrm>
        </p:spPr>
        <p:txBody>
          <a:bodyPr/>
          <a:lstStyle/>
          <a:p>
            <a:r>
              <a:rPr lang="en-US" dirty="0"/>
              <a:t>Azure AD Identity Protection</a:t>
            </a:r>
          </a:p>
        </p:txBody>
      </p:sp>
      <p:sp>
        <p:nvSpPr>
          <p:cNvPr id="371" name="Rectangle 370">
            <a:extLst>
              <a:ext uri="{FF2B5EF4-FFF2-40B4-BE49-F238E27FC236}">
                <a16:creationId xmlns:a16="http://schemas.microsoft.com/office/drawing/2014/main" id="{D9EC47FA-7E0A-4C50-B4DC-1FBB08D2E4F3}"/>
              </a:ext>
            </a:extLst>
          </p:cNvPr>
          <p:cNvSpPr/>
          <p:nvPr/>
        </p:nvSpPr>
        <p:spPr bwMode="auto">
          <a:xfrm>
            <a:off x="739401" y="2883463"/>
            <a:ext cx="3143369"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algn="ctr" defTabSz="932418">
              <a:defRPr/>
            </a:pPr>
            <a:r>
              <a:rPr lang="en-US" sz="2244" spc="-51">
                <a:solidFill>
                  <a:srgbClr val="0078D7"/>
                </a:solidFill>
                <a:latin typeface="+mj-lt"/>
              </a:rPr>
              <a:t>Connected intelligence</a:t>
            </a:r>
          </a:p>
        </p:txBody>
      </p:sp>
      <p:sp>
        <p:nvSpPr>
          <p:cNvPr id="372" name="Rectangle 371">
            <a:extLst>
              <a:ext uri="{FF2B5EF4-FFF2-40B4-BE49-F238E27FC236}">
                <a16:creationId xmlns:a16="http://schemas.microsoft.com/office/drawing/2014/main" id="{B45D0B36-19AC-4135-B702-1E007146617C}"/>
              </a:ext>
            </a:extLst>
          </p:cNvPr>
          <p:cNvSpPr/>
          <p:nvPr/>
        </p:nvSpPr>
        <p:spPr bwMode="auto">
          <a:xfrm>
            <a:off x="4818856" y="2270464"/>
            <a:ext cx="3020815"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defTabSz="932418"/>
            <a:r>
              <a:rPr lang="en-US" sz="2244" spc="-51">
                <a:solidFill>
                  <a:srgbClr val="0078D7"/>
                </a:solidFill>
                <a:latin typeface="+mj-lt"/>
              </a:rPr>
              <a:t>Continuous detection</a:t>
            </a:r>
          </a:p>
        </p:txBody>
      </p:sp>
      <p:sp>
        <p:nvSpPr>
          <p:cNvPr id="373" name="Rectangle 372">
            <a:extLst>
              <a:ext uri="{FF2B5EF4-FFF2-40B4-BE49-F238E27FC236}">
                <a16:creationId xmlns:a16="http://schemas.microsoft.com/office/drawing/2014/main" id="{13B420E5-60AB-48DC-A49B-D5A66571CBA5}"/>
              </a:ext>
            </a:extLst>
          </p:cNvPr>
          <p:cNvSpPr/>
          <p:nvPr/>
        </p:nvSpPr>
        <p:spPr bwMode="auto">
          <a:xfrm>
            <a:off x="8627239" y="2883463"/>
            <a:ext cx="3020815"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algn="ctr" defTabSz="932418"/>
            <a:r>
              <a:rPr lang="en-US" sz="2244" spc="-51">
                <a:solidFill>
                  <a:srgbClr val="0078D7"/>
                </a:solidFill>
                <a:latin typeface="+mj-lt"/>
              </a:rPr>
              <a:t>Actionable insights</a:t>
            </a:r>
          </a:p>
        </p:txBody>
      </p:sp>
      <p:sp>
        <p:nvSpPr>
          <p:cNvPr id="374" name="Rectangle 373">
            <a:extLst>
              <a:ext uri="{FF2B5EF4-FFF2-40B4-BE49-F238E27FC236}">
                <a16:creationId xmlns:a16="http://schemas.microsoft.com/office/drawing/2014/main" id="{7B10B12E-81D7-40CC-BB8E-769E672C7C9C}"/>
              </a:ext>
            </a:extLst>
          </p:cNvPr>
          <p:cNvSpPr/>
          <p:nvPr/>
        </p:nvSpPr>
        <p:spPr bwMode="auto">
          <a:xfrm>
            <a:off x="884756" y="3395408"/>
            <a:ext cx="2852662"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algn="ctr" defTabSz="932418">
              <a:defRPr/>
            </a:pPr>
            <a:r>
              <a:rPr lang="en-US" sz="1873">
                <a:solidFill>
                  <a:srgbClr val="353535"/>
                </a:solidFill>
                <a:latin typeface="Segoe UI Semilight"/>
              </a:rPr>
              <a:t>Observe trillions of </a:t>
            </a:r>
            <a:br>
              <a:rPr lang="en-US" sz="1873">
                <a:solidFill>
                  <a:srgbClr val="353535"/>
                </a:solidFill>
                <a:latin typeface="Segoe UI Semilight"/>
              </a:rPr>
            </a:br>
            <a:r>
              <a:rPr lang="en-US" sz="1873">
                <a:solidFill>
                  <a:srgbClr val="353535"/>
                </a:solidFill>
                <a:latin typeface="Segoe UI Semilight"/>
              </a:rPr>
              <a:t>signals and risk events from cloud systems</a:t>
            </a:r>
            <a:endParaRPr lang="en-US" sz="1873">
              <a:solidFill>
                <a:srgbClr val="353535"/>
              </a:solidFill>
              <a:latin typeface="Segoe UI Semilight"/>
              <a:cs typeface="Segoe UI Light"/>
            </a:endParaRPr>
          </a:p>
        </p:txBody>
      </p:sp>
      <p:sp>
        <p:nvSpPr>
          <p:cNvPr id="375" name="Rectangle 374">
            <a:extLst>
              <a:ext uri="{FF2B5EF4-FFF2-40B4-BE49-F238E27FC236}">
                <a16:creationId xmlns:a16="http://schemas.microsoft.com/office/drawing/2014/main" id="{E5CDB22E-0CB4-46E5-8620-16FFFE1582FA}"/>
              </a:ext>
            </a:extLst>
          </p:cNvPr>
          <p:cNvSpPr/>
          <p:nvPr/>
        </p:nvSpPr>
        <p:spPr bwMode="auto">
          <a:xfrm>
            <a:off x="4339578" y="2782409"/>
            <a:ext cx="3989969"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defTabSz="932418">
              <a:defRPr/>
            </a:pPr>
            <a:r>
              <a:rPr lang="en-US" sz="1873">
                <a:solidFill>
                  <a:srgbClr val="353535"/>
                </a:solidFill>
                <a:latin typeface="Segoe UI Semilight"/>
                <a:cs typeface="Segoe UI Light"/>
              </a:rPr>
              <a:t>Apply artificial intelligence and human expertise to derive accurate insights</a:t>
            </a:r>
          </a:p>
        </p:txBody>
      </p:sp>
      <p:sp>
        <p:nvSpPr>
          <p:cNvPr id="376" name="Rectangle 375">
            <a:extLst>
              <a:ext uri="{FF2B5EF4-FFF2-40B4-BE49-F238E27FC236}">
                <a16:creationId xmlns:a16="http://schemas.microsoft.com/office/drawing/2014/main" id="{09C80041-13C8-4575-BA2E-9CA51ABD71B0}"/>
              </a:ext>
            </a:extLst>
          </p:cNvPr>
          <p:cNvSpPr/>
          <p:nvPr/>
        </p:nvSpPr>
        <p:spPr bwMode="auto">
          <a:xfrm>
            <a:off x="8627240" y="3395408"/>
            <a:ext cx="3020814"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algn="ctr" defTabSz="932418">
              <a:defRPr/>
            </a:pPr>
            <a:r>
              <a:rPr lang="en-US" sz="1873">
                <a:solidFill>
                  <a:srgbClr val="353535"/>
                </a:solidFill>
                <a:latin typeface="Segoe UI Semilight"/>
                <a:cs typeface="Segoe UI Light"/>
              </a:rPr>
              <a:t>Send alerts, self-mitigate, and automatically remediate threats</a:t>
            </a:r>
          </a:p>
        </p:txBody>
      </p:sp>
      <p:sp>
        <p:nvSpPr>
          <p:cNvPr id="377" name="Oval 376">
            <a:extLst>
              <a:ext uri="{FF2B5EF4-FFF2-40B4-BE49-F238E27FC236}">
                <a16:creationId xmlns:a16="http://schemas.microsoft.com/office/drawing/2014/main" id="{29740689-26D7-4217-8D47-ADF68E502F2E}"/>
              </a:ext>
            </a:extLst>
          </p:cNvPr>
          <p:cNvSpPr/>
          <p:nvPr/>
        </p:nvSpPr>
        <p:spPr bwMode="auto">
          <a:xfrm>
            <a:off x="2050422" y="533073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78" name="Oval 377">
            <a:extLst>
              <a:ext uri="{FF2B5EF4-FFF2-40B4-BE49-F238E27FC236}">
                <a16:creationId xmlns:a16="http://schemas.microsoft.com/office/drawing/2014/main" id="{D7A4AF06-DA71-4B11-8F22-58067FA1A98D}"/>
              </a:ext>
            </a:extLst>
          </p:cNvPr>
          <p:cNvSpPr/>
          <p:nvPr/>
        </p:nvSpPr>
        <p:spPr bwMode="auto">
          <a:xfrm>
            <a:off x="5504988" y="426617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79" name="Oval 378">
            <a:extLst>
              <a:ext uri="{FF2B5EF4-FFF2-40B4-BE49-F238E27FC236}">
                <a16:creationId xmlns:a16="http://schemas.microsoft.com/office/drawing/2014/main" id="{997ED899-2124-4507-86AC-842D975C78DC}"/>
              </a:ext>
            </a:extLst>
          </p:cNvPr>
          <p:cNvSpPr/>
          <p:nvPr/>
        </p:nvSpPr>
        <p:spPr bwMode="auto">
          <a:xfrm>
            <a:off x="6229746" y="394005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0" name="Oval 379">
            <a:extLst>
              <a:ext uri="{FF2B5EF4-FFF2-40B4-BE49-F238E27FC236}">
                <a16:creationId xmlns:a16="http://schemas.microsoft.com/office/drawing/2014/main" id="{52ADD4D3-F33C-48EE-9F22-2C143B5D6C87}"/>
              </a:ext>
            </a:extLst>
          </p:cNvPr>
          <p:cNvSpPr/>
          <p:nvPr/>
        </p:nvSpPr>
        <p:spPr bwMode="auto">
          <a:xfrm>
            <a:off x="9943845" y="503891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1" name="Arc 380">
            <a:extLst>
              <a:ext uri="{FF2B5EF4-FFF2-40B4-BE49-F238E27FC236}">
                <a16:creationId xmlns:a16="http://schemas.microsoft.com/office/drawing/2014/main" id="{1A437E37-7EE8-464F-B1B9-CEB70D04BE65}"/>
              </a:ext>
            </a:extLst>
          </p:cNvPr>
          <p:cNvSpPr/>
          <p:nvPr/>
        </p:nvSpPr>
        <p:spPr>
          <a:xfrm>
            <a:off x="4657059" y="4150663"/>
            <a:ext cx="4021454" cy="1633562"/>
          </a:xfrm>
          <a:prstGeom prst="arc">
            <a:avLst>
              <a:gd name="adj1" fmla="val 16200000"/>
              <a:gd name="adj2" fmla="val 410097"/>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2" name="Arc 381">
            <a:extLst>
              <a:ext uri="{FF2B5EF4-FFF2-40B4-BE49-F238E27FC236}">
                <a16:creationId xmlns:a16="http://schemas.microsoft.com/office/drawing/2014/main" id="{568BACA1-47D3-41EE-A879-E44759693B9B}"/>
              </a:ext>
            </a:extLst>
          </p:cNvPr>
          <p:cNvSpPr/>
          <p:nvPr/>
        </p:nvSpPr>
        <p:spPr>
          <a:xfrm rot="18651115">
            <a:off x="5968204" y="3915177"/>
            <a:ext cx="2946511" cy="2897750"/>
          </a:xfrm>
          <a:prstGeom prst="arc">
            <a:avLst>
              <a:gd name="adj1" fmla="val 16200000"/>
              <a:gd name="adj2" fmla="val 61388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3" name="Arc 382">
            <a:extLst>
              <a:ext uri="{FF2B5EF4-FFF2-40B4-BE49-F238E27FC236}">
                <a16:creationId xmlns:a16="http://schemas.microsoft.com/office/drawing/2014/main" id="{32286162-C1F6-4366-8164-810E809F7FE9}"/>
              </a:ext>
            </a:extLst>
          </p:cNvPr>
          <p:cNvSpPr/>
          <p:nvPr/>
        </p:nvSpPr>
        <p:spPr>
          <a:xfrm rot="19979796">
            <a:off x="1567912" y="4414121"/>
            <a:ext cx="3860353" cy="1824238"/>
          </a:xfrm>
          <a:prstGeom prst="arc">
            <a:avLst>
              <a:gd name="adj1" fmla="val 14086571"/>
              <a:gd name="adj2" fmla="val 65457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4" name="Arc 146">
            <a:extLst>
              <a:ext uri="{FF2B5EF4-FFF2-40B4-BE49-F238E27FC236}">
                <a16:creationId xmlns:a16="http://schemas.microsoft.com/office/drawing/2014/main" id="{FC5EC51E-7004-481A-9047-1403747C9100}"/>
              </a:ext>
            </a:extLst>
          </p:cNvPr>
          <p:cNvSpPr/>
          <p:nvPr/>
        </p:nvSpPr>
        <p:spPr>
          <a:xfrm>
            <a:off x="7451184" y="5460013"/>
            <a:ext cx="2254774" cy="114302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2325510"/>
              <a:gd name="connsiteY0" fmla="*/ 87519 h 1208236"/>
              <a:gd name="connsiteX1" fmla="*/ 890829 w 2325510"/>
              <a:gd name="connsiteY1" fmla="*/ 152821 h 1208236"/>
              <a:gd name="connsiteX2" fmla="*/ 2210763 w 2325510"/>
              <a:gd name="connsiteY2" fmla="*/ 1208236 h 1208236"/>
              <a:gd name="connsiteX3" fmla="*/ 0 w 2325510"/>
              <a:gd name="connsiteY3" fmla="*/ 943250 h 1208236"/>
              <a:gd name="connsiteX4" fmla="*/ 0 w 2325510"/>
              <a:gd name="connsiteY4" fmla="*/ 87519 h 1208236"/>
              <a:gd name="connsiteX0" fmla="*/ 0 w 2325510"/>
              <a:gd name="connsiteY0" fmla="*/ 87519 h 1208236"/>
              <a:gd name="connsiteX1" fmla="*/ 890829 w 2325510"/>
              <a:gd name="connsiteY1" fmla="*/ 152821 h 1208236"/>
              <a:gd name="connsiteX2" fmla="*/ 2210763 w 2325510"/>
              <a:gd name="connsiteY2" fmla="*/ 1208236 h 1208236"/>
              <a:gd name="connsiteX0" fmla="*/ 0 w 2325510"/>
              <a:gd name="connsiteY0" fmla="*/ 87519 h 1208236"/>
              <a:gd name="connsiteX1" fmla="*/ 890829 w 2325510"/>
              <a:gd name="connsiteY1" fmla="*/ 152821 h 1208236"/>
              <a:gd name="connsiteX2" fmla="*/ 2210763 w 2325510"/>
              <a:gd name="connsiteY2" fmla="*/ 1208236 h 1208236"/>
              <a:gd name="connsiteX3" fmla="*/ 0 w 2325510"/>
              <a:gd name="connsiteY3" fmla="*/ 943250 h 1208236"/>
              <a:gd name="connsiteX4" fmla="*/ 0 w 2325510"/>
              <a:gd name="connsiteY4" fmla="*/ 87519 h 1208236"/>
              <a:gd name="connsiteX0" fmla="*/ 0 w 2325510"/>
              <a:gd name="connsiteY0" fmla="*/ 87519 h 1208236"/>
              <a:gd name="connsiteX1" fmla="*/ 2210763 w 2325510"/>
              <a:gd name="connsiteY1" fmla="*/ 1208236 h 1208236"/>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Lst>
            <a:ahLst/>
            <a:cxnLst>
              <a:cxn ang="0">
                <a:pos x="connsiteX0" y="connsiteY0"/>
              </a:cxn>
              <a:cxn ang="0">
                <a:pos x="connsiteX1" y="connsiteY1"/>
              </a:cxn>
            </a:cxnLst>
            <a:rect l="l" t="t" r="r" b="b"/>
            <a:pathLst>
              <a:path w="2210763" h="1120717" stroke="0" extrusionOk="0">
                <a:moveTo>
                  <a:pt x="0" y="0"/>
                </a:moveTo>
                <a:cubicBezTo>
                  <a:pt x="368460" y="44164"/>
                  <a:pt x="2089650" y="439144"/>
                  <a:pt x="2210763" y="1120717"/>
                </a:cubicBezTo>
                <a:cubicBezTo>
                  <a:pt x="1697900" y="463159"/>
                  <a:pt x="736921" y="944060"/>
                  <a:pt x="0" y="855731"/>
                </a:cubicBezTo>
                <a:lnTo>
                  <a:pt x="0" y="0"/>
                </a:lnTo>
                <a:close/>
              </a:path>
              <a:path w="2210763" h="1120717" fill="none">
                <a:moveTo>
                  <a:pt x="0" y="0"/>
                </a:moveTo>
                <a:lnTo>
                  <a:pt x="2210763" y="1120717"/>
                </a:ln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5" name="Arc 150">
            <a:extLst>
              <a:ext uri="{FF2B5EF4-FFF2-40B4-BE49-F238E27FC236}">
                <a16:creationId xmlns:a16="http://schemas.microsoft.com/office/drawing/2014/main" id="{A6AE83D8-BB26-4BF0-93C7-A2E7AF3BC22E}"/>
              </a:ext>
            </a:extLst>
          </p:cNvPr>
          <p:cNvSpPr/>
          <p:nvPr/>
        </p:nvSpPr>
        <p:spPr>
          <a:xfrm rot="16844087">
            <a:off x="6448925" y="3678719"/>
            <a:ext cx="974690" cy="3232321"/>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Lst>
            <a:ahLst/>
            <a:cxnLst>
              <a:cxn ang="0">
                <a:pos x="connsiteX0" y="connsiteY0"/>
              </a:cxn>
              <a:cxn ang="0">
                <a:pos x="connsiteX1" y="connsiteY1"/>
              </a:cxn>
            </a:cxnLst>
            <a:rect l="l" t="t" r="r" b="b"/>
            <a:pathLst>
              <a:path w="955665" h="3169230" stroke="0" extrusionOk="0">
                <a:moveTo>
                  <a:pt x="290200" y="2798679"/>
                </a:moveTo>
                <a:cubicBezTo>
                  <a:pt x="174877" y="2406865"/>
                  <a:pt x="1088597" y="2436316"/>
                  <a:pt x="642893" y="3130276"/>
                </a:cubicBezTo>
                <a:lnTo>
                  <a:pt x="290200" y="2798679"/>
                </a:lnTo>
                <a:close/>
              </a:path>
              <a:path w="955665" h="3169230" fill="none">
                <a:moveTo>
                  <a:pt x="0" y="0"/>
                </a:moveTo>
                <a:cubicBezTo>
                  <a:pt x="754194" y="749834"/>
                  <a:pt x="1113603" y="2375767"/>
                  <a:pt x="889910" y="3169230"/>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6" name="Arc 150">
            <a:extLst>
              <a:ext uri="{FF2B5EF4-FFF2-40B4-BE49-F238E27FC236}">
                <a16:creationId xmlns:a16="http://schemas.microsoft.com/office/drawing/2014/main" id="{A79B0A4C-E374-470B-AF2F-4D009E722C9B}"/>
              </a:ext>
            </a:extLst>
          </p:cNvPr>
          <p:cNvSpPr/>
          <p:nvPr/>
        </p:nvSpPr>
        <p:spPr>
          <a:xfrm rot="16844087">
            <a:off x="4438113" y="3800612"/>
            <a:ext cx="2853422" cy="391322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290200 w 2850080"/>
              <a:gd name="connsiteY0" fmla="*/ 2798679 h 3805153"/>
              <a:gd name="connsiteX1" fmla="*/ 642893 w 2850080"/>
              <a:gd name="connsiteY1" fmla="*/ 3130276 h 3805153"/>
              <a:gd name="connsiteX2" fmla="*/ 290200 w 2850080"/>
              <a:gd name="connsiteY2" fmla="*/ 2798679 h 3805153"/>
              <a:gd name="connsiteX0" fmla="*/ 0 w 2850080"/>
              <a:gd name="connsiteY0" fmla="*/ 0 h 3805153"/>
              <a:gd name="connsiteX1" fmla="*/ 2834862 w 2850080"/>
              <a:gd name="connsiteY1" fmla="*/ 3805153 h 3805153"/>
              <a:gd name="connsiteX0" fmla="*/ 290200 w 2853216"/>
              <a:gd name="connsiteY0" fmla="*/ 2820049 h 3826523"/>
              <a:gd name="connsiteX1" fmla="*/ 642893 w 2853216"/>
              <a:gd name="connsiteY1" fmla="*/ 3151646 h 3826523"/>
              <a:gd name="connsiteX2" fmla="*/ 290200 w 2853216"/>
              <a:gd name="connsiteY2" fmla="*/ 2820049 h 3826523"/>
              <a:gd name="connsiteX0" fmla="*/ 0 w 2853216"/>
              <a:gd name="connsiteY0" fmla="*/ 21370 h 3826523"/>
              <a:gd name="connsiteX1" fmla="*/ 2834862 w 2853216"/>
              <a:gd name="connsiteY1" fmla="*/ 3826523 h 3826523"/>
              <a:gd name="connsiteX0" fmla="*/ 290200 w 2849848"/>
              <a:gd name="connsiteY0" fmla="*/ 2798679 h 3805153"/>
              <a:gd name="connsiteX1" fmla="*/ 642893 w 2849848"/>
              <a:gd name="connsiteY1" fmla="*/ 3130276 h 3805153"/>
              <a:gd name="connsiteX2" fmla="*/ 290200 w 2849848"/>
              <a:gd name="connsiteY2" fmla="*/ 2798679 h 3805153"/>
              <a:gd name="connsiteX0" fmla="*/ 0 w 2849848"/>
              <a:gd name="connsiteY0" fmla="*/ 0 h 3805153"/>
              <a:gd name="connsiteX1" fmla="*/ 2834862 w 2849848"/>
              <a:gd name="connsiteY1" fmla="*/ 3805153 h 3805153"/>
              <a:gd name="connsiteX0" fmla="*/ 290200 w 2834862"/>
              <a:gd name="connsiteY0" fmla="*/ 2798679 h 3809333"/>
              <a:gd name="connsiteX1" fmla="*/ 642893 w 2834862"/>
              <a:gd name="connsiteY1" fmla="*/ 3130276 h 3809333"/>
              <a:gd name="connsiteX2" fmla="*/ 290200 w 2834862"/>
              <a:gd name="connsiteY2" fmla="*/ 2798679 h 3809333"/>
              <a:gd name="connsiteX0" fmla="*/ 0 w 2834862"/>
              <a:gd name="connsiteY0" fmla="*/ 0 h 3809333"/>
              <a:gd name="connsiteX1" fmla="*/ 2834862 w 2834862"/>
              <a:gd name="connsiteY1" fmla="*/ 3805153 h 3809333"/>
              <a:gd name="connsiteX0" fmla="*/ 290200 w 2834862"/>
              <a:gd name="connsiteY0" fmla="*/ 2798679 h 3807242"/>
              <a:gd name="connsiteX1" fmla="*/ 642893 w 2834862"/>
              <a:gd name="connsiteY1" fmla="*/ 3130276 h 3807242"/>
              <a:gd name="connsiteX2" fmla="*/ 290200 w 2834862"/>
              <a:gd name="connsiteY2" fmla="*/ 2798679 h 3807242"/>
              <a:gd name="connsiteX0" fmla="*/ 0 w 2834862"/>
              <a:gd name="connsiteY0" fmla="*/ 0 h 3807242"/>
              <a:gd name="connsiteX1" fmla="*/ 2834862 w 2834862"/>
              <a:gd name="connsiteY1" fmla="*/ 3805153 h 3807242"/>
              <a:gd name="connsiteX0" fmla="*/ 253065 w 2797727"/>
              <a:gd name="connsiteY0" fmla="*/ 2830373 h 3838903"/>
              <a:gd name="connsiteX1" fmla="*/ 605758 w 2797727"/>
              <a:gd name="connsiteY1" fmla="*/ 3161970 h 3838903"/>
              <a:gd name="connsiteX2" fmla="*/ 253065 w 2797727"/>
              <a:gd name="connsiteY2" fmla="*/ 2830373 h 3838903"/>
              <a:gd name="connsiteX0" fmla="*/ 0 w 2797727"/>
              <a:gd name="connsiteY0" fmla="*/ 0 h 3838903"/>
              <a:gd name="connsiteX1" fmla="*/ 2797727 w 2797727"/>
              <a:gd name="connsiteY1" fmla="*/ 3836847 h 3838903"/>
              <a:gd name="connsiteX0" fmla="*/ 253065 w 2797727"/>
              <a:gd name="connsiteY0" fmla="*/ 2830373 h 3836847"/>
              <a:gd name="connsiteX1" fmla="*/ 605758 w 2797727"/>
              <a:gd name="connsiteY1" fmla="*/ 3161970 h 3836847"/>
              <a:gd name="connsiteX2" fmla="*/ 253065 w 2797727"/>
              <a:gd name="connsiteY2" fmla="*/ 2830373 h 3836847"/>
              <a:gd name="connsiteX0" fmla="*/ 0 w 2797727"/>
              <a:gd name="connsiteY0" fmla="*/ 0 h 3836847"/>
              <a:gd name="connsiteX1" fmla="*/ 2797727 w 2797727"/>
              <a:gd name="connsiteY1" fmla="*/ 3836847 h 3836847"/>
              <a:gd name="connsiteX0" fmla="*/ 253065 w 2797727"/>
              <a:gd name="connsiteY0" fmla="*/ 2830373 h 3836847"/>
              <a:gd name="connsiteX1" fmla="*/ 605758 w 2797727"/>
              <a:gd name="connsiteY1" fmla="*/ 3161970 h 3836847"/>
              <a:gd name="connsiteX2" fmla="*/ 253065 w 2797727"/>
              <a:gd name="connsiteY2" fmla="*/ 2830373 h 3836847"/>
              <a:gd name="connsiteX0" fmla="*/ 0 w 2797727"/>
              <a:gd name="connsiteY0" fmla="*/ 0 h 3836847"/>
              <a:gd name="connsiteX1" fmla="*/ 2797727 w 2797727"/>
              <a:gd name="connsiteY1" fmla="*/ 3836847 h 3836847"/>
            </a:gdLst>
            <a:ahLst/>
            <a:cxnLst>
              <a:cxn ang="0">
                <a:pos x="connsiteX0" y="connsiteY0"/>
              </a:cxn>
              <a:cxn ang="0">
                <a:pos x="connsiteX1" y="connsiteY1"/>
              </a:cxn>
            </a:cxnLst>
            <a:rect l="l" t="t" r="r" b="b"/>
            <a:pathLst>
              <a:path w="2797727" h="3836847" stroke="0" extrusionOk="0">
                <a:moveTo>
                  <a:pt x="253065" y="2830373"/>
                </a:moveTo>
                <a:cubicBezTo>
                  <a:pt x="137742" y="2438559"/>
                  <a:pt x="1051462" y="2468010"/>
                  <a:pt x="605758" y="3161970"/>
                </a:cubicBezTo>
                <a:lnTo>
                  <a:pt x="253065" y="2830373"/>
                </a:lnTo>
                <a:close/>
              </a:path>
              <a:path w="2797727" h="3836847" fill="none">
                <a:moveTo>
                  <a:pt x="0" y="0"/>
                </a:moveTo>
                <a:cubicBezTo>
                  <a:pt x="747849" y="553805"/>
                  <a:pt x="2630740" y="2445629"/>
                  <a:pt x="2797727" y="3836847"/>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7" name="Arc 150">
            <a:extLst>
              <a:ext uri="{FF2B5EF4-FFF2-40B4-BE49-F238E27FC236}">
                <a16:creationId xmlns:a16="http://schemas.microsoft.com/office/drawing/2014/main" id="{15C46B07-1494-4EAC-8B24-CC9E69C52479}"/>
              </a:ext>
            </a:extLst>
          </p:cNvPr>
          <p:cNvSpPr/>
          <p:nvPr/>
        </p:nvSpPr>
        <p:spPr>
          <a:xfrm rot="16844087">
            <a:off x="3195486" y="3100201"/>
            <a:ext cx="1631244" cy="521471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Lst>
            <a:ahLst/>
            <a:cxnLst>
              <a:cxn ang="0">
                <a:pos x="connsiteX0" y="connsiteY0"/>
              </a:cxn>
              <a:cxn ang="0">
                <a:pos x="connsiteX1" y="connsiteY1"/>
              </a:cxn>
            </a:cxnLst>
            <a:rect l="l" t="t" r="r" b="b"/>
            <a:pathLst>
              <a:path w="1561365" h="5242190" stroke="0" extrusionOk="0">
                <a:moveTo>
                  <a:pt x="929733" y="4871639"/>
                </a:moveTo>
                <a:cubicBezTo>
                  <a:pt x="814410" y="4479825"/>
                  <a:pt x="1728130" y="4509276"/>
                  <a:pt x="1282426" y="5203236"/>
                </a:cubicBezTo>
                <a:lnTo>
                  <a:pt x="929733" y="4871639"/>
                </a:lnTo>
                <a:close/>
              </a:path>
              <a:path w="1561365" h="5242190" fill="none">
                <a:moveTo>
                  <a:pt x="0" y="0"/>
                </a:moveTo>
                <a:cubicBezTo>
                  <a:pt x="754194" y="749834"/>
                  <a:pt x="1753136" y="4448727"/>
                  <a:pt x="1529443" y="5242190"/>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8" name="Arc 150">
            <a:extLst>
              <a:ext uri="{FF2B5EF4-FFF2-40B4-BE49-F238E27FC236}">
                <a16:creationId xmlns:a16="http://schemas.microsoft.com/office/drawing/2014/main" id="{3D224FA4-28A7-45A1-8C37-3423BD2CBDB0}"/>
              </a:ext>
            </a:extLst>
          </p:cNvPr>
          <p:cNvSpPr/>
          <p:nvPr/>
        </p:nvSpPr>
        <p:spPr>
          <a:xfrm rot="16844087">
            <a:off x="2411929" y="3887764"/>
            <a:ext cx="2815312" cy="4779307"/>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Lst>
            <a:ahLst/>
            <a:cxnLst>
              <a:cxn ang="0">
                <a:pos x="connsiteX0" y="connsiteY0"/>
              </a:cxn>
              <a:cxn ang="0">
                <a:pos x="connsiteX1" y="connsiteY1"/>
              </a:cxn>
            </a:cxnLst>
            <a:rect l="l" t="t" r="r" b="b"/>
            <a:pathLst>
              <a:path w="2760360" h="4686020" stroke="0" extrusionOk="0">
                <a:moveTo>
                  <a:pt x="1818823" y="4354423"/>
                </a:moveTo>
                <a:cubicBezTo>
                  <a:pt x="1703500" y="3962609"/>
                  <a:pt x="2617220" y="3992060"/>
                  <a:pt x="2171516" y="4686020"/>
                </a:cubicBezTo>
                <a:lnTo>
                  <a:pt x="1818823" y="4354423"/>
                </a:lnTo>
                <a:close/>
              </a:path>
              <a:path w="2760360" h="4686020" fill="none">
                <a:moveTo>
                  <a:pt x="0" y="27310"/>
                </a:moveTo>
                <a:cubicBezTo>
                  <a:pt x="575162" y="-199728"/>
                  <a:pt x="2969352" y="1040452"/>
                  <a:pt x="2745659" y="183391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9" name="Arc 150">
            <a:extLst>
              <a:ext uri="{FF2B5EF4-FFF2-40B4-BE49-F238E27FC236}">
                <a16:creationId xmlns:a16="http://schemas.microsoft.com/office/drawing/2014/main" id="{1F5E84C5-2A3E-4489-837D-E95C300A4CD4}"/>
              </a:ext>
            </a:extLst>
          </p:cNvPr>
          <p:cNvSpPr/>
          <p:nvPr/>
        </p:nvSpPr>
        <p:spPr>
          <a:xfrm rot="16844087">
            <a:off x="1998992" y="5350704"/>
            <a:ext cx="1776235" cy="259432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0" name="Arc 163">
            <a:extLst>
              <a:ext uri="{FF2B5EF4-FFF2-40B4-BE49-F238E27FC236}">
                <a16:creationId xmlns:a16="http://schemas.microsoft.com/office/drawing/2014/main" id="{626EBBAD-4238-4599-9FD8-5B9C538B9007}"/>
              </a:ext>
            </a:extLst>
          </p:cNvPr>
          <p:cNvSpPr/>
          <p:nvPr/>
        </p:nvSpPr>
        <p:spPr>
          <a:xfrm>
            <a:off x="9669717" y="6339298"/>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1" name="Arc 163">
            <a:extLst>
              <a:ext uri="{FF2B5EF4-FFF2-40B4-BE49-F238E27FC236}">
                <a16:creationId xmlns:a16="http://schemas.microsoft.com/office/drawing/2014/main" id="{D7EC5761-EB83-47E1-BEF6-EAB5B2B04A56}"/>
              </a:ext>
            </a:extLst>
          </p:cNvPr>
          <p:cNvSpPr/>
          <p:nvPr/>
        </p:nvSpPr>
        <p:spPr>
          <a:xfrm>
            <a:off x="7872449" y="5112757"/>
            <a:ext cx="4625342" cy="2013491"/>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535061"/>
              <a:gd name="connsiteY0" fmla="*/ 68402 h 1974190"/>
              <a:gd name="connsiteX1" fmla="*/ 0 w 4535061"/>
              <a:gd name="connsiteY1" fmla="*/ 836336 h 1974190"/>
              <a:gd name="connsiteX0" fmla="*/ 4535061 w 4535061"/>
              <a:gd name="connsiteY0" fmla="*/ 1974190 h 1974190"/>
              <a:gd name="connsiteX1" fmla="*/ 737988 w 4535061"/>
              <a:gd name="connsiteY1" fmla="*/ 68402 h 1974190"/>
              <a:gd name="connsiteX0" fmla="*/ 737988 w 4535061"/>
              <a:gd name="connsiteY0" fmla="*/ 68402 h 1974190"/>
              <a:gd name="connsiteX1" fmla="*/ 0 w 4535061"/>
              <a:gd name="connsiteY1" fmla="*/ 836336 h 1974190"/>
              <a:gd name="connsiteX0" fmla="*/ 4535061 w 4535061"/>
              <a:gd name="connsiteY0" fmla="*/ 1974190 h 1974190"/>
              <a:gd name="connsiteX1" fmla="*/ 737988 w 4535061"/>
              <a:gd name="connsiteY1" fmla="*/ 68402 h 1974190"/>
            </a:gdLst>
            <a:ahLst/>
            <a:cxnLst>
              <a:cxn ang="0">
                <a:pos x="connsiteX0" y="connsiteY0"/>
              </a:cxn>
              <a:cxn ang="0">
                <a:pos x="connsiteX1" y="connsiteY1"/>
              </a:cxn>
            </a:cxnLst>
            <a:rect l="l" t="t" r="r" b="b"/>
            <a:pathLst>
              <a:path w="4535061" h="1974190" stroke="0" extrusionOk="0">
                <a:moveTo>
                  <a:pt x="737988" y="68402"/>
                </a:moveTo>
                <a:cubicBezTo>
                  <a:pt x="298010" y="-283403"/>
                  <a:pt x="0" y="836336"/>
                  <a:pt x="0" y="836336"/>
                </a:cubicBezTo>
              </a:path>
              <a:path w="4535061" h="1974190" fill="none">
                <a:moveTo>
                  <a:pt x="4535061" y="1974190"/>
                </a:moveTo>
                <a:cubicBezTo>
                  <a:pt x="4378218" y="1830420"/>
                  <a:pt x="2046327" y="-198827"/>
                  <a:pt x="737988" y="6840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2" name="Arc 163">
            <a:extLst>
              <a:ext uri="{FF2B5EF4-FFF2-40B4-BE49-F238E27FC236}">
                <a16:creationId xmlns:a16="http://schemas.microsoft.com/office/drawing/2014/main" id="{4A55C577-9446-44A3-9DE9-4DFB1F2A4740}"/>
              </a:ext>
            </a:extLst>
          </p:cNvPr>
          <p:cNvSpPr/>
          <p:nvPr/>
        </p:nvSpPr>
        <p:spPr>
          <a:xfrm>
            <a:off x="7291888" y="4600920"/>
            <a:ext cx="3297464" cy="901606"/>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Lst>
            <a:ahLst/>
            <a:cxnLst>
              <a:cxn ang="0">
                <a:pos x="connsiteX0" y="connsiteY0"/>
              </a:cxn>
              <a:cxn ang="0">
                <a:pos x="connsiteX1" y="connsiteY1"/>
              </a:cxn>
            </a:cxnLst>
            <a:rect l="l" t="t" r="r" b="b"/>
            <a:pathLst>
              <a:path w="3233101" h="884008" stroke="0" extrusionOk="0">
                <a:moveTo>
                  <a:pt x="737988" y="116074"/>
                </a:moveTo>
                <a:cubicBezTo>
                  <a:pt x="298010" y="-235731"/>
                  <a:pt x="0" y="884008"/>
                  <a:pt x="0" y="884008"/>
                </a:cubicBezTo>
              </a:path>
              <a:path w="3233101" h="884008" fill="none">
                <a:moveTo>
                  <a:pt x="3233101" y="701735"/>
                </a:moveTo>
                <a:cubicBezTo>
                  <a:pt x="3076258" y="557965"/>
                  <a:pt x="1113760" y="-308601"/>
                  <a:pt x="737988" y="11607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3" name="Arc 163">
            <a:extLst>
              <a:ext uri="{FF2B5EF4-FFF2-40B4-BE49-F238E27FC236}">
                <a16:creationId xmlns:a16="http://schemas.microsoft.com/office/drawing/2014/main" id="{072F2929-0203-4155-BC49-113D412F6242}"/>
              </a:ext>
            </a:extLst>
          </p:cNvPr>
          <p:cNvSpPr/>
          <p:nvPr/>
        </p:nvSpPr>
        <p:spPr>
          <a:xfrm>
            <a:off x="6421046" y="5732536"/>
            <a:ext cx="3303640" cy="93728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1059 h 918993"/>
              <a:gd name="connsiteX1" fmla="*/ 0 w 3239157"/>
              <a:gd name="connsiteY1" fmla="*/ 918993 h 918993"/>
              <a:gd name="connsiteX0" fmla="*/ 3239157 w 3239157"/>
              <a:gd name="connsiteY0" fmla="*/ 869944 h 918993"/>
              <a:gd name="connsiteX1" fmla="*/ 737988 w 3239157"/>
              <a:gd name="connsiteY1" fmla="*/ 151059 h 918993"/>
            </a:gdLst>
            <a:ahLst/>
            <a:cxnLst>
              <a:cxn ang="0">
                <a:pos x="connsiteX0" y="connsiteY0"/>
              </a:cxn>
              <a:cxn ang="0">
                <a:pos x="connsiteX1" y="connsiteY1"/>
              </a:cxn>
            </a:cxnLst>
            <a:rect l="l" t="t" r="r" b="b"/>
            <a:pathLst>
              <a:path w="3239157" h="918993" stroke="0" extrusionOk="0">
                <a:moveTo>
                  <a:pt x="737988" y="151059"/>
                </a:moveTo>
                <a:cubicBezTo>
                  <a:pt x="298010" y="-200746"/>
                  <a:pt x="0" y="918993"/>
                  <a:pt x="0" y="918993"/>
                </a:cubicBezTo>
              </a:path>
              <a:path w="3239157" h="918993" fill="none">
                <a:moveTo>
                  <a:pt x="3239157" y="869944"/>
                </a:moveTo>
                <a:cubicBezTo>
                  <a:pt x="3082314" y="726174"/>
                  <a:pt x="2143217" y="-400785"/>
                  <a:pt x="737988" y="151059"/>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4" name="Arc 163">
            <a:extLst>
              <a:ext uri="{FF2B5EF4-FFF2-40B4-BE49-F238E27FC236}">
                <a16:creationId xmlns:a16="http://schemas.microsoft.com/office/drawing/2014/main" id="{D09369D8-8A1C-4257-9B41-E3B1F204CE3D}"/>
              </a:ext>
            </a:extLst>
          </p:cNvPr>
          <p:cNvSpPr/>
          <p:nvPr/>
        </p:nvSpPr>
        <p:spPr>
          <a:xfrm>
            <a:off x="5437416" y="5445773"/>
            <a:ext cx="1995710" cy="215047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20519 h 2288453"/>
              <a:gd name="connsiteX1" fmla="*/ 0 w 3239157"/>
              <a:gd name="connsiteY1" fmla="*/ 2288453 h 2288453"/>
              <a:gd name="connsiteX0" fmla="*/ 3239157 w 3239157"/>
              <a:gd name="connsiteY0" fmla="*/ 2239404 h 2288453"/>
              <a:gd name="connsiteX1" fmla="*/ 2457787 w 3239157"/>
              <a:gd name="connsiteY1" fmla="*/ 49001 h 2288453"/>
              <a:gd name="connsiteX0" fmla="*/ 737988 w 2497908"/>
              <a:gd name="connsiteY0" fmla="*/ 1522645 h 2290579"/>
              <a:gd name="connsiteX1" fmla="*/ 0 w 2497908"/>
              <a:gd name="connsiteY1" fmla="*/ 2290579 h 2290579"/>
              <a:gd name="connsiteX0" fmla="*/ 598902 w 2497908"/>
              <a:gd name="connsiteY0" fmla="*/ 2126473 h 2290579"/>
              <a:gd name="connsiteX1" fmla="*/ 2457787 w 2497908"/>
              <a:gd name="connsiteY1" fmla="*/ 51127 h 2290579"/>
              <a:gd name="connsiteX0" fmla="*/ 737988 w 2501627"/>
              <a:gd name="connsiteY0" fmla="*/ 1562364 h 2330298"/>
              <a:gd name="connsiteX1" fmla="*/ 0 w 2501627"/>
              <a:gd name="connsiteY1" fmla="*/ 2330298 h 2330298"/>
              <a:gd name="connsiteX0" fmla="*/ 598902 w 2501627"/>
              <a:gd name="connsiteY0" fmla="*/ 2166192 h 2330298"/>
              <a:gd name="connsiteX1" fmla="*/ 2457787 w 2501627"/>
              <a:gd name="connsiteY1" fmla="*/ 90846 h 2330298"/>
              <a:gd name="connsiteX0" fmla="*/ 737988 w 2457787"/>
              <a:gd name="connsiteY0" fmla="*/ 1473793 h 2241727"/>
              <a:gd name="connsiteX1" fmla="*/ 0 w 2457787"/>
              <a:gd name="connsiteY1" fmla="*/ 2241727 h 2241727"/>
              <a:gd name="connsiteX0" fmla="*/ 598902 w 2457787"/>
              <a:gd name="connsiteY0" fmla="*/ 2077621 h 2241727"/>
              <a:gd name="connsiteX1" fmla="*/ 2457787 w 2457787"/>
              <a:gd name="connsiteY1" fmla="*/ 2275 h 2241727"/>
              <a:gd name="connsiteX0" fmla="*/ 236957 w 1956756"/>
              <a:gd name="connsiteY0" fmla="*/ 1473793 h 2108503"/>
              <a:gd name="connsiteX1" fmla="*/ 104532 w 1956756"/>
              <a:gd name="connsiteY1" fmla="*/ 2108503 h 2108503"/>
              <a:gd name="connsiteX0" fmla="*/ 97871 w 1956756"/>
              <a:gd name="connsiteY0" fmla="*/ 2077621 h 2108503"/>
              <a:gd name="connsiteX1" fmla="*/ 1956756 w 1956756"/>
              <a:gd name="connsiteY1" fmla="*/ 2275 h 2108503"/>
            </a:gdLst>
            <a:ahLst/>
            <a:cxnLst>
              <a:cxn ang="0">
                <a:pos x="connsiteX0" y="connsiteY0"/>
              </a:cxn>
              <a:cxn ang="0">
                <a:pos x="connsiteX1" y="connsiteY1"/>
              </a:cxn>
            </a:cxnLst>
            <a:rect l="l" t="t" r="r" b="b"/>
            <a:pathLst>
              <a:path w="1956756" h="2108503" stroke="0" extrusionOk="0">
                <a:moveTo>
                  <a:pt x="236957" y="1473793"/>
                </a:moveTo>
                <a:cubicBezTo>
                  <a:pt x="-203021" y="1121988"/>
                  <a:pt x="104532" y="2108503"/>
                  <a:pt x="104532" y="2108503"/>
                </a:cubicBezTo>
              </a:path>
              <a:path w="1956756" h="2108503" fill="none">
                <a:moveTo>
                  <a:pt x="97871" y="2077621"/>
                </a:moveTo>
                <a:cubicBezTo>
                  <a:pt x="171142" y="704559"/>
                  <a:pt x="1260682" y="-46951"/>
                  <a:pt x="1956756" y="227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5" name="Arc 163">
            <a:extLst>
              <a:ext uri="{FF2B5EF4-FFF2-40B4-BE49-F238E27FC236}">
                <a16:creationId xmlns:a16="http://schemas.microsoft.com/office/drawing/2014/main" id="{149B75A9-1DF3-4228-9D3D-71BD244062D7}"/>
              </a:ext>
            </a:extLst>
          </p:cNvPr>
          <p:cNvSpPr/>
          <p:nvPr/>
        </p:nvSpPr>
        <p:spPr>
          <a:xfrm>
            <a:off x="2925328" y="6722221"/>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6" name="Arc 163">
            <a:extLst>
              <a:ext uri="{FF2B5EF4-FFF2-40B4-BE49-F238E27FC236}">
                <a16:creationId xmlns:a16="http://schemas.microsoft.com/office/drawing/2014/main" id="{CEF0ADC0-8328-4EC9-805F-39AD42C156D9}"/>
              </a:ext>
            </a:extLst>
          </p:cNvPr>
          <p:cNvSpPr/>
          <p:nvPr/>
        </p:nvSpPr>
        <p:spPr>
          <a:xfrm flipH="1">
            <a:off x="441504" y="6325501"/>
            <a:ext cx="643811"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7" name="Arc 163">
            <a:extLst>
              <a:ext uri="{FF2B5EF4-FFF2-40B4-BE49-F238E27FC236}">
                <a16:creationId xmlns:a16="http://schemas.microsoft.com/office/drawing/2014/main" id="{EA6355C8-18A3-4853-BF5F-0EC92A794F0D}"/>
              </a:ext>
            </a:extLst>
          </p:cNvPr>
          <p:cNvSpPr/>
          <p:nvPr/>
        </p:nvSpPr>
        <p:spPr>
          <a:xfrm>
            <a:off x="270507" y="6380740"/>
            <a:ext cx="1895570"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8" name="Arc 150">
            <a:extLst>
              <a:ext uri="{FF2B5EF4-FFF2-40B4-BE49-F238E27FC236}">
                <a16:creationId xmlns:a16="http://schemas.microsoft.com/office/drawing/2014/main" id="{46DC5438-0740-43D5-9A86-BA36B54EC1DA}"/>
              </a:ext>
            </a:extLst>
          </p:cNvPr>
          <p:cNvSpPr/>
          <p:nvPr/>
        </p:nvSpPr>
        <p:spPr>
          <a:xfrm rot="16844087">
            <a:off x="2015807" y="5501966"/>
            <a:ext cx="3169145" cy="156531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 name="connsiteX0" fmla="*/ 2523172 w 3107287"/>
              <a:gd name="connsiteY0" fmla="*/ 924589 h 1534762"/>
              <a:gd name="connsiteX1" fmla="*/ 2191421 w 3107287"/>
              <a:gd name="connsiteY1" fmla="*/ 344312 h 1534762"/>
              <a:gd name="connsiteX2" fmla="*/ 2523172 w 3107287"/>
              <a:gd name="connsiteY2" fmla="*/ 924589 h 1534762"/>
              <a:gd name="connsiteX0" fmla="*/ 0 w 3107287"/>
              <a:gd name="connsiteY0" fmla="*/ 34636 h 1534762"/>
              <a:gd name="connsiteX1" fmla="*/ 3094347 w 3107287"/>
              <a:gd name="connsiteY1" fmla="*/ 1534762 h 1534762"/>
            </a:gdLst>
            <a:ahLst/>
            <a:cxnLst>
              <a:cxn ang="0">
                <a:pos x="connsiteX0" y="connsiteY0"/>
              </a:cxn>
              <a:cxn ang="0">
                <a:pos x="connsiteX1" y="connsiteY1"/>
              </a:cxn>
            </a:cxnLst>
            <a:rect l="l" t="t" r="r" b="b"/>
            <a:pathLst>
              <a:path w="3107287" h="1534762" stroke="0" extrusionOk="0">
                <a:moveTo>
                  <a:pt x="2523172" y="924589"/>
                </a:moveTo>
                <a:cubicBezTo>
                  <a:pt x="2407849" y="532775"/>
                  <a:pt x="2637125" y="-349648"/>
                  <a:pt x="2191421" y="344312"/>
                </a:cubicBezTo>
                <a:lnTo>
                  <a:pt x="2523172" y="924589"/>
                </a:lnTo>
                <a:close/>
              </a:path>
              <a:path w="3107287" h="1534762" fill="none">
                <a:moveTo>
                  <a:pt x="0" y="34636"/>
                </a:moveTo>
                <a:cubicBezTo>
                  <a:pt x="575162" y="-192402"/>
                  <a:pt x="3318040" y="741299"/>
                  <a:pt x="3094347" y="153476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9" name="Arc 398">
            <a:extLst>
              <a:ext uri="{FF2B5EF4-FFF2-40B4-BE49-F238E27FC236}">
                <a16:creationId xmlns:a16="http://schemas.microsoft.com/office/drawing/2014/main" id="{EE4F9772-3A13-4BC1-838B-3B6B7036B0F1}"/>
              </a:ext>
            </a:extLst>
          </p:cNvPr>
          <p:cNvSpPr/>
          <p:nvPr/>
        </p:nvSpPr>
        <p:spPr>
          <a:xfrm rot="19979796">
            <a:off x="1949194" y="4576153"/>
            <a:ext cx="3848221" cy="1943198"/>
          </a:xfrm>
          <a:prstGeom prst="arc">
            <a:avLst>
              <a:gd name="adj1" fmla="val 14086571"/>
              <a:gd name="adj2" fmla="val 65457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0" name="Arc 150">
            <a:extLst>
              <a:ext uri="{FF2B5EF4-FFF2-40B4-BE49-F238E27FC236}">
                <a16:creationId xmlns:a16="http://schemas.microsoft.com/office/drawing/2014/main" id="{C819DA14-EBD3-47EC-9FB8-EDF5254E2CD7}"/>
              </a:ext>
            </a:extLst>
          </p:cNvPr>
          <p:cNvSpPr/>
          <p:nvPr/>
        </p:nvSpPr>
        <p:spPr>
          <a:xfrm rot="16844087">
            <a:off x="6867355" y="6571493"/>
            <a:ext cx="1776235" cy="129625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1" name="Arc 150">
            <a:extLst>
              <a:ext uri="{FF2B5EF4-FFF2-40B4-BE49-F238E27FC236}">
                <a16:creationId xmlns:a16="http://schemas.microsoft.com/office/drawing/2014/main" id="{F4963C23-93B8-4557-8E2D-F02BCE85B2A9}"/>
              </a:ext>
            </a:extLst>
          </p:cNvPr>
          <p:cNvSpPr/>
          <p:nvPr/>
        </p:nvSpPr>
        <p:spPr>
          <a:xfrm rot="16844087">
            <a:off x="5952269" y="6221966"/>
            <a:ext cx="1522051" cy="110231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2" name="Arc 163">
            <a:extLst>
              <a:ext uri="{FF2B5EF4-FFF2-40B4-BE49-F238E27FC236}">
                <a16:creationId xmlns:a16="http://schemas.microsoft.com/office/drawing/2014/main" id="{E2E3F21B-DD09-4930-BF97-47E91D8E58A9}"/>
              </a:ext>
            </a:extLst>
          </p:cNvPr>
          <p:cNvSpPr/>
          <p:nvPr/>
        </p:nvSpPr>
        <p:spPr>
          <a:xfrm>
            <a:off x="6643387" y="6050585"/>
            <a:ext cx="3653394" cy="1298003"/>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09891 h 877825"/>
              <a:gd name="connsiteX1" fmla="*/ 0 w 3239157"/>
              <a:gd name="connsiteY1" fmla="*/ 877825 h 877825"/>
              <a:gd name="connsiteX0" fmla="*/ 3239157 w 3239157"/>
              <a:gd name="connsiteY0" fmla="*/ 828776 h 877825"/>
              <a:gd name="connsiteX1" fmla="*/ 623884 w 3239157"/>
              <a:gd name="connsiteY1" fmla="*/ 103836 h 877825"/>
              <a:gd name="connsiteX0" fmla="*/ 737988 w 3244344"/>
              <a:gd name="connsiteY0" fmla="*/ 85401 h 1210013"/>
              <a:gd name="connsiteX1" fmla="*/ 0 w 3244344"/>
              <a:gd name="connsiteY1" fmla="*/ 853335 h 1210013"/>
              <a:gd name="connsiteX0" fmla="*/ 3244344 w 3244344"/>
              <a:gd name="connsiteY0" fmla="*/ 1210013 h 1210013"/>
              <a:gd name="connsiteX1" fmla="*/ 623884 w 3244344"/>
              <a:gd name="connsiteY1" fmla="*/ 79346 h 1210013"/>
              <a:gd name="connsiteX0" fmla="*/ 737988 w 3244344"/>
              <a:gd name="connsiteY0" fmla="*/ 100443 h 1225055"/>
              <a:gd name="connsiteX1" fmla="*/ 0 w 3244344"/>
              <a:gd name="connsiteY1" fmla="*/ 868377 h 1225055"/>
              <a:gd name="connsiteX0" fmla="*/ 3244344 w 3244344"/>
              <a:gd name="connsiteY0" fmla="*/ 1225055 h 1225055"/>
              <a:gd name="connsiteX1" fmla="*/ 623884 w 3244344"/>
              <a:gd name="connsiteY1" fmla="*/ 94388 h 1225055"/>
              <a:gd name="connsiteX0" fmla="*/ 737988 w 3068001"/>
              <a:gd name="connsiteY0" fmla="*/ 97791 h 1264792"/>
              <a:gd name="connsiteX1" fmla="*/ 0 w 3068001"/>
              <a:gd name="connsiteY1" fmla="*/ 865725 h 1264792"/>
              <a:gd name="connsiteX0" fmla="*/ 3068001 w 3068001"/>
              <a:gd name="connsiteY0" fmla="*/ 1264792 h 1264792"/>
              <a:gd name="connsiteX1" fmla="*/ 623884 w 3068001"/>
              <a:gd name="connsiteY1" fmla="*/ 91736 h 1264792"/>
              <a:gd name="connsiteX0" fmla="*/ 737988 w 3068001"/>
              <a:gd name="connsiteY0" fmla="*/ 105666 h 1272667"/>
              <a:gd name="connsiteX1" fmla="*/ 0 w 3068001"/>
              <a:gd name="connsiteY1" fmla="*/ 873600 h 1272667"/>
              <a:gd name="connsiteX0" fmla="*/ 3068001 w 3068001"/>
              <a:gd name="connsiteY0" fmla="*/ 1272667 h 1272667"/>
              <a:gd name="connsiteX1" fmla="*/ 623884 w 3068001"/>
              <a:gd name="connsiteY1" fmla="*/ 99611 h 1272667"/>
            </a:gdLst>
            <a:ahLst/>
            <a:cxnLst>
              <a:cxn ang="0">
                <a:pos x="connsiteX0" y="connsiteY0"/>
              </a:cxn>
              <a:cxn ang="0">
                <a:pos x="connsiteX1" y="connsiteY1"/>
              </a:cxn>
            </a:cxnLst>
            <a:rect l="l" t="t" r="r" b="b"/>
            <a:pathLst>
              <a:path w="3068001" h="1272667" stroke="0" extrusionOk="0">
                <a:moveTo>
                  <a:pt x="737988" y="105666"/>
                </a:moveTo>
                <a:cubicBezTo>
                  <a:pt x="298010" y="-246139"/>
                  <a:pt x="0" y="873600"/>
                  <a:pt x="0" y="873600"/>
                </a:cubicBezTo>
              </a:path>
              <a:path w="3068001" h="1272667" fill="none">
                <a:moveTo>
                  <a:pt x="3068001" y="1272667"/>
                </a:moveTo>
                <a:cubicBezTo>
                  <a:pt x="2729629" y="711059"/>
                  <a:pt x="999656" y="-325064"/>
                  <a:pt x="623884" y="9961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3" name="Arc 163">
            <a:extLst>
              <a:ext uri="{FF2B5EF4-FFF2-40B4-BE49-F238E27FC236}">
                <a16:creationId xmlns:a16="http://schemas.microsoft.com/office/drawing/2014/main" id="{F0B74DD0-55C7-4E4A-9E56-CBA2704ED960}"/>
              </a:ext>
            </a:extLst>
          </p:cNvPr>
          <p:cNvSpPr/>
          <p:nvPr/>
        </p:nvSpPr>
        <p:spPr>
          <a:xfrm>
            <a:off x="10682611" y="6394884"/>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4" name="Arc 163">
            <a:extLst>
              <a:ext uri="{FF2B5EF4-FFF2-40B4-BE49-F238E27FC236}">
                <a16:creationId xmlns:a16="http://schemas.microsoft.com/office/drawing/2014/main" id="{23A73B65-109C-4F7E-B965-ECD69AE6FF01}"/>
              </a:ext>
            </a:extLst>
          </p:cNvPr>
          <p:cNvSpPr/>
          <p:nvPr/>
        </p:nvSpPr>
        <p:spPr>
          <a:xfrm flipH="1">
            <a:off x="9694320" y="5679350"/>
            <a:ext cx="1840610"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5" name="Oval 404">
            <a:extLst>
              <a:ext uri="{FF2B5EF4-FFF2-40B4-BE49-F238E27FC236}">
                <a16:creationId xmlns:a16="http://schemas.microsoft.com/office/drawing/2014/main" id="{CD2D1E93-72B8-4C8D-9033-9940DB2CDD8F}"/>
              </a:ext>
            </a:extLst>
          </p:cNvPr>
          <p:cNvSpPr/>
          <p:nvPr/>
        </p:nvSpPr>
        <p:spPr bwMode="auto">
          <a:xfrm>
            <a:off x="11393151" y="644816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6" name="Oval 405">
            <a:extLst>
              <a:ext uri="{FF2B5EF4-FFF2-40B4-BE49-F238E27FC236}">
                <a16:creationId xmlns:a16="http://schemas.microsoft.com/office/drawing/2014/main" id="{AA7027ED-5B5D-4174-A935-0BDB80262094}"/>
              </a:ext>
            </a:extLst>
          </p:cNvPr>
          <p:cNvSpPr/>
          <p:nvPr/>
        </p:nvSpPr>
        <p:spPr bwMode="auto">
          <a:xfrm>
            <a:off x="10941997" y="574196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Arc 163">
            <a:extLst>
              <a:ext uri="{FF2B5EF4-FFF2-40B4-BE49-F238E27FC236}">
                <a16:creationId xmlns:a16="http://schemas.microsoft.com/office/drawing/2014/main" id="{B476D33F-7709-4B3C-96BC-7CBC25929F6F}"/>
              </a:ext>
            </a:extLst>
          </p:cNvPr>
          <p:cNvSpPr/>
          <p:nvPr/>
        </p:nvSpPr>
        <p:spPr>
          <a:xfrm>
            <a:off x="7816863" y="4128314"/>
            <a:ext cx="2842023" cy="3011425"/>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2379257"/>
              <a:gd name="connsiteY0" fmla="*/ 96898 h 942951"/>
              <a:gd name="connsiteX1" fmla="*/ 0 w 2379257"/>
              <a:gd name="connsiteY1" fmla="*/ 864832 h 942951"/>
              <a:gd name="connsiteX0" fmla="*/ 2379257 w 2379257"/>
              <a:gd name="connsiteY0" fmla="*/ 942951 h 942951"/>
              <a:gd name="connsiteX1" fmla="*/ 634578 w 2379257"/>
              <a:gd name="connsiteY1" fmla="*/ 94964 h 942951"/>
            </a:gdLst>
            <a:ahLst/>
            <a:cxnLst>
              <a:cxn ang="0">
                <a:pos x="connsiteX0" y="connsiteY0"/>
              </a:cxn>
              <a:cxn ang="0">
                <a:pos x="connsiteX1" y="connsiteY1"/>
              </a:cxn>
            </a:cxnLst>
            <a:rect l="l" t="t" r="r" b="b"/>
            <a:pathLst>
              <a:path w="2379257" h="942951" stroke="0" extrusionOk="0">
                <a:moveTo>
                  <a:pt x="737988" y="96898"/>
                </a:moveTo>
                <a:cubicBezTo>
                  <a:pt x="298010" y="-254907"/>
                  <a:pt x="0" y="864832"/>
                  <a:pt x="0" y="864832"/>
                </a:cubicBezTo>
              </a:path>
              <a:path w="2379257" h="942951" fill="none">
                <a:moveTo>
                  <a:pt x="2379257" y="942951"/>
                </a:moveTo>
                <a:cubicBezTo>
                  <a:pt x="2222414" y="799181"/>
                  <a:pt x="1010350" y="-329711"/>
                  <a:pt x="634578" y="9496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8" name="Arc 163">
            <a:extLst>
              <a:ext uri="{FF2B5EF4-FFF2-40B4-BE49-F238E27FC236}">
                <a16:creationId xmlns:a16="http://schemas.microsoft.com/office/drawing/2014/main" id="{5B3552A7-5709-47ED-B2C3-573DC8453F0E}"/>
              </a:ext>
            </a:extLst>
          </p:cNvPr>
          <p:cNvSpPr/>
          <p:nvPr/>
        </p:nvSpPr>
        <p:spPr>
          <a:xfrm rot="16200000" flipV="1">
            <a:off x="8995089" y="5577632"/>
            <a:ext cx="2189505" cy="87279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9" name="Oval 408">
            <a:extLst>
              <a:ext uri="{FF2B5EF4-FFF2-40B4-BE49-F238E27FC236}">
                <a16:creationId xmlns:a16="http://schemas.microsoft.com/office/drawing/2014/main" id="{E946E144-0446-4665-825D-46326856AE12}"/>
              </a:ext>
            </a:extLst>
          </p:cNvPr>
          <p:cNvSpPr/>
          <p:nvPr/>
        </p:nvSpPr>
        <p:spPr bwMode="auto">
          <a:xfrm>
            <a:off x="9669020" y="6565478"/>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0" name="Oval 409">
            <a:extLst>
              <a:ext uri="{FF2B5EF4-FFF2-40B4-BE49-F238E27FC236}">
                <a16:creationId xmlns:a16="http://schemas.microsoft.com/office/drawing/2014/main" id="{C96DF450-1525-47EE-B155-77DA4D8922E0}"/>
              </a:ext>
            </a:extLst>
          </p:cNvPr>
          <p:cNvSpPr/>
          <p:nvPr/>
        </p:nvSpPr>
        <p:spPr bwMode="auto">
          <a:xfrm>
            <a:off x="10419624" y="637354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1" name="Arc 150">
            <a:extLst>
              <a:ext uri="{FF2B5EF4-FFF2-40B4-BE49-F238E27FC236}">
                <a16:creationId xmlns:a16="http://schemas.microsoft.com/office/drawing/2014/main" id="{5E5DDA5A-B4F5-4250-AC39-2EBF46AB66EE}"/>
              </a:ext>
            </a:extLst>
          </p:cNvPr>
          <p:cNvSpPr/>
          <p:nvPr/>
        </p:nvSpPr>
        <p:spPr>
          <a:xfrm rot="16844087">
            <a:off x="3081434" y="2791105"/>
            <a:ext cx="2188092" cy="6268956"/>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290200 w 2850080"/>
              <a:gd name="connsiteY0" fmla="*/ 2798679 h 3805153"/>
              <a:gd name="connsiteX1" fmla="*/ 642893 w 2850080"/>
              <a:gd name="connsiteY1" fmla="*/ 3130276 h 3805153"/>
              <a:gd name="connsiteX2" fmla="*/ 290200 w 2850080"/>
              <a:gd name="connsiteY2" fmla="*/ 2798679 h 3805153"/>
              <a:gd name="connsiteX0" fmla="*/ 0 w 2850080"/>
              <a:gd name="connsiteY0" fmla="*/ 0 h 3805153"/>
              <a:gd name="connsiteX1" fmla="*/ 2834862 w 2850080"/>
              <a:gd name="connsiteY1" fmla="*/ 3805153 h 3805153"/>
              <a:gd name="connsiteX0" fmla="*/ 290200 w 2853216"/>
              <a:gd name="connsiteY0" fmla="*/ 2820049 h 3826523"/>
              <a:gd name="connsiteX1" fmla="*/ 642893 w 2853216"/>
              <a:gd name="connsiteY1" fmla="*/ 3151646 h 3826523"/>
              <a:gd name="connsiteX2" fmla="*/ 290200 w 2853216"/>
              <a:gd name="connsiteY2" fmla="*/ 2820049 h 3826523"/>
              <a:gd name="connsiteX0" fmla="*/ 0 w 2853216"/>
              <a:gd name="connsiteY0" fmla="*/ 21370 h 3826523"/>
              <a:gd name="connsiteX1" fmla="*/ 2834862 w 2853216"/>
              <a:gd name="connsiteY1" fmla="*/ 3826523 h 3826523"/>
              <a:gd name="connsiteX0" fmla="*/ 290200 w 2849848"/>
              <a:gd name="connsiteY0" fmla="*/ 2798679 h 3805153"/>
              <a:gd name="connsiteX1" fmla="*/ 642893 w 2849848"/>
              <a:gd name="connsiteY1" fmla="*/ 3130276 h 3805153"/>
              <a:gd name="connsiteX2" fmla="*/ 290200 w 2849848"/>
              <a:gd name="connsiteY2" fmla="*/ 2798679 h 3805153"/>
              <a:gd name="connsiteX0" fmla="*/ 0 w 2849848"/>
              <a:gd name="connsiteY0" fmla="*/ 0 h 3805153"/>
              <a:gd name="connsiteX1" fmla="*/ 2834862 w 2849848"/>
              <a:gd name="connsiteY1" fmla="*/ 3805153 h 3805153"/>
              <a:gd name="connsiteX0" fmla="*/ 290200 w 2834862"/>
              <a:gd name="connsiteY0" fmla="*/ 2798679 h 3809333"/>
              <a:gd name="connsiteX1" fmla="*/ 642893 w 2834862"/>
              <a:gd name="connsiteY1" fmla="*/ 3130276 h 3809333"/>
              <a:gd name="connsiteX2" fmla="*/ 290200 w 2834862"/>
              <a:gd name="connsiteY2" fmla="*/ 2798679 h 3809333"/>
              <a:gd name="connsiteX0" fmla="*/ 0 w 2834862"/>
              <a:gd name="connsiteY0" fmla="*/ 0 h 3809333"/>
              <a:gd name="connsiteX1" fmla="*/ 2834862 w 2834862"/>
              <a:gd name="connsiteY1" fmla="*/ 3805153 h 3809333"/>
              <a:gd name="connsiteX0" fmla="*/ 290200 w 2149919"/>
              <a:gd name="connsiteY0" fmla="*/ 2798679 h 4129249"/>
              <a:gd name="connsiteX1" fmla="*/ 642893 w 2149919"/>
              <a:gd name="connsiteY1" fmla="*/ 3130276 h 4129249"/>
              <a:gd name="connsiteX2" fmla="*/ 290200 w 2149919"/>
              <a:gd name="connsiteY2" fmla="*/ 2798679 h 4129249"/>
              <a:gd name="connsiteX0" fmla="*/ 0 w 2149919"/>
              <a:gd name="connsiteY0" fmla="*/ 0 h 4129249"/>
              <a:gd name="connsiteX1" fmla="*/ 2149919 w 2149919"/>
              <a:gd name="connsiteY1" fmla="*/ 4126074 h 4129249"/>
              <a:gd name="connsiteX0" fmla="*/ 259170 w 2118889"/>
              <a:gd name="connsiteY0" fmla="*/ 4943294 h 6271891"/>
              <a:gd name="connsiteX1" fmla="*/ 611863 w 2118889"/>
              <a:gd name="connsiteY1" fmla="*/ 5274891 h 6271891"/>
              <a:gd name="connsiteX2" fmla="*/ 259170 w 2118889"/>
              <a:gd name="connsiteY2" fmla="*/ 4943294 h 6271891"/>
              <a:gd name="connsiteX0" fmla="*/ 0 w 2118889"/>
              <a:gd name="connsiteY0" fmla="*/ 0 h 6271891"/>
              <a:gd name="connsiteX1" fmla="*/ 2118889 w 2118889"/>
              <a:gd name="connsiteY1" fmla="*/ 6270689 h 6271891"/>
              <a:gd name="connsiteX0" fmla="*/ 259170 w 2118889"/>
              <a:gd name="connsiteY0" fmla="*/ 4943294 h 6271724"/>
              <a:gd name="connsiteX1" fmla="*/ 611863 w 2118889"/>
              <a:gd name="connsiteY1" fmla="*/ 5274891 h 6271724"/>
              <a:gd name="connsiteX2" fmla="*/ 259170 w 2118889"/>
              <a:gd name="connsiteY2" fmla="*/ 4943294 h 6271724"/>
              <a:gd name="connsiteX0" fmla="*/ 0 w 2118889"/>
              <a:gd name="connsiteY0" fmla="*/ 0 h 6271724"/>
              <a:gd name="connsiteX1" fmla="*/ 2118889 w 2118889"/>
              <a:gd name="connsiteY1" fmla="*/ 6270689 h 6271724"/>
              <a:gd name="connsiteX0" fmla="*/ 259170 w 2145383"/>
              <a:gd name="connsiteY0" fmla="*/ 4943294 h 6270689"/>
              <a:gd name="connsiteX1" fmla="*/ 611863 w 2145383"/>
              <a:gd name="connsiteY1" fmla="*/ 5274891 h 6270689"/>
              <a:gd name="connsiteX2" fmla="*/ 259170 w 2145383"/>
              <a:gd name="connsiteY2" fmla="*/ 4943294 h 6270689"/>
              <a:gd name="connsiteX0" fmla="*/ 0 w 2145383"/>
              <a:gd name="connsiteY0" fmla="*/ 0 h 6270689"/>
              <a:gd name="connsiteX1" fmla="*/ 2118889 w 2145383"/>
              <a:gd name="connsiteY1" fmla="*/ 6270689 h 6270689"/>
            </a:gdLst>
            <a:ahLst/>
            <a:cxnLst>
              <a:cxn ang="0">
                <a:pos x="connsiteX0" y="connsiteY0"/>
              </a:cxn>
              <a:cxn ang="0">
                <a:pos x="connsiteX1" y="connsiteY1"/>
              </a:cxn>
            </a:cxnLst>
            <a:rect l="l" t="t" r="r" b="b"/>
            <a:pathLst>
              <a:path w="2145383" h="6270689" stroke="0" extrusionOk="0">
                <a:moveTo>
                  <a:pt x="259170" y="4943294"/>
                </a:moveTo>
                <a:cubicBezTo>
                  <a:pt x="143847" y="4551480"/>
                  <a:pt x="1057567" y="4580931"/>
                  <a:pt x="611863" y="5274891"/>
                </a:cubicBezTo>
                <a:lnTo>
                  <a:pt x="259170" y="4943294"/>
                </a:lnTo>
                <a:close/>
              </a:path>
              <a:path w="2145383" h="6270689" fill="none">
                <a:moveTo>
                  <a:pt x="0" y="0"/>
                </a:moveTo>
                <a:cubicBezTo>
                  <a:pt x="1373958" y="2425915"/>
                  <a:pt x="2317965" y="5444911"/>
                  <a:pt x="2118889" y="6270689"/>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2" name="Oval 411">
            <a:extLst>
              <a:ext uri="{FF2B5EF4-FFF2-40B4-BE49-F238E27FC236}">
                <a16:creationId xmlns:a16="http://schemas.microsoft.com/office/drawing/2014/main" id="{6E8D7414-400D-474D-A07F-5DED89E615D1}"/>
              </a:ext>
            </a:extLst>
          </p:cNvPr>
          <p:cNvSpPr/>
          <p:nvPr/>
        </p:nvSpPr>
        <p:spPr bwMode="auto">
          <a:xfrm>
            <a:off x="835471" y="6407779"/>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3" name="Arc 163">
            <a:extLst>
              <a:ext uri="{FF2B5EF4-FFF2-40B4-BE49-F238E27FC236}">
                <a16:creationId xmlns:a16="http://schemas.microsoft.com/office/drawing/2014/main" id="{48459407-F89A-4D9A-B0F7-3D214B88175A}"/>
              </a:ext>
            </a:extLst>
          </p:cNvPr>
          <p:cNvSpPr/>
          <p:nvPr/>
        </p:nvSpPr>
        <p:spPr>
          <a:xfrm rot="18985204">
            <a:off x="1050230" y="5359441"/>
            <a:ext cx="1644003" cy="907347"/>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893043"/>
              <a:gd name="connsiteY0" fmla="*/ 168652 h 936586"/>
              <a:gd name="connsiteX1" fmla="*/ 0 w 4893043"/>
              <a:gd name="connsiteY1" fmla="*/ 936586 h 936586"/>
              <a:gd name="connsiteX0" fmla="*/ 4893044 w 4893043"/>
              <a:gd name="connsiteY0" fmla="*/ 381665 h 936586"/>
              <a:gd name="connsiteX1" fmla="*/ 737988 w 4893043"/>
              <a:gd name="connsiteY1" fmla="*/ 168652 h 936586"/>
              <a:gd name="connsiteX0" fmla="*/ 737988 w 4893043"/>
              <a:gd name="connsiteY0" fmla="*/ 121703 h 889637"/>
              <a:gd name="connsiteX1" fmla="*/ 0 w 4893043"/>
              <a:gd name="connsiteY1" fmla="*/ 889637 h 889637"/>
              <a:gd name="connsiteX0" fmla="*/ 4893044 w 4893043"/>
              <a:gd name="connsiteY0" fmla="*/ 334716 h 889637"/>
              <a:gd name="connsiteX1" fmla="*/ 742494 w 4893043"/>
              <a:gd name="connsiteY1" fmla="*/ 181633 h 889637"/>
            </a:gdLst>
            <a:ahLst/>
            <a:cxnLst>
              <a:cxn ang="0">
                <a:pos x="connsiteX0" y="connsiteY0"/>
              </a:cxn>
              <a:cxn ang="0">
                <a:pos x="connsiteX1" y="connsiteY1"/>
              </a:cxn>
            </a:cxnLst>
            <a:rect l="l" t="t" r="r" b="b"/>
            <a:pathLst>
              <a:path w="4893043" h="889637" stroke="0" extrusionOk="0">
                <a:moveTo>
                  <a:pt x="737988" y="121703"/>
                </a:moveTo>
                <a:cubicBezTo>
                  <a:pt x="298010" y="-230102"/>
                  <a:pt x="0" y="889637"/>
                  <a:pt x="0" y="889637"/>
                </a:cubicBezTo>
              </a:path>
              <a:path w="4893043" h="889637" fill="none">
                <a:moveTo>
                  <a:pt x="4893044" y="334716"/>
                </a:moveTo>
                <a:cubicBezTo>
                  <a:pt x="4736201" y="190946"/>
                  <a:pt x="1118266" y="-243042"/>
                  <a:pt x="742494" y="18163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4" name="Arc 163">
            <a:extLst>
              <a:ext uri="{FF2B5EF4-FFF2-40B4-BE49-F238E27FC236}">
                <a16:creationId xmlns:a16="http://schemas.microsoft.com/office/drawing/2014/main" id="{CC403F7C-5A0C-4E1E-85D1-5C9BCBF962B1}"/>
              </a:ext>
            </a:extLst>
          </p:cNvPr>
          <p:cNvSpPr/>
          <p:nvPr/>
        </p:nvSpPr>
        <p:spPr>
          <a:xfrm flipH="1">
            <a:off x="2815586" y="6722221"/>
            <a:ext cx="122739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5" name="Arc 150">
            <a:extLst>
              <a:ext uri="{FF2B5EF4-FFF2-40B4-BE49-F238E27FC236}">
                <a16:creationId xmlns:a16="http://schemas.microsoft.com/office/drawing/2014/main" id="{F9739EA5-2AD0-4DC2-8824-7D89A0161CEE}"/>
              </a:ext>
            </a:extLst>
          </p:cNvPr>
          <p:cNvSpPr/>
          <p:nvPr/>
        </p:nvSpPr>
        <p:spPr>
          <a:xfrm rot="16844087">
            <a:off x="3129870" y="5804735"/>
            <a:ext cx="3169145" cy="1283937"/>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 name="connsiteX0" fmla="*/ 2523172 w 3107287"/>
              <a:gd name="connsiteY0" fmla="*/ 924589 h 1534762"/>
              <a:gd name="connsiteX1" fmla="*/ 2191421 w 3107287"/>
              <a:gd name="connsiteY1" fmla="*/ 344312 h 1534762"/>
              <a:gd name="connsiteX2" fmla="*/ 2523172 w 3107287"/>
              <a:gd name="connsiteY2" fmla="*/ 924589 h 1534762"/>
              <a:gd name="connsiteX0" fmla="*/ 0 w 3107287"/>
              <a:gd name="connsiteY0" fmla="*/ 34636 h 1534762"/>
              <a:gd name="connsiteX1" fmla="*/ 3094347 w 3107287"/>
              <a:gd name="connsiteY1" fmla="*/ 1534762 h 1534762"/>
            </a:gdLst>
            <a:ahLst/>
            <a:cxnLst>
              <a:cxn ang="0">
                <a:pos x="connsiteX0" y="connsiteY0"/>
              </a:cxn>
              <a:cxn ang="0">
                <a:pos x="connsiteX1" y="connsiteY1"/>
              </a:cxn>
            </a:cxnLst>
            <a:rect l="l" t="t" r="r" b="b"/>
            <a:pathLst>
              <a:path w="3107287" h="1534762" stroke="0" extrusionOk="0">
                <a:moveTo>
                  <a:pt x="2523172" y="924589"/>
                </a:moveTo>
                <a:cubicBezTo>
                  <a:pt x="2407849" y="532775"/>
                  <a:pt x="2637125" y="-349648"/>
                  <a:pt x="2191421" y="344312"/>
                </a:cubicBezTo>
                <a:lnTo>
                  <a:pt x="2523172" y="924589"/>
                </a:lnTo>
                <a:close/>
              </a:path>
              <a:path w="3107287" h="1534762" fill="none">
                <a:moveTo>
                  <a:pt x="0" y="34636"/>
                </a:moveTo>
                <a:cubicBezTo>
                  <a:pt x="575162" y="-192402"/>
                  <a:pt x="3318040" y="741299"/>
                  <a:pt x="3094347" y="153476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6" name="Arc 150">
            <a:extLst>
              <a:ext uri="{FF2B5EF4-FFF2-40B4-BE49-F238E27FC236}">
                <a16:creationId xmlns:a16="http://schemas.microsoft.com/office/drawing/2014/main" id="{D8BCB3C9-E135-474B-A1BD-8CBEA14D2517}"/>
              </a:ext>
            </a:extLst>
          </p:cNvPr>
          <p:cNvSpPr/>
          <p:nvPr/>
        </p:nvSpPr>
        <p:spPr>
          <a:xfrm rot="16844087">
            <a:off x="2304705" y="3551092"/>
            <a:ext cx="1941620" cy="367105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1233261 w 1858445"/>
              <a:gd name="connsiteY0" fmla="*/ 3319847 h 3690398"/>
              <a:gd name="connsiteX1" fmla="*/ 1585954 w 1858445"/>
              <a:gd name="connsiteY1" fmla="*/ 3651444 h 3690398"/>
              <a:gd name="connsiteX2" fmla="*/ 1233261 w 1858445"/>
              <a:gd name="connsiteY2" fmla="*/ 3319847 h 3690398"/>
              <a:gd name="connsiteX0" fmla="*/ 0 w 1858445"/>
              <a:gd name="connsiteY0" fmla="*/ 0 h 3690398"/>
              <a:gd name="connsiteX1" fmla="*/ 1832971 w 1858445"/>
              <a:gd name="connsiteY1" fmla="*/ 3690398 h 3690398"/>
            </a:gdLst>
            <a:ahLst/>
            <a:cxnLst>
              <a:cxn ang="0">
                <a:pos x="connsiteX0" y="connsiteY0"/>
              </a:cxn>
              <a:cxn ang="0">
                <a:pos x="connsiteX1" y="connsiteY1"/>
              </a:cxn>
            </a:cxnLst>
            <a:rect l="l" t="t" r="r" b="b"/>
            <a:pathLst>
              <a:path w="1858445" h="3690398" stroke="0" extrusionOk="0">
                <a:moveTo>
                  <a:pt x="1233261" y="3319847"/>
                </a:moveTo>
                <a:cubicBezTo>
                  <a:pt x="1117938" y="2928033"/>
                  <a:pt x="2031658" y="2957484"/>
                  <a:pt x="1585954" y="3651444"/>
                </a:cubicBezTo>
                <a:lnTo>
                  <a:pt x="1233261" y="3319847"/>
                </a:lnTo>
                <a:close/>
              </a:path>
              <a:path w="1858445" h="3690398" fill="none">
                <a:moveTo>
                  <a:pt x="0" y="0"/>
                </a:moveTo>
                <a:cubicBezTo>
                  <a:pt x="754194" y="749834"/>
                  <a:pt x="2056664" y="2896935"/>
                  <a:pt x="1832971" y="3690398"/>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7" name="Arc 163">
            <a:extLst>
              <a:ext uri="{FF2B5EF4-FFF2-40B4-BE49-F238E27FC236}">
                <a16:creationId xmlns:a16="http://schemas.microsoft.com/office/drawing/2014/main" id="{45065577-64DD-4ABE-97AD-649E160410EB}"/>
              </a:ext>
            </a:extLst>
          </p:cNvPr>
          <p:cNvSpPr/>
          <p:nvPr/>
        </p:nvSpPr>
        <p:spPr>
          <a:xfrm>
            <a:off x="4529877" y="5853402"/>
            <a:ext cx="2680906" cy="1622875"/>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20519 h 2288453"/>
              <a:gd name="connsiteX1" fmla="*/ 0 w 3239157"/>
              <a:gd name="connsiteY1" fmla="*/ 2288453 h 2288453"/>
              <a:gd name="connsiteX0" fmla="*/ 3239157 w 3239157"/>
              <a:gd name="connsiteY0" fmla="*/ 2239404 h 2288453"/>
              <a:gd name="connsiteX1" fmla="*/ 2457787 w 3239157"/>
              <a:gd name="connsiteY1" fmla="*/ 49001 h 2288453"/>
              <a:gd name="connsiteX0" fmla="*/ 737988 w 2497908"/>
              <a:gd name="connsiteY0" fmla="*/ 1522645 h 2290579"/>
              <a:gd name="connsiteX1" fmla="*/ 0 w 2497908"/>
              <a:gd name="connsiteY1" fmla="*/ 2290579 h 2290579"/>
              <a:gd name="connsiteX0" fmla="*/ 598902 w 2497908"/>
              <a:gd name="connsiteY0" fmla="*/ 2126473 h 2290579"/>
              <a:gd name="connsiteX1" fmla="*/ 2457787 w 2497908"/>
              <a:gd name="connsiteY1" fmla="*/ 51127 h 2290579"/>
              <a:gd name="connsiteX0" fmla="*/ 737988 w 2501627"/>
              <a:gd name="connsiteY0" fmla="*/ 1562364 h 2330298"/>
              <a:gd name="connsiteX1" fmla="*/ 0 w 2501627"/>
              <a:gd name="connsiteY1" fmla="*/ 2330298 h 2330298"/>
              <a:gd name="connsiteX0" fmla="*/ 598902 w 2501627"/>
              <a:gd name="connsiteY0" fmla="*/ 2166192 h 2330298"/>
              <a:gd name="connsiteX1" fmla="*/ 2457787 w 2501627"/>
              <a:gd name="connsiteY1" fmla="*/ 90846 h 2330298"/>
              <a:gd name="connsiteX0" fmla="*/ 737988 w 2457787"/>
              <a:gd name="connsiteY0" fmla="*/ 1473793 h 2241727"/>
              <a:gd name="connsiteX1" fmla="*/ 0 w 2457787"/>
              <a:gd name="connsiteY1" fmla="*/ 2241727 h 2241727"/>
              <a:gd name="connsiteX0" fmla="*/ 598902 w 2457787"/>
              <a:gd name="connsiteY0" fmla="*/ 2077621 h 2241727"/>
              <a:gd name="connsiteX1" fmla="*/ 2457787 w 2457787"/>
              <a:gd name="connsiteY1" fmla="*/ 2275 h 2241727"/>
              <a:gd name="connsiteX0" fmla="*/ 236957 w 1956756"/>
              <a:gd name="connsiteY0" fmla="*/ 1473793 h 2108503"/>
              <a:gd name="connsiteX1" fmla="*/ 104532 w 1956756"/>
              <a:gd name="connsiteY1" fmla="*/ 2108503 h 2108503"/>
              <a:gd name="connsiteX0" fmla="*/ 97871 w 1956756"/>
              <a:gd name="connsiteY0" fmla="*/ 2077621 h 2108503"/>
              <a:gd name="connsiteX1" fmla="*/ 1956756 w 1956756"/>
              <a:gd name="connsiteY1" fmla="*/ 2275 h 2108503"/>
            </a:gdLst>
            <a:ahLst/>
            <a:cxnLst>
              <a:cxn ang="0">
                <a:pos x="connsiteX0" y="connsiteY0"/>
              </a:cxn>
              <a:cxn ang="0">
                <a:pos x="connsiteX1" y="connsiteY1"/>
              </a:cxn>
            </a:cxnLst>
            <a:rect l="l" t="t" r="r" b="b"/>
            <a:pathLst>
              <a:path w="1956756" h="2108503" stroke="0" extrusionOk="0">
                <a:moveTo>
                  <a:pt x="236957" y="1473793"/>
                </a:moveTo>
                <a:cubicBezTo>
                  <a:pt x="-203021" y="1121988"/>
                  <a:pt x="104532" y="2108503"/>
                  <a:pt x="104532" y="2108503"/>
                </a:cubicBezTo>
              </a:path>
              <a:path w="1956756" h="2108503" fill="none">
                <a:moveTo>
                  <a:pt x="97871" y="2077621"/>
                </a:moveTo>
                <a:cubicBezTo>
                  <a:pt x="171142" y="704559"/>
                  <a:pt x="1260682" y="-46951"/>
                  <a:pt x="1956756" y="227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8" name="Arc 163">
            <a:extLst>
              <a:ext uri="{FF2B5EF4-FFF2-40B4-BE49-F238E27FC236}">
                <a16:creationId xmlns:a16="http://schemas.microsoft.com/office/drawing/2014/main" id="{FE2FAFE7-CA74-45D4-AE51-48626FDA6B2B}"/>
              </a:ext>
            </a:extLst>
          </p:cNvPr>
          <p:cNvSpPr/>
          <p:nvPr/>
        </p:nvSpPr>
        <p:spPr>
          <a:xfrm>
            <a:off x="7860097" y="4881395"/>
            <a:ext cx="2390771" cy="3005660"/>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9" name="Arc 163">
            <a:extLst>
              <a:ext uri="{FF2B5EF4-FFF2-40B4-BE49-F238E27FC236}">
                <a16:creationId xmlns:a16="http://schemas.microsoft.com/office/drawing/2014/main" id="{B3E19149-8485-4B4E-AE58-45C1A8F62883}"/>
              </a:ext>
            </a:extLst>
          </p:cNvPr>
          <p:cNvSpPr/>
          <p:nvPr/>
        </p:nvSpPr>
        <p:spPr>
          <a:xfrm flipH="1">
            <a:off x="5149433" y="4384932"/>
            <a:ext cx="4218962" cy="3116051"/>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20" name="Oval 419">
            <a:extLst>
              <a:ext uri="{FF2B5EF4-FFF2-40B4-BE49-F238E27FC236}">
                <a16:creationId xmlns:a16="http://schemas.microsoft.com/office/drawing/2014/main" id="{9048F8B3-48A0-422B-9AA3-27E261509B2B}"/>
              </a:ext>
            </a:extLst>
          </p:cNvPr>
          <p:cNvSpPr/>
          <p:nvPr/>
        </p:nvSpPr>
        <p:spPr bwMode="auto">
          <a:xfrm rot="20365046">
            <a:off x="5187026" y="476360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1" name="Oval 420">
            <a:extLst>
              <a:ext uri="{FF2B5EF4-FFF2-40B4-BE49-F238E27FC236}">
                <a16:creationId xmlns:a16="http://schemas.microsoft.com/office/drawing/2014/main" id="{D2870B57-444B-48AD-8FBF-C81EBC7D3875}"/>
              </a:ext>
            </a:extLst>
          </p:cNvPr>
          <p:cNvSpPr/>
          <p:nvPr/>
        </p:nvSpPr>
        <p:spPr bwMode="auto">
          <a:xfrm>
            <a:off x="5214709" y="544665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2" name="Oval 421">
            <a:extLst>
              <a:ext uri="{FF2B5EF4-FFF2-40B4-BE49-F238E27FC236}">
                <a16:creationId xmlns:a16="http://schemas.microsoft.com/office/drawing/2014/main" id="{30184EFD-6D86-459D-8EB7-1BD4861A040D}"/>
              </a:ext>
            </a:extLst>
          </p:cNvPr>
          <p:cNvSpPr/>
          <p:nvPr/>
        </p:nvSpPr>
        <p:spPr bwMode="auto">
          <a:xfrm>
            <a:off x="4627753" y="4857731"/>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3" name="Oval 422">
            <a:extLst>
              <a:ext uri="{FF2B5EF4-FFF2-40B4-BE49-F238E27FC236}">
                <a16:creationId xmlns:a16="http://schemas.microsoft.com/office/drawing/2014/main" id="{AFBD7DB0-6B40-4067-8972-67F4DAD60D0D}"/>
              </a:ext>
            </a:extLst>
          </p:cNvPr>
          <p:cNvSpPr/>
          <p:nvPr/>
        </p:nvSpPr>
        <p:spPr bwMode="auto">
          <a:xfrm>
            <a:off x="4284234" y="600694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24" name="Group 423">
            <a:extLst>
              <a:ext uri="{FF2B5EF4-FFF2-40B4-BE49-F238E27FC236}">
                <a16:creationId xmlns:a16="http://schemas.microsoft.com/office/drawing/2014/main" id="{093A3894-61CC-4527-8E0B-90C294AF588D}"/>
              </a:ext>
            </a:extLst>
          </p:cNvPr>
          <p:cNvGrpSpPr/>
          <p:nvPr/>
        </p:nvGrpSpPr>
        <p:grpSpPr>
          <a:xfrm>
            <a:off x="1637405" y="4501322"/>
            <a:ext cx="1345326" cy="1348207"/>
            <a:chOff x="1462981" y="4438650"/>
            <a:chExt cx="1319067" cy="1321892"/>
          </a:xfrm>
          <a:effectLst>
            <a:outerShdw blurRad="50800" dist="38100" dir="2700000" algn="tl" rotWithShape="0">
              <a:prstClr val="black">
                <a:alpha val="40000"/>
              </a:prstClr>
            </a:outerShdw>
          </a:effectLst>
        </p:grpSpPr>
        <p:sp>
          <p:nvSpPr>
            <p:cNvPr id="425" name="object 60">
              <a:extLst>
                <a:ext uri="{FF2B5EF4-FFF2-40B4-BE49-F238E27FC236}">
                  <a16:creationId xmlns:a16="http://schemas.microsoft.com/office/drawing/2014/main" id="{FE23B5FA-BDF5-4CC8-A54D-299A74169FB2}"/>
                </a:ext>
              </a:extLst>
            </p:cNvPr>
            <p:cNvSpPr/>
            <p:nvPr/>
          </p:nvSpPr>
          <p:spPr>
            <a:xfrm>
              <a:off x="1462981" y="4438650"/>
              <a:ext cx="1319067" cy="13218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426" name="object 60">
              <a:extLst>
                <a:ext uri="{FF2B5EF4-FFF2-40B4-BE49-F238E27FC236}">
                  <a16:creationId xmlns:a16="http://schemas.microsoft.com/office/drawing/2014/main" id="{1A47D600-EEB0-4D21-81AA-FE57E35BBE1B}"/>
                </a:ext>
              </a:extLst>
            </p:cNvPr>
            <p:cNvSpPr/>
            <p:nvPr/>
          </p:nvSpPr>
          <p:spPr>
            <a:xfrm>
              <a:off x="1583014" y="4558942"/>
              <a:ext cx="1078999" cy="108131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35722">
                <a:defRPr/>
              </a:pPr>
              <a:endParaRPr sz="1250">
                <a:solidFill>
                  <a:prstClr val="black"/>
                </a:solidFill>
                <a:latin typeface="Calibri"/>
              </a:endParaRPr>
            </a:p>
          </p:txBody>
        </p:sp>
        <p:grpSp>
          <p:nvGrpSpPr>
            <p:cNvPr id="427" name="Group 426">
              <a:extLst>
                <a:ext uri="{FF2B5EF4-FFF2-40B4-BE49-F238E27FC236}">
                  <a16:creationId xmlns:a16="http://schemas.microsoft.com/office/drawing/2014/main" id="{A702779C-66CA-4E11-AF0E-17369A6F1E62}"/>
                </a:ext>
              </a:extLst>
            </p:cNvPr>
            <p:cNvGrpSpPr>
              <a:grpSpLocks noChangeAspect="1"/>
            </p:cNvGrpSpPr>
            <p:nvPr/>
          </p:nvGrpSpPr>
          <p:grpSpPr>
            <a:xfrm>
              <a:off x="1743979" y="4803122"/>
              <a:ext cx="743487" cy="595033"/>
              <a:chOff x="2012826" y="1578099"/>
              <a:chExt cx="4118990" cy="3296544"/>
            </a:xfrm>
          </p:grpSpPr>
          <p:cxnSp>
            <p:nvCxnSpPr>
              <p:cNvPr id="428" name="Straight Connector 427">
                <a:extLst>
                  <a:ext uri="{FF2B5EF4-FFF2-40B4-BE49-F238E27FC236}">
                    <a16:creationId xmlns:a16="http://schemas.microsoft.com/office/drawing/2014/main" id="{BF14274C-779E-460B-9D6A-5FFC9D44264D}"/>
                  </a:ext>
                </a:extLst>
              </p:cNvPr>
              <p:cNvCxnSpPr>
                <a:cxnSpLocks/>
              </p:cNvCxnSpPr>
              <p:nvPr/>
            </p:nvCxnSpPr>
            <p:spPr>
              <a:xfrm>
                <a:off x="2803525" y="2457450"/>
                <a:ext cx="992188" cy="197485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8F202C6-A81D-4B9E-B4F9-BE2236F4A85C}"/>
                  </a:ext>
                </a:extLst>
              </p:cNvPr>
              <p:cNvCxnSpPr>
                <a:cxnSpLocks/>
              </p:cNvCxnSpPr>
              <p:nvPr/>
            </p:nvCxnSpPr>
            <p:spPr>
              <a:xfrm>
                <a:off x="2913888" y="2364912"/>
                <a:ext cx="624684" cy="32949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5DBB9C7E-275F-45D8-B9D6-474816839AE0}"/>
                  </a:ext>
                </a:extLst>
              </p:cNvPr>
              <p:cNvCxnSpPr>
                <a:cxnSpLocks/>
              </p:cNvCxnSpPr>
              <p:nvPr/>
            </p:nvCxnSpPr>
            <p:spPr>
              <a:xfrm flipV="1">
                <a:off x="2942566" y="1804561"/>
                <a:ext cx="1563693" cy="38941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0BFDA506-3490-49A6-BD5A-169285D71C73}"/>
                  </a:ext>
                </a:extLst>
              </p:cNvPr>
              <p:cNvCxnSpPr>
                <a:cxnSpLocks/>
              </p:cNvCxnSpPr>
              <p:nvPr/>
            </p:nvCxnSpPr>
            <p:spPr>
              <a:xfrm>
                <a:off x="4931833" y="1926167"/>
                <a:ext cx="800206" cy="53451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0B012A00-EFFF-40AB-A229-A6023F9CC4BF}"/>
                  </a:ext>
                </a:extLst>
              </p:cNvPr>
              <p:cNvCxnSpPr>
                <a:cxnSpLocks/>
              </p:cNvCxnSpPr>
              <p:nvPr/>
            </p:nvCxnSpPr>
            <p:spPr>
              <a:xfrm>
                <a:off x="4821767" y="2015067"/>
                <a:ext cx="817033" cy="20193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C5FC0E9B-9A24-4033-A514-5418A715B4C8}"/>
                  </a:ext>
                </a:extLst>
              </p:cNvPr>
              <p:cNvCxnSpPr>
                <a:cxnSpLocks/>
              </p:cNvCxnSpPr>
              <p:nvPr/>
            </p:nvCxnSpPr>
            <p:spPr>
              <a:xfrm flipV="1">
                <a:off x="2465749" y="3412067"/>
                <a:ext cx="2190918" cy="36099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8001F68B-79EE-41E2-A336-17F2D3E89DCB}"/>
                  </a:ext>
                </a:extLst>
              </p:cNvPr>
              <p:cNvCxnSpPr>
                <a:cxnSpLocks/>
              </p:cNvCxnSpPr>
              <p:nvPr/>
            </p:nvCxnSpPr>
            <p:spPr>
              <a:xfrm>
                <a:off x="2441041" y="3883551"/>
                <a:ext cx="1230847" cy="669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D5E6B2A-4577-4AE6-92CB-21353AD5A11C}"/>
                  </a:ext>
                </a:extLst>
              </p:cNvPr>
              <p:cNvCxnSpPr>
                <a:cxnSpLocks/>
              </p:cNvCxnSpPr>
              <p:nvPr/>
            </p:nvCxnSpPr>
            <p:spPr>
              <a:xfrm>
                <a:off x="3746500" y="2997200"/>
                <a:ext cx="142875" cy="141287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AD6AF5DE-EF32-4B5F-A369-0A3D08AA67DD}"/>
                  </a:ext>
                </a:extLst>
              </p:cNvPr>
              <p:cNvCxnSpPr>
                <a:cxnSpLocks/>
              </p:cNvCxnSpPr>
              <p:nvPr/>
            </p:nvCxnSpPr>
            <p:spPr>
              <a:xfrm flipH="1">
                <a:off x="4037013" y="3603529"/>
                <a:ext cx="699950" cy="85893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61F0CBD9-139E-4AB3-85CB-74706B6EA688}"/>
                  </a:ext>
                </a:extLst>
              </p:cNvPr>
              <p:cNvCxnSpPr>
                <a:cxnSpLocks/>
              </p:cNvCxnSpPr>
              <p:nvPr/>
            </p:nvCxnSpPr>
            <p:spPr>
              <a:xfrm>
                <a:off x="5054600" y="3585633"/>
                <a:ext cx="486833" cy="52070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6AFC3593-6668-4A9C-872F-F2B471C14450}"/>
                  </a:ext>
                </a:extLst>
              </p:cNvPr>
              <p:cNvCxnSpPr>
                <a:cxnSpLocks/>
              </p:cNvCxnSpPr>
              <p:nvPr/>
            </p:nvCxnSpPr>
            <p:spPr>
              <a:xfrm flipV="1">
                <a:off x="4125913" y="4373700"/>
                <a:ext cx="1408009" cy="2745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E80CE19D-A8D8-4ACC-8618-6DB6483435BE}"/>
                  </a:ext>
                </a:extLst>
              </p:cNvPr>
              <p:cNvCxnSpPr>
                <a:cxnSpLocks/>
              </p:cNvCxnSpPr>
              <p:nvPr/>
            </p:nvCxnSpPr>
            <p:spPr>
              <a:xfrm flipV="1">
                <a:off x="5067765" y="2747433"/>
                <a:ext cx="643002" cy="52978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D068E899-FD1B-41B8-A461-CC0D8623C8E3}"/>
                  </a:ext>
                </a:extLst>
              </p:cNvPr>
              <p:cNvCxnSpPr>
                <a:cxnSpLocks/>
              </p:cNvCxnSpPr>
              <p:nvPr/>
            </p:nvCxnSpPr>
            <p:spPr>
              <a:xfrm flipV="1">
                <a:off x="3967163" y="2006601"/>
                <a:ext cx="664104" cy="2414587"/>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234DBFEE-26F9-4139-AB28-4B1446606666}"/>
                  </a:ext>
                </a:extLst>
              </p:cNvPr>
              <p:cNvCxnSpPr>
                <a:cxnSpLocks/>
              </p:cNvCxnSpPr>
              <p:nvPr/>
            </p:nvCxnSpPr>
            <p:spPr>
              <a:xfrm flipV="1">
                <a:off x="3907368" y="1963515"/>
                <a:ext cx="648287" cy="639986"/>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B7D59F6C-C4E7-49E3-8032-9B0F089EB948}"/>
                  </a:ext>
                </a:extLst>
              </p:cNvPr>
              <p:cNvCxnSpPr>
                <a:cxnSpLocks/>
              </p:cNvCxnSpPr>
              <p:nvPr/>
            </p:nvCxnSpPr>
            <p:spPr>
              <a:xfrm>
                <a:off x="3945467" y="2904067"/>
                <a:ext cx="753586" cy="386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3" name="Oval 442">
                <a:extLst>
                  <a:ext uri="{FF2B5EF4-FFF2-40B4-BE49-F238E27FC236}">
                    <a16:creationId xmlns:a16="http://schemas.microsoft.com/office/drawing/2014/main" id="{7A87928F-CE54-44CE-A2F2-7F75C513D0FE}"/>
                  </a:ext>
                </a:extLst>
              </p:cNvPr>
              <p:cNvSpPr/>
              <p:nvPr/>
            </p:nvSpPr>
            <p:spPr bwMode="auto">
              <a:xfrm rot="20821415">
                <a:off x="2495426" y="20183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4" name="Oval 443">
                <a:extLst>
                  <a:ext uri="{FF2B5EF4-FFF2-40B4-BE49-F238E27FC236}">
                    <a16:creationId xmlns:a16="http://schemas.microsoft.com/office/drawing/2014/main" id="{F978FBF3-8AA5-4CD1-81C0-8CD6BD963C1A}"/>
                  </a:ext>
                </a:extLst>
              </p:cNvPr>
              <p:cNvSpPr/>
              <p:nvPr/>
            </p:nvSpPr>
            <p:spPr bwMode="auto">
              <a:xfrm>
                <a:off x="2012826" y="35465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5" name="Oval 444">
                <a:extLst>
                  <a:ext uri="{FF2B5EF4-FFF2-40B4-BE49-F238E27FC236}">
                    <a16:creationId xmlns:a16="http://schemas.microsoft.com/office/drawing/2014/main" id="{B16D07B6-1116-4B7A-A074-DFB6A258C1DF}"/>
                  </a:ext>
                </a:extLst>
              </p:cNvPr>
              <p:cNvSpPr/>
              <p:nvPr/>
            </p:nvSpPr>
            <p:spPr bwMode="auto">
              <a:xfrm rot="20869539">
                <a:off x="4662893" y="3186766"/>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6" name="Oval 445">
                <a:extLst>
                  <a:ext uri="{FF2B5EF4-FFF2-40B4-BE49-F238E27FC236}">
                    <a16:creationId xmlns:a16="http://schemas.microsoft.com/office/drawing/2014/main" id="{FBCAA3FD-9EA7-4AB7-BF16-17607A61BF06}"/>
                  </a:ext>
                </a:extLst>
              </p:cNvPr>
              <p:cNvSpPr/>
              <p:nvPr/>
            </p:nvSpPr>
            <p:spPr bwMode="auto">
              <a:xfrm>
                <a:off x="4506259" y="15780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7" name="Oval 446">
                <a:extLst>
                  <a:ext uri="{FF2B5EF4-FFF2-40B4-BE49-F238E27FC236}">
                    <a16:creationId xmlns:a16="http://schemas.microsoft.com/office/drawing/2014/main" id="{21FF8792-61BE-4E89-B675-DE4C6AFF3246}"/>
                  </a:ext>
                </a:extLst>
              </p:cNvPr>
              <p:cNvSpPr/>
              <p:nvPr/>
            </p:nvSpPr>
            <p:spPr bwMode="auto">
              <a:xfrm>
                <a:off x="3663826" y="4421720"/>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8" name="Oval 447">
                <a:extLst>
                  <a:ext uri="{FF2B5EF4-FFF2-40B4-BE49-F238E27FC236}">
                    <a16:creationId xmlns:a16="http://schemas.microsoft.com/office/drawing/2014/main" id="{3B3F9315-C151-48AC-9B9C-0AA892EB055C}"/>
                  </a:ext>
                </a:extLst>
              </p:cNvPr>
              <p:cNvSpPr/>
              <p:nvPr/>
            </p:nvSpPr>
            <p:spPr bwMode="auto">
              <a:xfrm rot="1234593">
                <a:off x="3519892" y="25517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9" name="Oval 448">
                <a:extLst>
                  <a:ext uri="{FF2B5EF4-FFF2-40B4-BE49-F238E27FC236}">
                    <a16:creationId xmlns:a16="http://schemas.microsoft.com/office/drawing/2014/main" id="{DDA3ACD8-D5AE-48E1-BFEE-4A2CECF41A7B}"/>
                  </a:ext>
                </a:extLst>
              </p:cNvPr>
              <p:cNvSpPr/>
              <p:nvPr/>
            </p:nvSpPr>
            <p:spPr bwMode="auto">
              <a:xfrm>
                <a:off x="5505326" y="4036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0" name="Oval 449">
                <a:extLst>
                  <a:ext uri="{FF2B5EF4-FFF2-40B4-BE49-F238E27FC236}">
                    <a16:creationId xmlns:a16="http://schemas.microsoft.com/office/drawing/2014/main" id="{6CC377BA-AF25-4C4E-8437-EB4DD3B0BC01}"/>
                  </a:ext>
                </a:extLst>
              </p:cNvPr>
              <p:cNvSpPr/>
              <p:nvPr/>
            </p:nvSpPr>
            <p:spPr bwMode="auto">
              <a:xfrm>
                <a:off x="5678893" y="2385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51" name="Oval 450">
            <a:extLst>
              <a:ext uri="{FF2B5EF4-FFF2-40B4-BE49-F238E27FC236}">
                <a16:creationId xmlns:a16="http://schemas.microsoft.com/office/drawing/2014/main" id="{E81FBF3F-2E16-4EF6-9241-35B9476E8CA9}"/>
              </a:ext>
            </a:extLst>
          </p:cNvPr>
          <p:cNvSpPr/>
          <p:nvPr/>
        </p:nvSpPr>
        <p:spPr bwMode="auto">
          <a:xfrm>
            <a:off x="1229262" y="597028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52" name="Group 451">
            <a:extLst>
              <a:ext uri="{FF2B5EF4-FFF2-40B4-BE49-F238E27FC236}">
                <a16:creationId xmlns:a16="http://schemas.microsoft.com/office/drawing/2014/main" id="{0E95FCC9-E014-4C38-BA68-36337DB2472B}"/>
              </a:ext>
            </a:extLst>
          </p:cNvPr>
          <p:cNvGrpSpPr/>
          <p:nvPr/>
        </p:nvGrpSpPr>
        <p:grpSpPr>
          <a:xfrm>
            <a:off x="9453744" y="4501322"/>
            <a:ext cx="1345326" cy="1348207"/>
            <a:chOff x="9126754" y="4284197"/>
            <a:chExt cx="1319067" cy="1321892"/>
          </a:xfrm>
          <a:effectLst>
            <a:outerShdw blurRad="50800" dist="38100" dir="2700000" algn="tl" rotWithShape="0">
              <a:prstClr val="black">
                <a:alpha val="40000"/>
              </a:prstClr>
            </a:outerShdw>
          </a:effectLst>
        </p:grpSpPr>
        <p:grpSp>
          <p:nvGrpSpPr>
            <p:cNvPr id="453" name="Group 452">
              <a:extLst>
                <a:ext uri="{FF2B5EF4-FFF2-40B4-BE49-F238E27FC236}">
                  <a16:creationId xmlns:a16="http://schemas.microsoft.com/office/drawing/2014/main" id="{B68ED02F-F4F2-4626-AE4C-D4EC2C75D539}"/>
                </a:ext>
              </a:extLst>
            </p:cNvPr>
            <p:cNvGrpSpPr/>
            <p:nvPr/>
          </p:nvGrpSpPr>
          <p:grpSpPr>
            <a:xfrm>
              <a:off x="9126754" y="4284197"/>
              <a:ext cx="1319067" cy="1321892"/>
              <a:chOff x="6497289" y="2041126"/>
              <a:chExt cx="1613535" cy="1616992"/>
            </a:xfrm>
          </p:grpSpPr>
          <p:sp>
            <p:nvSpPr>
              <p:cNvPr id="455" name="object 60">
                <a:extLst>
                  <a:ext uri="{FF2B5EF4-FFF2-40B4-BE49-F238E27FC236}">
                    <a16:creationId xmlns:a16="http://schemas.microsoft.com/office/drawing/2014/main" id="{75EAF174-506B-4B51-AB18-5907ED423C66}"/>
                  </a:ext>
                </a:extLst>
              </p:cNvPr>
              <p:cNvSpPr/>
              <p:nvPr/>
            </p:nvSpPr>
            <p:spPr>
              <a:xfrm>
                <a:off x="6497289"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456" name="object 60">
                <a:extLst>
                  <a:ext uri="{FF2B5EF4-FFF2-40B4-BE49-F238E27FC236}">
                    <a16:creationId xmlns:a16="http://schemas.microsoft.com/office/drawing/2014/main" id="{8B32DE1E-570A-4954-AA43-54E44C7A42C3}"/>
                  </a:ext>
                </a:extLst>
              </p:cNvPr>
              <p:cNvSpPr/>
              <p:nvPr/>
            </p:nvSpPr>
            <p:spPr>
              <a:xfrm>
                <a:off x="6637436"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454" name="Picture 453">
              <a:extLst>
                <a:ext uri="{FF2B5EF4-FFF2-40B4-BE49-F238E27FC236}">
                  <a16:creationId xmlns:a16="http://schemas.microsoft.com/office/drawing/2014/main" id="{34C5D5E8-3772-4033-87F5-659C1B448DF7}"/>
                </a:ext>
              </a:extLst>
            </p:cNvPr>
            <p:cNvPicPr>
              <a:picLocks noChangeAspect="1"/>
            </p:cNvPicPr>
            <p:nvPr/>
          </p:nvPicPr>
          <p:blipFill>
            <a:blip r:embed="rId4"/>
            <a:stretch>
              <a:fillRect/>
            </a:stretch>
          </p:blipFill>
          <p:spPr>
            <a:xfrm>
              <a:off x="9507357" y="4660980"/>
              <a:ext cx="565908" cy="565908"/>
            </a:xfrm>
            <a:prstGeom prst="rect">
              <a:avLst/>
            </a:prstGeom>
          </p:spPr>
        </p:pic>
      </p:grpSp>
      <p:sp>
        <p:nvSpPr>
          <p:cNvPr id="457" name="Arc 163">
            <a:extLst>
              <a:ext uri="{FF2B5EF4-FFF2-40B4-BE49-F238E27FC236}">
                <a16:creationId xmlns:a16="http://schemas.microsoft.com/office/drawing/2014/main" id="{AA53E00F-12CA-445D-97CA-5225C6236D3A}"/>
              </a:ext>
            </a:extLst>
          </p:cNvPr>
          <p:cNvSpPr/>
          <p:nvPr/>
        </p:nvSpPr>
        <p:spPr>
          <a:xfrm rot="18985204">
            <a:off x="3858991" y="3971414"/>
            <a:ext cx="1782046" cy="1569537"/>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893043"/>
              <a:gd name="connsiteY0" fmla="*/ 168652 h 936586"/>
              <a:gd name="connsiteX1" fmla="*/ 0 w 4893043"/>
              <a:gd name="connsiteY1" fmla="*/ 936586 h 936586"/>
              <a:gd name="connsiteX0" fmla="*/ 4893044 w 4893043"/>
              <a:gd name="connsiteY0" fmla="*/ 381665 h 936586"/>
              <a:gd name="connsiteX1" fmla="*/ 737988 w 4893043"/>
              <a:gd name="connsiteY1" fmla="*/ 168652 h 936586"/>
              <a:gd name="connsiteX0" fmla="*/ 737988 w 4893043"/>
              <a:gd name="connsiteY0" fmla="*/ 121703 h 889637"/>
              <a:gd name="connsiteX1" fmla="*/ 0 w 4893043"/>
              <a:gd name="connsiteY1" fmla="*/ 889637 h 889637"/>
              <a:gd name="connsiteX0" fmla="*/ 4893044 w 4893043"/>
              <a:gd name="connsiteY0" fmla="*/ 334716 h 889637"/>
              <a:gd name="connsiteX1" fmla="*/ 742494 w 4893043"/>
              <a:gd name="connsiteY1" fmla="*/ 181633 h 889637"/>
              <a:gd name="connsiteX0" fmla="*/ 157759 w 5230784"/>
              <a:gd name="connsiteY0" fmla="*/ 63547 h 935350"/>
              <a:gd name="connsiteX1" fmla="*/ 337741 w 5230784"/>
              <a:gd name="connsiteY1" fmla="*/ 935350 h 935350"/>
              <a:gd name="connsiteX0" fmla="*/ 5230785 w 5230784"/>
              <a:gd name="connsiteY0" fmla="*/ 380429 h 935350"/>
              <a:gd name="connsiteX1" fmla="*/ 1080235 w 5230784"/>
              <a:gd name="connsiteY1" fmla="*/ 227346 h 935350"/>
              <a:gd name="connsiteX0" fmla="*/ 230876 w 5303901"/>
              <a:gd name="connsiteY0" fmla="*/ 736930 h 1608733"/>
              <a:gd name="connsiteX1" fmla="*/ 410858 w 5303901"/>
              <a:gd name="connsiteY1" fmla="*/ 1608733 h 1608733"/>
              <a:gd name="connsiteX0" fmla="*/ 5303902 w 5303901"/>
              <a:gd name="connsiteY0" fmla="*/ 1053812 h 1608733"/>
              <a:gd name="connsiteX1" fmla="*/ 0 w 5303901"/>
              <a:gd name="connsiteY1" fmla="*/ 87756 h 1608733"/>
              <a:gd name="connsiteX0" fmla="*/ 230876 w 5303901"/>
              <a:gd name="connsiteY0" fmla="*/ 667098 h 1538901"/>
              <a:gd name="connsiteX1" fmla="*/ 410858 w 5303901"/>
              <a:gd name="connsiteY1" fmla="*/ 1538901 h 1538901"/>
              <a:gd name="connsiteX0" fmla="*/ 5303902 w 5303901"/>
              <a:gd name="connsiteY0" fmla="*/ 983980 h 1538901"/>
              <a:gd name="connsiteX1" fmla="*/ 0 w 5303901"/>
              <a:gd name="connsiteY1" fmla="*/ 17924 h 1538901"/>
            </a:gdLst>
            <a:ahLst/>
            <a:cxnLst>
              <a:cxn ang="0">
                <a:pos x="connsiteX0" y="connsiteY0"/>
              </a:cxn>
              <a:cxn ang="0">
                <a:pos x="connsiteX1" y="connsiteY1"/>
              </a:cxn>
            </a:cxnLst>
            <a:rect l="l" t="t" r="r" b="b"/>
            <a:pathLst>
              <a:path w="5303901" h="1538901" stroke="0" extrusionOk="0">
                <a:moveTo>
                  <a:pt x="230876" y="667098"/>
                </a:moveTo>
                <a:cubicBezTo>
                  <a:pt x="-209102" y="315293"/>
                  <a:pt x="410858" y="1538901"/>
                  <a:pt x="410858" y="1538901"/>
                </a:cubicBezTo>
              </a:path>
              <a:path w="5303901" h="1538901" fill="none">
                <a:moveTo>
                  <a:pt x="5303902" y="983980"/>
                </a:moveTo>
                <a:cubicBezTo>
                  <a:pt x="5147059" y="840210"/>
                  <a:pt x="4387204" y="-143963"/>
                  <a:pt x="0" y="1792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35" name="Arc 199">
            <a:extLst>
              <a:ext uri="{FF2B5EF4-FFF2-40B4-BE49-F238E27FC236}">
                <a16:creationId xmlns:a16="http://schemas.microsoft.com/office/drawing/2014/main" id="{EC63AE1E-2754-412A-8C4A-D186BC2ADC0C}"/>
              </a:ext>
            </a:extLst>
          </p:cNvPr>
          <p:cNvSpPr/>
          <p:nvPr/>
        </p:nvSpPr>
        <p:spPr>
          <a:xfrm rot="18651115">
            <a:off x="5940611" y="4025832"/>
            <a:ext cx="1846985" cy="1710420"/>
          </a:xfrm>
          <a:custGeom>
            <a:avLst/>
            <a:gdLst>
              <a:gd name="connsiteX0" fmla="*/ 1444499 w 2888999"/>
              <a:gd name="connsiteY0" fmla="*/ 0 h 2841189"/>
              <a:gd name="connsiteX1" fmla="*/ 2545269 w 2888999"/>
              <a:gd name="connsiteY1" fmla="*/ 500721 h 2841189"/>
              <a:gd name="connsiteX2" fmla="*/ 2865269 w 2888999"/>
              <a:gd name="connsiteY2" fmla="*/ 1677035 h 2841189"/>
              <a:gd name="connsiteX3" fmla="*/ 1444500 w 2888999"/>
              <a:gd name="connsiteY3" fmla="*/ 1420595 h 2841189"/>
              <a:gd name="connsiteX4" fmla="*/ 1444499 w 2888999"/>
              <a:gd name="connsiteY4" fmla="*/ 0 h 2841189"/>
              <a:gd name="connsiteX0" fmla="*/ 1444499 w 2888999"/>
              <a:gd name="connsiteY0" fmla="*/ 0 h 2841189"/>
              <a:gd name="connsiteX1" fmla="*/ 2545269 w 2888999"/>
              <a:gd name="connsiteY1" fmla="*/ 500721 h 2841189"/>
              <a:gd name="connsiteX2" fmla="*/ 2865269 w 2888999"/>
              <a:gd name="connsiteY2" fmla="*/ 1677035 h 2841189"/>
              <a:gd name="connsiteX0" fmla="*/ 366422 w 1810934"/>
              <a:gd name="connsiteY0" fmla="*/ 0 h 1677035"/>
              <a:gd name="connsiteX1" fmla="*/ 1467192 w 1810934"/>
              <a:gd name="connsiteY1" fmla="*/ 500721 h 1677035"/>
              <a:gd name="connsiteX2" fmla="*/ 1787192 w 1810934"/>
              <a:gd name="connsiteY2" fmla="*/ 1677035 h 1677035"/>
              <a:gd name="connsiteX3" fmla="*/ 366423 w 1810934"/>
              <a:gd name="connsiteY3" fmla="*/ 1420595 h 1677035"/>
              <a:gd name="connsiteX4" fmla="*/ 366422 w 1810934"/>
              <a:gd name="connsiteY4" fmla="*/ 0 h 1677035"/>
              <a:gd name="connsiteX0" fmla="*/ 0 w 1810934"/>
              <a:gd name="connsiteY0" fmla="*/ 20650 h 1677035"/>
              <a:gd name="connsiteX1" fmla="*/ 1467192 w 1810934"/>
              <a:gd name="connsiteY1" fmla="*/ 500721 h 1677035"/>
              <a:gd name="connsiteX2" fmla="*/ 1787192 w 1810934"/>
              <a:gd name="connsiteY2" fmla="*/ 1677035 h 1677035"/>
            </a:gdLst>
            <a:ahLst/>
            <a:cxnLst>
              <a:cxn ang="0">
                <a:pos x="connsiteX0" y="connsiteY0"/>
              </a:cxn>
              <a:cxn ang="0">
                <a:pos x="connsiteX1" y="connsiteY1"/>
              </a:cxn>
              <a:cxn ang="0">
                <a:pos x="connsiteX2" y="connsiteY2"/>
              </a:cxn>
            </a:cxnLst>
            <a:rect l="l" t="t" r="r" b="b"/>
            <a:pathLst>
              <a:path w="1810934" h="1677035" stroke="0" extrusionOk="0">
                <a:moveTo>
                  <a:pt x="366422" y="0"/>
                </a:moveTo>
                <a:cubicBezTo>
                  <a:pt x="790273" y="0"/>
                  <a:pt x="1192736" y="183073"/>
                  <a:pt x="1467192" y="500721"/>
                </a:cubicBezTo>
                <a:cubicBezTo>
                  <a:pt x="1747991" y="825710"/>
                  <a:pt x="1865472" y="1257570"/>
                  <a:pt x="1787192" y="1677035"/>
                </a:cubicBezTo>
                <a:lnTo>
                  <a:pt x="366423" y="1420595"/>
                </a:lnTo>
                <a:cubicBezTo>
                  <a:pt x="366423" y="947063"/>
                  <a:pt x="366422" y="473532"/>
                  <a:pt x="366422" y="0"/>
                </a:cubicBezTo>
                <a:close/>
              </a:path>
              <a:path w="1810934" h="1677035" fill="none">
                <a:moveTo>
                  <a:pt x="0" y="20650"/>
                </a:moveTo>
                <a:cubicBezTo>
                  <a:pt x="423851" y="20650"/>
                  <a:pt x="1192736" y="183073"/>
                  <a:pt x="1467192" y="500721"/>
                </a:cubicBezTo>
                <a:cubicBezTo>
                  <a:pt x="1747991" y="825710"/>
                  <a:pt x="1865472" y="1257570"/>
                  <a:pt x="1787192" y="167703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36" name="Oval 535">
            <a:extLst>
              <a:ext uri="{FF2B5EF4-FFF2-40B4-BE49-F238E27FC236}">
                <a16:creationId xmlns:a16="http://schemas.microsoft.com/office/drawing/2014/main" id="{9C185B08-7901-4897-B69F-62F908C9F0F5}"/>
              </a:ext>
            </a:extLst>
          </p:cNvPr>
          <p:cNvSpPr/>
          <p:nvPr/>
        </p:nvSpPr>
        <p:spPr bwMode="auto">
          <a:xfrm>
            <a:off x="8538583" y="439965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7" name="Oval 536">
            <a:extLst>
              <a:ext uri="{FF2B5EF4-FFF2-40B4-BE49-F238E27FC236}">
                <a16:creationId xmlns:a16="http://schemas.microsoft.com/office/drawing/2014/main" id="{63342430-BE63-4D54-8F39-246B27CB229F}"/>
              </a:ext>
            </a:extLst>
          </p:cNvPr>
          <p:cNvSpPr/>
          <p:nvPr/>
        </p:nvSpPr>
        <p:spPr bwMode="auto">
          <a:xfrm>
            <a:off x="8003636" y="466419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8" name="Oval 537">
            <a:extLst>
              <a:ext uri="{FF2B5EF4-FFF2-40B4-BE49-F238E27FC236}">
                <a16:creationId xmlns:a16="http://schemas.microsoft.com/office/drawing/2014/main" id="{CD5B084A-2FE0-41CC-BE8A-4DCBB5009AC6}"/>
              </a:ext>
            </a:extLst>
          </p:cNvPr>
          <p:cNvSpPr/>
          <p:nvPr/>
        </p:nvSpPr>
        <p:spPr bwMode="auto">
          <a:xfrm>
            <a:off x="7412962" y="540927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9" name="Oval 538">
            <a:extLst>
              <a:ext uri="{FF2B5EF4-FFF2-40B4-BE49-F238E27FC236}">
                <a16:creationId xmlns:a16="http://schemas.microsoft.com/office/drawing/2014/main" id="{7E653CF1-4D63-4251-BE84-2F6AE9EFBD42}"/>
              </a:ext>
            </a:extLst>
          </p:cNvPr>
          <p:cNvSpPr/>
          <p:nvPr/>
        </p:nvSpPr>
        <p:spPr bwMode="auto">
          <a:xfrm>
            <a:off x="7143028" y="5827598"/>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0" name="Oval 539">
            <a:extLst>
              <a:ext uri="{FF2B5EF4-FFF2-40B4-BE49-F238E27FC236}">
                <a16:creationId xmlns:a16="http://schemas.microsoft.com/office/drawing/2014/main" id="{0D94F2FB-BC9A-4068-8952-5968527473E5}"/>
              </a:ext>
            </a:extLst>
          </p:cNvPr>
          <p:cNvSpPr/>
          <p:nvPr/>
        </p:nvSpPr>
        <p:spPr bwMode="auto">
          <a:xfrm>
            <a:off x="6686257" y="5384069"/>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1" name="Oval 540">
            <a:extLst>
              <a:ext uri="{FF2B5EF4-FFF2-40B4-BE49-F238E27FC236}">
                <a16:creationId xmlns:a16="http://schemas.microsoft.com/office/drawing/2014/main" id="{B9120F99-E1E6-4C14-ABEF-D4BED0D3F7EA}"/>
              </a:ext>
            </a:extLst>
          </p:cNvPr>
          <p:cNvSpPr/>
          <p:nvPr/>
        </p:nvSpPr>
        <p:spPr bwMode="auto">
          <a:xfrm>
            <a:off x="8572957" y="513111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2" name="Oval 541">
            <a:extLst>
              <a:ext uri="{FF2B5EF4-FFF2-40B4-BE49-F238E27FC236}">
                <a16:creationId xmlns:a16="http://schemas.microsoft.com/office/drawing/2014/main" id="{A6F2B467-7009-4B3A-BF83-A8083469A9BC}"/>
              </a:ext>
            </a:extLst>
          </p:cNvPr>
          <p:cNvSpPr/>
          <p:nvPr/>
        </p:nvSpPr>
        <p:spPr bwMode="auto">
          <a:xfrm>
            <a:off x="8497914" y="644816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3" name="Arc 163">
            <a:extLst>
              <a:ext uri="{FF2B5EF4-FFF2-40B4-BE49-F238E27FC236}">
                <a16:creationId xmlns:a16="http://schemas.microsoft.com/office/drawing/2014/main" id="{D9345EBA-0704-45CB-B999-27771BF7F385}"/>
              </a:ext>
            </a:extLst>
          </p:cNvPr>
          <p:cNvSpPr/>
          <p:nvPr/>
        </p:nvSpPr>
        <p:spPr>
          <a:xfrm flipH="1">
            <a:off x="6976783" y="6055982"/>
            <a:ext cx="643811"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44" name="Oval 543">
            <a:extLst>
              <a:ext uri="{FF2B5EF4-FFF2-40B4-BE49-F238E27FC236}">
                <a16:creationId xmlns:a16="http://schemas.microsoft.com/office/drawing/2014/main" id="{6EDDE31C-8CE3-46F9-B255-9D5C85A86689}"/>
              </a:ext>
            </a:extLst>
          </p:cNvPr>
          <p:cNvSpPr/>
          <p:nvPr/>
        </p:nvSpPr>
        <p:spPr bwMode="auto">
          <a:xfrm>
            <a:off x="5591749" y="498740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5" name="Oval 544">
            <a:extLst>
              <a:ext uri="{FF2B5EF4-FFF2-40B4-BE49-F238E27FC236}">
                <a16:creationId xmlns:a16="http://schemas.microsoft.com/office/drawing/2014/main" id="{09BD9F81-334A-488E-8F77-A8B4B04A744F}"/>
              </a:ext>
            </a:extLst>
          </p:cNvPr>
          <p:cNvSpPr/>
          <p:nvPr/>
        </p:nvSpPr>
        <p:spPr bwMode="auto">
          <a:xfrm>
            <a:off x="7354923" y="6102873"/>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546" name="Group 545">
            <a:extLst>
              <a:ext uri="{FF2B5EF4-FFF2-40B4-BE49-F238E27FC236}">
                <a16:creationId xmlns:a16="http://schemas.microsoft.com/office/drawing/2014/main" id="{060A1271-D4C8-444E-9092-711745039186}"/>
              </a:ext>
            </a:extLst>
          </p:cNvPr>
          <p:cNvGrpSpPr/>
          <p:nvPr/>
        </p:nvGrpSpPr>
        <p:grpSpPr>
          <a:xfrm>
            <a:off x="5545574" y="3561131"/>
            <a:ext cx="1345326" cy="1348207"/>
            <a:chOff x="5386012" y="3625850"/>
            <a:chExt cx="1319067" cy="1321892"/>
          </a:xfrm>
          <a:effectLst>
            <a:outerShdw blurRad="50800" dist="38100" dir="2700000" algn="tl" rotWithShape="0">
              <a:prstClr val="black">
                <a:alpha val="40000"/>
              </a:prstClr>
            </a:outerShdw>
          </a:effectLst>
        </p:grpSpPr>
        <p:grpSp>
          <p:nvGrpSpPr>
            <p:cNvPr id="547" name="Group 546">
              <a:extLst>
                <a:ext uri="{FF2B5EF4-FFF2-40B4-BE49-F238E27FC236}">
                  <a16:creationId xmlns:a16="http://schemas.microsoft.com/office/drawing/2014/main" id="{1320F5D8-A70F-412A-B89F-DD53FC4BC8F7}"/>
                </a:ext>
              </a:extLst>
            </p:cNvPr>
            <p:cNvGrpSpPr/>
            <p:nvPr/>
          </p:nvGrpSpPr>
          <p:grpSpPr>
            <a:xfrm>
              <a:off x="5386012" y="3625850"/>
              <a:ext cx="1319067" cy="1321892"/>
              <a:chOff x="788560" y="2041126"/>
              <a:chExt cx="1613535" cy="1616992"/>
            </a:xfrm>
          </p:grpSpPr>
          <p:sp>
            <p:nvSpPr>
              <p:cNvPr id="549" name="object 60">
                <a:extLst>
                  <a:ext uri="{FF2B5EF4-FFF2-40B4-BE49-F238E27FC236}">
                    <a16:creationId xmlns:a16="http://schemas.microsoft.com/office/drawing/2014/main" id="{32A38C4C-3CEE-467C-9FC0-FF759CD1884C}"/>
                  </a:ext>
                </a:extLst>
              </p:cNvPr>
              <p:cNvSpPr/>
              <p:nvPr/>
            </p:nvSpPr>
            <p:spPr>
              <a:xfrm>
                <a:off x="788560"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550" name="object 60">
                <a:extLst>
                  <a:ext uri="{FF2B5EF4-FFF2-40B4-BE49-F238E27FC236}">
                    <a16:creationId xmlns:a16="http://schemas.microsoft.com/office/drawing/2014/main" id="{94CB3C67-5F67-4E14-BD0E-6F96193553C0}"/>
                  </a:ext>
                </a:extLst>
              </p:cNvPr>
              <p:cNvSpPr/>
              <p:nvPr/>
            </p:nvSpPr>
            <p:spPr>
              <a:xfrm>
                <a:off x="928707"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548" name="Picture 547">
              <a:extLst>
                <a:ext uri="{FF2B5EF4-FFF2-40B4-BE49-F238E27FC236}">
                  <a16:creationId xmlns:a16="http://schemas.microsoft.com/office/drawing/2014/main" id="{A2BEC064-8B0B-4A78-AFB7-AF3F825125B7}"/>
                </a:ext>
              </a:extLst>
            </p:cNvPr>
            <p:cNvPicPr>
              <a:picLocks noChangeAspect="1"/>
            </p:cNvPicPr>
            <p:nvPr/>
          </p:nvPicPr>
          <p:blipFill>
            <a:blip r:embed="rId5"/>
            <a:stretch>
              <a:fillRect/>
            </a:stretch>
          </p:blipFill>
          <p:spPr>
            <a:xfrm>
              <a:off x="5757879" y="4011743"/>
              <a:ext cx="575332" cy="575330"/>
            </a:xfrm>
            <a:prstGeom prst="rect">
              <a:avLst/>
            </a:prstGeom>
          </p:spPr>
        </p:pic>
      </p:grpSp>
      <p:sp>
        <p:nvSpPr>
          <p:cNvPr id="551" name="Oval 550">
            <a:extLst>
              <a:ext uri="{FF2B5EF4-FFF2-40B4-BE49-F238E27FC236}">
                <a16:creationId xmlns:a16="http://schemas.microsoft.com/office/drawing/2014/main" id="{678F5717-7D16-4FD6-8B5A-DF502264B4BD}"/>
              </a:ext>
            </a:extLst>
          </p:cNvPr>
          <p:cNvSpPr/>
          <p:nvPr/>
        </p:nvSpPr>
        <p:spPr bwMode="auto">
          <a:xfrm>
            <a:off x="3523953" y="4769111"/>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52" name="Oval 551">
            <a:extLst>
              <a:ext uri="{FF2B5EF4-FFF2-40B4-BE49-F238E27FC236}">
                <a16:creationId xmlns:a16="http://schemas.microsoft.com/office/drawing/2014/main" id="{3281C034-72B5-4841-AC1F-5B830A54E39E}"/>
              </a:ext>
            </a:extLst>
          </p:cNvPr>
          <p:cNvSpPr/>
          <p:nvPr/>
        </p:nvSpPr>
        <p:spPr bwMode="auto">
          <a:xfrm>
            <a:off x="3629728" y="676296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53" name="Rectangle 552">
            <a:extLst>
              <a:ext uri="{FF2B5EF4-FFF2-40B4-BE49-F238E27FC236}">
                <a16:creationId xmlns:a16="http://schemas.microsoft.com/office/drawing/2014/main" id="{36D6D8CF-1260-40DA-82D1-089CCDCC8134}"/>
              </a:ext>
            </a:extLst>
          </p:cNvPr>
          <p:cNvSpPr/>
          <p:nvPr/>
        </p:nvSpPr>
        <p:spPr bwMode="auto">
          <a:xfrm>
            <a:off x="-85197" y="6993637"/>
            <a:ext cx="12815916" cy="1015996"/>
          </a:xfrm>
          <a:prstGeom prst="rect">
            <a:avLst/>
          </a:prstGeom>
          <a:solidFill>
            <a:srgbClr val="E7E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982033C2-58DE-49C0-8F65-056B9E3DBBA0}"/>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118" name="Freeform: Shape 117">
            <a:extLst>
              <a:ext uri="{FF2B5EF4-FFF2-40B4-BE49-F238E27FC236}">
                <a16:creationId xmlns:a16="http://schemas.microsoft.com/office/drawing/2014/main" id="{31710219-1820-41B6-AEA6-DEA6EFE427C3}"/>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217978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animEffect transition="in" filter="fade">
                                      <p:cBhvr>
                                        <p:cTn id="11" dur="500"/>
                                        <p:tgtEl>
                                          <p:spTgt spid="117"/>
                                        </p:tgtEl>
                                      </p:cBhvr>
                                    </p:animEffect>
                                  </p:childTnLst>
                                </p:cTn>
                              </p:par>
                              <p:par>
                                <p:cTn id="12" presetID="35" presetClass="path" presetSubtype="0" decel="100000" fill="hold" grpId="1" nodeType="withEffect">
                                  <p:stCondLst>
                                    <p:cond delay="0"/>
                                  </p:stCondLst>
                                  <p:childTnLst>
                                    <p:animMotion origin="layout" path="M 2.79295E-6 -3.1094E-6 L -0.01532 -3.1094E-6 " pathEditMode="relative" rAng="0" ptsTypes="AA">
                                      <p:cBhvr>
                                        <p:cTn id="13" dur="500" spd="-100000" fill="hold"/>
                                        <p:tgtEl>
                                          <p:spTgt spid="117"/>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7" grpId="0"/>
      <p:bldP spid="11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271899-5141-4DAD-8BCB-5EB3E4C23223}"/>
              </a:ext>
            </a:extLst>
          </p:cNvPr>
          <p:cNvSpPr>
            <a:spLocks noGrp="1"/>
          </p:cNvSpPr>
          <p:nvPr>
            <p:ph type="title"/>
          </p:nvPr>
        </p:nvSpPr>
        <p:spPr>
          <a:xfrm>
            <a:off x="599302" y="688752"/>
            <a:ext cx="11237870" cy="565027"/>
          </a:xfrm>
        </p:spPr>
        <p:txBody>
          <a:bodyPr/>
          <a:lstStyle/>
          <a:p>
            <a:r>
              <a:rPr lang="en-US" dirty="0"/>
              <a:t>Azure AD Identity Governance</a:t>
            </a:r>
          </a:p>
        </p:txBody>
      </p:sp>
      <p:grpSp>
        <p:nvGrpSpPr>
          <p:cNvPr id="8" name="Group 7">
            <a:extLst>
              <a:ext uri="{FF2B5EF4-FFF2-40B4-BE49-F238E27FC236}">
                <a16:creationId xmlns:a16="http://schemas.microsoft.com/office/drawing/2014/main" id="{AB67E93A-3CE2-47D2-B910-470E98284392}"/>
              </a:ext>
            </a:extLst>
          </p:cNvPr>
          <p:cNvGrpSpPr/>
          <p:nvPr/>
        </p:nvGrpSpPr>
        <p:grpSpPr>
          <a:xfrm>
            <a:off x="1335849" y="2070670"/>
            <a:ext cx="2098358" cy="3246867"/>
            <a:chOff x="689862" y="2030253"/>
            <a:chExt cx="2057400" cy="3183492"/>
          </a:xfrm>
        </p:grpSpPr>
        <p:sp>
          <p:nvSpPr>
            <p:cNvPr id="37" name="Rectangle 36">
              <a:extLst>
                <a:ext uri="{FF2B5EF4-FFF2-40B4-BE49-F238E27FC236}">
                  <a16:creationId xmlns:a16="http://schemas.microsoft.com/office/drawing/2014/main" id="{640354AE-2DA7-4BDE-89C5-DB22CA77A721}"/>
                </a:ext>
              </a:extLst>
            </p:cNvPr>
            <p:cNvSpPr/>
            <p:nvPr/>
          </p:nvSpPr>
          <p:spPr>
            <a:xfrm>
              <a:off x="689862" y="4364404"/>
              <a:ext cx="2057400" cy="849341"/>
            </a:xfrm>
            <a:prstGeom prst="rect">
              <a:avLst/>
            </a:prstGeom>
            <a:noFill/>
            <a:ln>
              <a:noFill/>
            </a:ln>
          </p:spPr>
          <p:txBody>
            <a:bodyPr wrap="square" lIns="0" tIns="0" rIns="0" bIns="0" anchor="t" anchorCtr="1">
              <a:noAutofit/>
            </a:bodyPr>
            <a:lstStyle/>
            <a:p>
              <a:pPr algn="ctr" defTabSz="895922" fontAlgn="base">
                <a:spcBef>
                  <a:spcPts val="1224"/>
                </a:spcBef>
                <a:spcAft>
                  <a:spcPct val="0"/>
                </a:spcAft>
                <a:defRPr/>
              </a:pPr>
              <a:r>
                <a:rPr lang="en-US" sz="2040" b="1" spc="-30">
                  <a:solidFill>
                    <a:srgbClr val="505050"/>
                  </a:solidFill>
                  <a:latin typeface="Segoe UI"/>
                  <a:ea typeface="Segoe UI" pitchFamily="34" charset="0"/>
                  <a:cs typeface="Segoe UI" pitchFamily="34" charset="0"/>
                </a:rPr>
                <a:t>Identity lifecycle</a:t>
              </a:r>
              <a:r>
                <a:rPr lang="en-US" sz="2040" spc="-30">
                  <a:solidFill>
                    <a:srgbClr val="505050"/>
                  </a:solidFill>
                  <a:latin typeface="Segoe UI"/>
                  <a:ea typeface="Segoe UI" pitchFamily="34" charset="0"/>
                  <a:cs typeface="Segoe UI" pitchFamily="34" charset="0"/>
                </a:rPr>
                <a:t> </a:t>
              </a:r>
              <a:r>
                <a:rPr lang="en-US" sz="1632" spc="-30">
                  <a:solidFill>
                    <a:srgbClr val="505050"/>
                  </a:solidFill>
                  <a:latin typeface="Segoe UI"/>
                  <a:ea typeface="Segoe UI" pitchFamily="34" charset="0"/>
                  <a:cs typeface="Segoe UI" pitchFamily="34" charset="0"/>
                </a:rPr>
                <a:t>facilities collaboration</a:t>
              </a:r>
              <a:endParaRPr lang="en-US" sz="1632" spc="-30">
                <a:solidFill>
                  <a:srgbClr val="505050"/>
                </a:solidFill>
                <a:latin typeface="Segoe UI"/>
                <a:cs typeface="Segoe UI" pitchFamily="34" charset="0"/>
              </a:endParaRPr>
            </a:p>
          </p:txBody>
        </p:sp>
        <p:grpSp>
          <p:nvGrpSpPr>
            <p:cNvPr id="2" name="Group 1">
              <a:extLst>
                <a:ext uri="{FF2B5EF4-FFF2-40B4-BE49-F238E27FC236}">
                  <a16:creationId xmlns:a16="http://schemas.microsoft.com/office/drawing/2014/main" id="{191496E7-A0CF-48D7-AAC5-F73B09398EAE}"/>
                </a:ext>
              </a:extLst>
            </p:cNvPr>
            <p:cNvGrpSpPr/>
            <p:nvPr/>
          </p:nvGrpSpPr>
          <p:grpSpPr>
            <a:xfrm>
              <a:off x="689862" y="2030253"/>
              <a:ext cx="2057400" cy="2057400"/>
              <a:chOff x="689862" y="2030253"/>
              <a:chExt cx="2057400" cy="2057400"/>
            </a:xfrm>
          </p:grpSpPr>
          <p:sp>
            <p:nvSpPr>
              <p:cNvPr id="75" name="object 60">
                <a:extLst>
                  <a:ext uri="{FF2B5EF4-FFF2-40B4-BE49-F238E27FC236}">
                    <a16:creationId xmlns:a16="http://schemas.microsoft.com/office/drawing/2014/main" id="{10C72FD7-0FD3-4948-81D0-0C4A74D97641}"/>
                  </a:ext>
                </a:extLst>
              </p:cNvPr>
              <p:cNvSpPr/>
              <p:nvPr/>
            </p:nvSpPr>
            <p:spPr>
              <a:xfrm>
                <a:off x="689862" y="2030253"/>
                <a:ext cx="2057400" cy="20574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nchor="ctr"/>
              <a:lstStyle/>
              <a:p>
                <a:pPr algn="ctr" defTabSz="648497">
                  <a:defRPr/>
                </a:pPr>
                <a:endParaRPr sz="1276">
                  <a:solidFill>
                    <a:prstClr val="black"/>
                  </a:solidFill>
                  <a:latin typeface="Calibri"/>
                </a:endParaRPr>
              </a:p>
            </p:txBody>
          </p:sp>
          <p:pic>
            <p:nvPicPr>
              <p:cNvPr id="95" name="Picture 94">
                <a:extLst>
                  <a:ext uri="{FF2B5EF4-FFF2-40B4-BE49-F238E27FC236}">
                    <a16:creationId xmlns:a16="http://schemas.microsoft.com/office/drawing/2014/main" id="{71334E9D-7CD3-41D8-81B5-EAECFA2A0F57}"/>
                  </a:ext>
                </a:extLst>
              </p:cNvPr>
              <p:cNvPicPr>
                <a:picLocks noChangeAspect="1"/>
              </p:cNvPicPr>
              <p:nvPr/>
            </p:nvPicPr>
            <p:blipFill>
              <a:blip r:embed="rId3"/>
              <a:stretch>
                <a:fillRect/>
              </a:stretch>
            </p:blipFill>
            <p:spPr>
              <a:xfrm>
                <a:off x="1384806" y="2726657"/>
                <a:ext cx="667512" cy="667512"/>
              </a:xfrm>
              <a:prstGeom prst="rect">
                <a:avLst/>
              </a:prstGeom>
            </p:spPr>
          </p:pic>
        </p:grpSp>
      </p:grpSp>
      <p:grpSp>
        <p:nvGrpSpPr>
          <p:cNvPr id="7" name="Group 6">
            <a:extLst>
              <a:ext uri="{FF2B5EF4-FFF2-40B4-BE49-F238E27FC236}">
                <a16:creationId xmlns:a16="http://schemas.microsoft.com/office/drawing/2014/main" id="{1611E6F5-F7FC-4F3F-BB70-2C20FB88DA88}"/>
              </a:ext>
            </a:extLst>
          </p:cNvPr>
          <p:cNvGrpSpPr/>
          <p:nvPr/>
        </p:nvGrpSpPr>
        <p:grpSpPr>
          <a:xfrm>
            <a:off x="4911656" y="2059101"/>
            <a:ext cx="2098358" cy="3258436"/>
            <a:chOff x="3609169" y="2018910"/>
            <a:chExt cx="2057400" cy="3194835"/>
          </a:xfrm>
        </p:grpSpPr>
        <p:sp>
          <p:nvSpPr>
            <p:cNvPr id="38" name="Rectangle 37">
              <a:extLst>
                <a:ext uri="{FF2B5EF4-FFF2-40B4-BE49-F238E27FC236}">
                  <a16:creationId xmlns:a16="http://schemas.microsoft.com/office/drawing/2014/main" id="{65B246F4-250F-43DE-8178-FCAABCB12DFF}"/>
                </a:ext>
              </a:extLst>
            </p:cNvPr>
            <p:cNvSpPr/>
            <p:nvPr/>
          </p:nvSpPr>
          <p:spPr>
            <a:xfrm>
              <a:off x="3609169" y="4364404"/>
              <a:ext cx="2057400" cy="849341"/>
            </a:xfrm>
            <a:prstGeom prst="rect">
              <a:avLst/>
            </a:prstGeom>
            <a:noFill/>
            <a:ln>
              <a:noFill/>
            </a:ln>
          </p:spPr>
          <p:txBody>
            <a:bodyPr wrap="square" lIns="0" tIns="0" rIns="0" bIns="0" anchor="t" anchorCtr="1">
              <a:noAutofit/>
            </a:bodyPr>
            <a:lstStyle/>
            <a:p>
              <a:pPr algn="ctr" defTabSz="895922" fontAlgn="base">
                <a:spcBef>
                  <a:spcPts val="1224"/>
                </a:spcBef>
                <a:spcAft>
                  <a:spcPct val="0"/>
                </a:spcAft>
                <a:defRPr/>
              </a:pPr>
              <a:r>
                <a:rPr lang="en-US" sz="2040" b="1" spc="-30">
                  <a:solidFill>
                    <a:srgbClr val="505050"/>
                  </a:solidFill>
                  <a:latin typeface="Segoe UI"/>
                  <a:ea typeface="Segoe UI" pitchFamily="34" charset="0"/>
                  <a:cs typeface="Segoe UI" pitchFamily="34" charset="0"/>
                </a:rPr>
                <a:t>Access lifecycle</a:t>
              </a:r>
              <a:r>
                <a:rPr lang="en-US" sz="2040" spc="-30">
                  <a:solidFill>
                    <a:srgbClr val="505050"/>
                  </a:solidFill>
                  <a:latin typeface="Segoe UI"/>
                  <a:ea typeface="Segoe UI" pitchFamily="34" charset="0"/>
                  <a:cs typeface="Segoe UI" pitchFamily="34" charset="0"/>
                </a:rPr>
                <a:t> </a:t>
              </a:r>
              <a:r>
                <a:rPr lang="en-US" sz="1632" spc="-30">
                  <a:solidFill>
                    <a:srgbClr val="505050"/>
                  </a:solidFill>
                  <a:latin typeface="Segoe UI"/>
                  <a:ea typeface="Segoe UI" pitchFamily="34" charset="0"/>
                  <a:cs typeface="Segoe UI" pitchFamily="34" charset="0"/>
                </a:rPr>
                <a:t>provides seamless and efficient access</a:t>
              </a:r>
              <a:endParaRPr lang="en-US" sz="1632" spc="-30">
                <a:solidFill>
                  <a:srgbClr val="505050"/>
                </a:solidFill>
                <a:latin typeface="Segoe UI"/>
                <a:cs typeface="Segoe UI" pitchFamily="34" charset="0"/>
              </a:endParaRPr>
            </a:p>
          </p:txBody>
        </p:sp>
        <p:grpSp>
          <p:nvGrpSpPr>
            <p:cNvPr id="3" name="Group 2">
              <a:extLst>
                <a:ext uri="{FF2B5EF4-FFF2-40B4-BE49-F238E27FC236}">
                  <a16:creationId xmlns:a16="http://schemas.microsoft.com/office/drawing/2014/main" id="{7CAFF0ED-31C8-460A-A28C-E631D8DDB02D}"/>
                </a:ext>
              </a:extLst>
            </p:cNvPr>
            <p:cNvGrpSpPr/>
            <p:nvPr/>
          </p:nvGrpSpPr>
          <p:grpSpPr>
            <a:xfrm>
              <a:off x="3609169" y="2018910"/>
              <a:ext cx="2057400" cy="2057400"/>
              <a:chOff x="3609169" y="2018910"/>
              <a:chExt cx="2057400" cy="2057400"/>
            </a:xfrm>
          </p:grpSpPr>
          <p:sp>
            <p:nvSpPr>
              <p:cNvPr id="71" name="object 60">
                <a:extLst>
                  <a:ext uri="{FF2B5EF4-FFF2-40B4-BE49-F238E27FC236}">
                    <a16:creationId xmlns:a16="http://schemas.microsoft.com/office/drawing/2014/main" id="{52E72203-8B34-4F91-AF1F-9CD0D9CECC1E}"/>
                  </a:ext>
                </a:extLst>
              </p:cNvPr>
              <p:cNvSpPr/>
              <p:nvPr/>
            </p:nvSpPr>
            <p:spPr>
              <a:xfrm>
                <a:off x="3609169" y="2018910"/>
                <a:ext cx="2057400" cy="20574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nchor="ctr"/>
              <a:lstStyle/>
              <a:p>
                <a:pPr algn="ctr" defTabSz="648497">
                  <a:defRPr/>
                </a:pPr>
                <a:endParaRPr sz="1276">
                  <a:solidFill>
                    <a:prstClr val="black"/>
                  </a:solidFill>
                  <a:latin typeface="Calibri"/>
                </a:endParaRPr>
              </a:p>
            </p:txBody>
          </p:sp>
          <p:pic>
            <p:nvPicPr>
              <p:cNvPr id="96" name="Picture 95">
                <a:extLst>
                  <a:ext uri="{FF2B5EF4-FFF2-40B4-BE49-F238E27FC236}">
                    <a16:creationId xmlns:a16="http://schemas.microsoft.com/office/drawing/2014/main" id="{3CE9F766-6443-426A-84E1-A88397379513}"/>
                  </a:ext>
                </a:extLst>
              </p:cNvPr>
              <p:cNvPicPr>
                <a:picLocks noChangeAspect="1"/>
              </p:cNvPicPr>
              <p:nvPr/>
            </p:nvPicPr>
            <p:blipFill>
              <a:blip r:embed="rId4"/>
              <a:stretch>
                <a:fillRect/>
              </a:stretch>
            </p:blipFill>
            <p:spPr>
              <a:xfrm>
                <a:off x="4294969" y="2690799"/>
                <a:ext cx="667512" cy="667512"/>
              </a:xfrm>
              <a:prstGeom prst="rect">
                <a:avLst/>
              </a:prstGeom>
            </p:spPr>
          </p:pic>
        </p:grpSp>
      </p:grpSp>
      <p:grpSp>
        <p:nvGrpSpPr>
          <p:cNvPr id="6" name="Group 5">
            <a:extLst>
              <a:ext uri="{FF2B5EF4-FFF2-40B4-BE49-F238E27FC236}">
                <a16:creationId xmlns:a16="http://schemas.microsoft.com/office/drawing/2014/main" id="{560AC76B-4751-4648-877B-FCE330A35ADF}"/>
              </a:ext>
            </a:extLst>
          </p:cNvPr>
          <p:cNvGrpSpPr/>
          <p:nvPr/>
        </p:nvGrpSpPr>
        <p:grpSpPr>
          <a:xfrm>
            <a:off x="8300254" y="2059101"/>
            <a:ext cx="3097322" cy="3258436"/>
            <a:chOff x="6259535" y="2018910"/>
            <a:chExt cx="3036866" cy="3194835"/>
          </a:xfrm>
        </p:grpSpPr>
        <p:sp>
          <p:nvSpPr>
            <p:cNvPr id="39" name="Rectangle 38">
              <a:extLst>
                <a:ext uri="{FF2B5EF4-FFF2-40B4-BE49-F238E27FC236}">
                  <a16:creationId xmlns:a16="http://schemas.microsoft.com/office/drawing/2014/main" id="{AE8F98BB-A37E-403E-AB0A-681312220647}"/>
                </a:ext>
              </a:extLst>
            </p:cNvPr>
            <p:cNvSpPr/>
            <p:nvPr/>
          </p:nvSpPr>
          <p:spPr>
            <a:xfrm>
              <a:off x="6259535" y="4364404"/>
              <a:ext cx="3036866" cy="849341"/>
            </a:xfrm>
            <a:prstGeom prst="rect">
              <a:avLst/>
            </a:prstGeom>
            <a:noFill/>
            <a:ln>
              <a:noFill/>
            </a:ln>
          </p:spPr>
          <p:txBody>
            <a:bodyPr wrap="square" lIns="0" tIns="0" rIns="0" bIns="0" anchor="t" anchorCtr="1">
              <a:noAutofit/>
            </a:bodyPr>
            <a:lstStyle/>
            <a:p>
              <a:pPr algn="ctr" defTabSz="895922" fontAlgn="base">
                <a:spcBef>
                  <a:spcPts val="1224"/>
                </a:spcBef>
                <a:spcAft>
                  <a:spcPct val="0"/>
                </a:spcAft>
                <a:defRPr/>
              </a:pPr>
              <a:r>
                <a:rPr lang="en-US" sz="2040" b="1" spc="-30">
                  <a:solidFill>
                    <a:srgbClr val="505050"/>
                  </a:solidFill>
                  <a:latin typeface="Segoe UI"/>
                  <a:ea typeface="Segoe UI" pitchFamily="34" charset="0"/>
                  <a:cs typeface="Segoe UI" pitchFamily="34" charset="0"/>
                </a:rPr>
                <a:t>Privileged access lifecycle </a:t>
              </a:r>
              <a:r>
                <a:rPr lang="en-US" sz="1632" spc="-30">
                  <a:solidFill>
                    <a:srgbClr val="505050"/>
                  </a:solidFill>
                  <a:latin typeface="Segoe UI"/>
                  <a:ea typeface="Segoe UI" pitchFamily="34" charset="0"/>
                  <a:cs typeface="Segoe UI" pitchFamily="34" charset="0"/>
                </a:rPr>
                <a:t>addresses risks inherent in</a:t>
              </a:r>
              <a:br>
                <a:rPr lang="en-US" sz="1632" spc="-30">
                  <a:solidFill>
                    <a:srgbClr val="505050"/>
                  </a:solidFill>
                  <a:latin typeface="Segoe UI"/>
                  <a:ea typeface="Segoe UI" pitchFamily="34" charset="0"/>
                  <a:cs typeface="Segoe UI" pitchFamily="34" charset="0"/>
                </a:rPr>
              </a:br>
              <a:r>
                <a:rPr lang="en-US" sz="1632" spc="-30">
                  <a:solidFill>
                    <a:srgbClr val="505050"/>
                  </a:solidFill>
                  <a:latin typeface="Segoe UI"/>
                  <a:ea typeface="Segoe UI" pitchFamily="34" charset="0"/>
                  <a:cs typeface="Segoe UI" pitchFamily="34" charset="0"/>
                </a:rPr>
                <a:t>administration</a:t>
              </a:r>
            </a:p>
          </p:txBody>
        </p:sp>
        <p:grpSp>
          <p:nvGrpSpPr>
            <p:cNvPr id="5" name="Group 4">
              <a:extLst>
                <a:ext uri="{FF2B5EF4-FFF2-40B4-BE49-F238E27FC236}">
                  <a16:creationId xmlns:a16="http://schemas.microsoft.com/office/drawing/2014/main" id="{FE30E50D-57C6-4382-B940-B16E604DA96B}"/>
                </a:ext>
              </a:extLst>
            </p:cNvPr>
            <p:cNvGrpSpPr/>
            <p:nvPr/>
          </p:nvGrpSpPr>
          <p:grpSpPr>
            <a:xfrm>
              <a:off x="6717891" y="2018910"/>
              <a:ext cx="2057400" cy="2057400"/>
              <a:chOff x="6528476" y="2018910"/>
              <a:chExt cx="2057400" cy="2057400"/>
            </a:xfrm>
          </p:grpSpPr>
          <p:sp>
            <p:nvSpPr>
              <p:cNvPr id="79" name="object 60">
                <a:extLst>
                  <a:ext uri="{FF2B5EF4-FFF2-40B4-BE49-F238E27FC236}">
                    <a16:creationId xmlns:a16="http://schemas.microsoft.com/office/drawing/2014/main" id="{96530069-FECD-45F1-8E02-825CAF5A8C48}"/>
                  </a:ext>
                </a:extLst>
              </p:cNvPr>
              <p:cNvSpPr/>
              <p:nvPr/>
            </p:nvSpPr>
            <p:spPr>
              <a:xfrm>
                <a:off x="6528476" y="2018910"/>
                <a:ext cx="2057400" cy="20574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nchor="ctr"/>
              <a:lstStyle/>
              <a:p>
                <a:pPr algn="ctr" defTabSz="648497">
                  <a:defRPr/>
                </a:pPr>
                <a:endParaRPr sz="1276">
                  <a:solidFill>
                    <a:prstClr val="black"/>
                  </a:solidFill>
                  <a:latin typeface="Calibri"/>
                </a:endParaRPr>
              </a:p>
            </p:txBody>
          </p:sp>
          <p:pic>
            <p:nvPicPr>
              <p:cNvPr id="97" name="Picture 96">
                <a:extLst>
                  <a:ext uri="{FF2B5EF4-FFF2-40B4-BE49-F238E27FC236}">
                    <a16:creationId xmlns:a16="http://schemas.microsoft.com/office/drawing/2014/main" id="{5D451AF2-71BC-42C6-BACE-B01113FE47D8}"/>
                  </a:ext>
                </a:extLst>
              </p:cNvPr>
              <p:cNvPicPr>
                <a:picLocks noChangeAspect="1"/>
              </p:cNvPicPr>
              <p:nvPr/>
            </p:nvPicPr>
            <p:blipFill>
              <a:blip r:embed="rId5"/>
              <a:stretch>
                <a:fillRect/>
              </a:stretch>
            </p:blipFill>
            <p:spPr>
              <a:xfrm>
                <a:off x="7214276" y="2717697"/>
                <a:ext cx="667512" cy="667512"/>
              </a:xfrm>
              <a:prstGeom prst="rect">
                <a:avLst/>
              </a:prstGeom>
            </p:spPr>
          </p:pic>
        </p:grpSp>
      </p:grpSp>
      <p:sp>
        <p:nvSpPr>
          <p:cNvPr id="19" name="TextBox 18">
            <a:extLst>
              <a:ext uri="{FF2B5EF4-FFF2-40B4-BE49-F238E27FC236}">
                <a16:creationId xmlns:a16="http://schemas.microsoft.com/office/drawing/2014/main" id="{B7B23674-12D6-49F0-971A-BBDD814AE44A}"/>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20" name="Freeform: Shape 19">
            <a:extLst>
              <a:ext uri="{FF2B5EF4-FFF2-40B4-BE49-F238E27FC236}">
                <a16:creationId xmlns:a16="http://schemas.microsoft.com/office/drawing/2014/main" id="{FBA5EEAD-F977-41ED-967E-7B0D30472663}"/>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Title 3">
            <a:extLst>
              <a:ext uri="{FF2B5EF4-FFF2-40B4-BE49-F238E27FC236}">
                <a16:creationId xmlns:a16="http://schemas.microsoft.com/office/drawing/2014/main" id="{EE1944FD-7417-48B2-A289-66C2C2CEBE00}"/>
              </a:ext>
            </a:extLst>
          </p:cNvPr>
          <p:cNvSpPr txBox="1">
            <a:spLocks/>
          </p:cNvSpPr>
          <p:nvPr/>
        </p:nvSpPr>
        <p:spPr>
          <a:xfrm>
            <a:off x="522290" y="5871374"/>
            <a:ext cx="11237870" cy="565027"/>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pPr algn="ctr"/>
            <a:r>
              <a:rPr lang="en-US" sz="2800"/>
              <a:t>Ensure the right users have the right access to the right resources </a:t>
            </a:r>
          </a:p>
        </p:txBody>
      </p:sp>
    </p:spTree>
    <p:extLst>
      <p:ext uri="{BB962C8B-B14F-4D97-AF65-F5344CB8AC3E}">
        <p14:creationId xmlns:p14="http://schemas.microsoft.com/office/powerpoint/2010/main" val="285226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grpId="1" nodeType="withEffect">
                                  <p:stCondLst>
                                    <p:cond delay="0"/>
                                  </p:stCondLst>
                                  <p:childTnLst>
                                    <p:animMotion origin="layout" path="M 2.79295E-6 -3.1094E-6 L -0.01532 -3.1094E-6 " pathEditMode="relative" rAng="0" ptsTypes="AA">
                                      <p:cBhvr>
                                        <p:cTn id="9" dur="500" spd="-100000" fill="hold"/>
                                        <p:tgtEl>
                                          <p:spTgt spid="19"/>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157A7-960D-400E-9B82-89AF30C3A956}"/>
              </a:ext>
            </a:extLst>
          </p:cNvPr>
          <p:cNvSpPr>
            <a:spLocks noGrp="1"/>
          </p:cNvSpPr>
          <p:nvPr>
            <p:ph type="title"/>
          </p:nvPr>
        </p:nvSpPr>
        <p:spPr/>
        <p:txBody>
          <a:bodyPr/>
          <a:lstStyle/>
          <a:p>
            <a:r>
              <a:rPr lang="en-US">
                <a:solidFill>
                  <a:schemeClr val="bg1"/>
                </a:solidFill>
              </a:rPr>
              <a:t>Azure Active Directory</a:t>
            </a:r>
            <a:br>
              <a:rPr lang="en-US"/>
            </a:br>
            <a:r>
              <a:rPr lang="en-US"/>
              <a:t>Connect &amp; Collaborate</a:t>
            </a:r>
          </a:p>
        </p:txBody>
      </p:sp>
    </p:spTree>
    <p:extLst>
      <p:ext uri="{BB962C8B-B14F-4D97-AF65-F5344CB8AC3E}">
        <p14:creationId xmlns:p14="http://schemas.microsoft.com/office/powerpoint/2010/main" val="18312401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5E4F115-F329-4D7F-9F82-D49BB7624D1F}"/>
              </a:ext>
            </a:extLst>
          </p:cNvPr>
          <p:cNvGrpSpPr/>
          <p:nvPr/>
        </p:nvGrpSpPr>
        <p:grpSpPr>
          <a:xfrm>
            <a:off x="5209759" y="2502453"/>
            <a:ext cx="2016956" cy="2016956"/>
            <a:chOff x="5209759" y="2502453"/>
            <a:chExt cx="2016956" cy="2016956"/>
          </a:xfrm>
        </p:grpSpPr>
        <p:sp>
          <p:nvSpPr>
            <p:cNvPr id="4" name="Oval 3">
              <a:extLst>
                <a:ext uri="{FF2B5EF4-FFF2-40B4-BE49-F238E27FC236}">
                  <a16:creationId xmlns:a16="http://schemas.microsoft.com/office/drawing/2014/main" id="{33EC9D48-F76D-45F5-ABE1-ECBCA77AB49C}"/>
                </a:ext>
              </a:extLst>
            </p:cNvPr>
            <p:cNvSpPr/>
            <p:nvPr/>
          </p:nvSpPr>
          <p:spPr bwMode="auto">
            <a:xfrm>
              <a:off x="5209759" y="2502453"/>
              <a:ext cx="2016956" cy="201695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F1D06B4F-E88D-492B-B659-917B1749D885}"/>
                </a:ext>
              </a:extLst>
            </p:cNvPr>
            <p:cNvGrpSpPr/>
            <p:nvPr/>
          </p:nvGrpSpPr>
          <p:grpSpPr>
            <a:xfrm>
              <a:off x="5809394" y="2950666"/>
              <a:ext cx="817686" cy="1120531"/>
              <a:chOff x="4325259" y="2939705"/>
              <a:chExt cx="834082" cy="1143000"/>
            </a:xfrm>
            <a:solidFill>
              <a:schemeClr val="bg1"/>
            </a:solidFill>
          </p:grpSpPr>
          <p:sp>
            <p:nvSpPr>
              <p:cNvPr id="6" name="Freeform 11">
                <a:extLst>
                  <a:ext uri="{FF2B5EF4-FFF2-40B4-BE49-F238E27FC236}">
                    <a16:creationId xmlns:a16="http://schemas.microsoft.com/office/drawing/2014/main" id="{AD9A5BB9-F43B-4598-980D-D0F34671C1A0}"/>
                  </a:ext>
                </a:extLst>
              </p:cNvPr>
              <p:cNvSpPr>
                <a:spLocks noEditPoints="1"/>
              </p:cNvSpPr>
              <p:nvPr/>
            </p:nvSpPr>
            <p:spPr bwMode="auto">
              <a:xfrm>
                <a:off x="4325259" y="2939705"/>
                <a:ext cx="834082" cy="1143000"/>
              </a:xfrm>
              <a:custGeom>
                <a:avLst/>
                <a:gdLst>
                  <a:gd name="T0" fmla="*/ 685 w 1369"/>
                  <a:gd name="T1" fmla="*/ 0 h 1867"/>
                  <a:gd name="T2" fmla="*/ 685 w 1369"/>
                  <a:gd name="T3" fmla="*/ 0 h 1867"/>
                  <a:gd name="T4" fmla="*/ 0 w 1369"/>
                  <a:gd name="T5" fmla="*/ 233 h 1867"/>
                  <a:gd name="T6" fmla="*/ 0 w 1369"/>
                  <a:gd name="T7" fmla="*/ 1189 h 1867"/>
                  <a:gd name="T8" fmla="*/ 154 w 1369"/>
                  <a:gd name="T9" fmla="*/ 1508 h 1867"/>
                  <a:gd name="T10" fmla="*/ 685 w 1369"/>
                  <a:gd name="T11" fmla="*/ 1867 h 1867"/>
                  <a:gd name="T12" fmla="*/ 1369 w 1369"/>
                  <a:gd name="T13" fmla="*/ 1189 h 1867"/>
                  <a:gd name="T14" fmla="*/ 1369 w 1369"/>
                  <a:gd name="T15" fmla="*/ 233 h 1867"/>
                  <a:gd name="T16" fmla="*/ 1165 w 1369"/>
                  <a:gd name="T17" fmla="*/ 222 h 1867"/>
                  <a:gd name="T18" fmla="*/ 685 w 1369"/>
                  <a:gd name="T19" fmla="*/ 0 h 1867"/>
                  <a:gd name="T20" fmla="*/ 685 w 1369"/>
                  <a:gd name="T21" fmla="*/ 49 h 1867"/>
                  <a:gd name="T22" fmla="*/ 685 w 1369"/>
                  <a:gd name="T23" fmla="*/ 49 h 1867"/>
                  <a:gd name="T24" fmla="*/ 1162 w 1369"/>
                  <a:gd name="T25" fmla="*/ 249 h 1867"/>
                  <a:gd name="T26" fmla="*/ 1342 w 1369"/>
                  <a:gd name="T27" fmla="*/ 259 h 1867"/>
                  <a:gd name="T28" fmla="*/ 1342 w 1369"/>
                  <a:gd name="T29" fmla="*/ 1189 h 1867"/>
                  <a:gd name="T30" fmla="*/ 1012 w 1369"/>
                  <a:gd name="T31" fmla="*/ 1647 h 1867"/>
                  <a:gd name="T32" fmla="*/ 685 w 1369"/>
                  <a:gd name="T33" fmla="*/ 1837 h 1867"/>
                  <a:gd name="T34" fmla="*/ 173 w 1369"/>
                  <a:gd name="T35" fmla="*/ 1489 h 1867"/>
                  <a:gd name="T36" fmla="*/ 27 w 1369"/>
                  <a:gd name="T37" fmla="*/ 1189 h 1867"/>
                  <a:gd name="T38" fmla="*/ 27 w 1369"/>
                  <a:gd name="T39" fmla="*/ 259 h 1867"/>
                  <a:gd name="T40" fmla="*/ 685 w 1369"/>
                  <a:gd name="T41" fmla="*/ 4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9" h="1867">
                    <a:moveTo>
                      <a:pt x="685" y="0"/>
                    </a:moveTo>
                    <a:lnTo>
                      <a:pt x="685" y="0"/>
                    </a:lnTo>
                    <a:cubicBezTo>
                      <a:pt x="685" y="0"/>
                      <a:pt x="592" y="233"/>
                      <a:pt x="0" y="233"/>
                    </a:cubicBezTo>
                    <a:lnTo>
                      <a:pt x="0" y="1189"/>
                    </a:lnTo>
                    <a:cubicBezTo>
                      <a:pt x="0" y="1305"/>
                      <a:pt x="65" y="1413"/>
                      <a:pt x="154" y="1508"/>
                    </a:cubicBezTo>
                    <a:cubicBezTo>
                      <a:pt x="355" y="1722"/>
                      <a:pt x="685" y="1867"/>
                      <a:pt x="685" y="1867"/>
                    </a:cubicBezTo>
                    <a:cubicBezTo>
                      <a:pt x="685" y="1867"/>
                      <a:pt x="1369" y="1567"/>
                      <a:pt x="1369" y="1189"/>
                    </a:cubicBezTo>
                    <a:lnTo>
                      <a:pt x="1369" y="233"/>
                    </a:lnTo>
                    <a:cubicBezTo>
                      <a:pt x="1293" y="233"/>
                      <a:pt x="1225" y="229"/>
                      <a:pt x="1165" y="222"/>
                    </a:cubicBezTo>
                    <a:cubicBezTo>
                      <a:pt x="753" y="177"/>
                      <a:pt x="685" y="0"/>
                      <a:pt x="685" y="0"/>
                    </a:cubicBezTo>
                    <a:close/>
                    <a:moveTo>
                      <a:pt x="685" y="49"/>
                    </a:moveTo>
                    <a:lnTo>
                      <a:pt x="685" y="49"/>
                    </a:lnTo>
                    <a:cubicBezTo>
                      <a:pt x="731" y="108"/>
                      <a:pt x="855" y="215"/>
                      <a:pt x="1162" y="249"/>
                    </a:cubicBezTo>
                    <a:cubicBezTo>
                      <a:pt x="1218" y="255"/>
                      <a:pt x="1279" y="259"/>
                      <a:pt x="1342" y="259"/>
                    </a:cubicBezTo>
                    <a:lnTo>
                      <a:pt x="1342" y="1189"/>
                    </a:lnTo>
                    <a:cubicBezTo>
                      <a:pt x="1342" y="1373"/>
                      <a:pt x="1163" y="1540"/>
                      <a:pt x="1012" y="1647"/>
                    </a:cubicBezTo>
                    <a:cubicBezTo>
                      <a:pt x="869" y="1749"/>
                      <a:pt x="725" y="1819"/>
                      <a:pt x="685" y="1837"/>
                    </a:cubicBezTo>
                    <a:cubicBezTo>
                      <a:pt x="627" y="1810"/>
                      <a:pt x="348" y="1676"/>
                      <a:pt x="173" y="1489"/>
                    </a:cubicBezTo>
                    <a:cubicBezTo>
                      <a:pt x="76" y="1386"/>
                      <a:pt x="27" y="1285"/>
                      <a:pt x="27" y="1189"/>
                    </a:cubicBezTo>
                    <a:lnTo>
                      <a:pt x="27" y="259"/>
                    </a:lnTo>
                    <a:cubicBezTo>
                      <a:pt x="467" y="254"/>
                      <a:pt x="630" y="119"/>
                      <a:pt x="685" y="4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Semilight"/>
                </a:endParaRPr>
              </a:p>
            </p:txBody>
          </p:sp>
          <p:sp>
            <p:nvSpPr>
              <p:cNvPr id="7" name="Freeform 12">
                <a:extLst>
                  <a:ext uri="{FF2B5EF4-FFF2-40B4-BE49-F238E27FC236}">
                    <a16:creationId xmlns:a16="http://schemas.microsoft.com/office/drawing/2014/main" id="{CDB4AEB9-9631-4ED9-BE53-111167A37CA2}"/>
                  </a:ext>
                </a:extLst>
              </p:cNvPr>
              <p:cNvSpPr>
                <a:spLocks noEditPoints="1"/>
              </p:cNvSpPr>
              <p:nvPr/>
            </p:nvSpPr>
            <p:spPr bwMode="auto">
              <a:xfrm>
                <a:off x="4549225" y="3260210"/>
                <a:ext cx="386149" cy="498133"/>
              </a:xfrm>
              <a:custGeom>
                <a:avLst/>
                <a:gdLst>
                  <a:gd name="T0" fmla="*/ 281 w 629"/>
                  <a:gd name="T1" fmla="*/ 377 h 814"/>
                  <a:gd name="T2" fmla="*/ 423 w 629"/>
                  <a:gd name="T3" fmla="*/ 257 h 814"/>
                  <a:gd name="T4" fmla="*/ 401 w 629"/>
                  <a:gd name="T5" fmla="*/ 185 h 814"/>
                  <a:gd name="T6" fmla="*/ 315 w 629"/>
                  <a:gd name="T7" fmla="*/ 137 h 814"/>
                  <a:gd name="T8" fmla="*/ 206 w 629"/>
                  <a:gd name="T9" fmla="*/ 257 h 814"/>
                  <a:gd name="T10" fmla="*/ 281 w 629"/>
                  <a:gd name="T11" fmla="*/ 377 h 814"/>
                  <a:gd name="T12" fmla="*/ 450 w 629"/>
                  <a:gd name="T13" fmla="*/ 403 h 814"/>
                  <a:gd name="T14" fmla="*/ 217 w 629"/>
                  <a:gd name="T15" fmla="*/ 403 h 814"/>
                  <a:gd name="T16" fmla="*/ 180 w 629"/>
                  <a:gd name="T17" fmla="*/ 403 h 814"/>
                  <a:gd name="T18" fmla="*/ 220 w 629"/>
                  <a:gd name="T19" fmla="*/ 152 h 814"/>
                  <a:gd name="T20" fmla="*/ 409 w 629"/>
                  <a:gd name="T21" fmla="*/ 152 h 814"/>
                  <a:gd name="T22" fmla="*/ 431 w 629"/>
                  <a:gd name="T23" fmla="*/ 182 h 814"/>
                  <a:gd name="T24" fmla="*/ 450 w 629"/>
                  <a:gd name="T25" fmla="*/ 257 h 814"/>
                  <a:gd name="T26" fmla="*/ 43 w 629"/>
                  <a:gd name="T27" fmla="*/ 403 h 814"/>
                  <a:gd name="T28" fmla="*/ 27 w 629"/>
                  <a:gd name="T29" fmla="*/ 420 h 814"/>
                  <a:gd name="T30" fmla="*/ 43 w 629"/>
                  <a:gd name="T31" fmla="*/ 787 h 814"/>
                  <a:gd name="T32" fmla="*/ 603 w 629"/>
                  <a:gd name="T33" fmla="*/ 771 h 814"/>
                  <a:gd name="T34" fmla="*/ 586 w 629"/>
                  <a:gd name="T35" fmla="*/ 403 h 814"/>
                  <a:gd name="T36" fmla="*/ 533 w 629"/>
                  <a:gd name="T37" fmla="*/ 257 h 814"/>
                  <a:gd name="T38" fmla="*/ 471 w 629"/>
                  <a:gd name="T39" fmla="*/ 97 h 814"/>
                  <a:gd name="T40" fmla="*/ 315 w 629"/>
                  <a:gd name="T41" fmla="*/ 27 h 814"/>
                  <a:gd name="T42" fmla="*/ 159 w 629"/>
                  <a:gd name="T43" fmla="*/ 95 h 814"/>
                  <a:gd name="T44" fmla="*/ 96 w 629"/>
                  <a:gd name="T45" fmla="*/ 403 h 814"/>
                  <a:gd name="T46" fmla="*/ 586 w 629"/>
                  <a:gd name="T47" fmla="*/ 814 h 814"/>
                  <a:gd name="T48" fmla="*/ 43 w 629"/>
                  <a:gd name="T49" fmla="*/ 814 h 814"/>
                  <a:gd name="T50" fmla="*/ 0 w 629"/>
                  <a:gd name="T51" fmla="*/ 420 h 814"/>
                  <a:gd name="T52" fmla="*/ 70 w 629"/>
                  <a:gd name="T53" fmla="*/ 377 h 814"/>
                  <a:gd name="T54" fmla="*/ 140 w 629"/>
                  <a:gd name="T55" fmla="*/ 77 h 814"/>
                  <a:gd name="T56" fmla="*/ 315 w 629"/>
                  <a:gd name="T57" fmla="*/ 0 h 814"/>
                  <a:gd name="T58" fmla="*/ 492 w 629"/>
                  <a:gd name="T59" fmla="*/ 80 h 814"/>
                  <a:gd name="T60" fmla="*/ 560 w 629"/>
                  <a:gd name="T61" fmla="*/ 257 h 814"/>
                  <a:gd name="T62" fmla="*/ 586 w 629"/>
                  <a:gd name="T63" fmla="*/ 377 h 814"/>
                  <a:gd name="T64" fmla="*/ 629 w 629"/>
                  <a:gd name="T65" fmla="*/ 77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9" h="814">
                    <a:moveTo>
                      <a:pt x="281" y="377"/>
                    </a:moveTo>
                    <a:lnTo>
                      <a:pt x="281" y="377"/>
                    </a:lnTo>
                    <a:lnTo>
                      <a:pt x="423" y="377"/>
                    </a:lnTo>
                    <a:lnTo>
                      <a:pt x="423" y="257"/>
                    </a:lnTo>
                    <a:cubicBezTo>
                      <a:pt x="423" y="232"/>
                      <a:pt x="416" y="208"/>
                      <a:pt x="403" y="188"/>
                    </a:cubicBezTo>
                    <a:lnTo>
                      <a:pt x="401" y="185"/>
                    </a:lnTo>
                    <a:cubicBezTo>
                      <a:pt x="397" y="179"/>
                      <a:pt x="393" y="175"/>
                      <a:pt x="390" y="171"/>
                    </a:cubicBezTo>
                    <a:cubicBezTo>
                      <a:pt x="369" y="149"/>
                      <a:pt x="343" y="137"/>
                      <a:pt x="315" y="137"/>
                    </a:cubicBezTo>
                    <a:cubicBezTo>
                      <a:pt x="286" y="137"/>
                      <a:pt x="260" y="149"/>
                      <a:pt x="240" y="171"/>
                    </a:cubicBezTo>
                    <a:cubicBezTo>
                      <a:pt x="218" y="193"/>
                      <a:pt x="206" y="224"/>
                      <a:pt x="206" y="257"/>
                    </a:cubicBezTo>
                    <a:lnTo>
                      <a:pt x="206" y="377"/>
                    </a:lnTo>
                    <a:lnTo>
                      <a:pt x="281" y="377"/>
                    </a:lnTo>
                    <a:lnTo>
                      <a:pt x="281" y="377"/>
                    </a:lnTo>
                    <a:close/>
                    <a:moveTo>
                      <a:pt x="450" y="403"/>
                    </a:moveTo>
                    <a:lnTo>
                      <a:pt x="450" y="403"/>
                    </a:lnTo>
                    <a:lnTo>
                      <a:pt x="217" y="403"/>
                    </a:lnTo>
                    <a:lnTo>
                      <a:pt x="217" y="403"/>
                    </a:lnTo>
                    <a:lnTo>
                      <a:pt x="180" y="403"/>
                    </a:lnTo>
                    <a:lnTo>
                      <a:pt x="180" y="257"/>
                    </a:lnTo>
                    <a:cubicBezTo>
                      <a:pt x="180" y="218"/>
                      <a:pt x="194" y="180"/>
                      <a:pt x="220" y="152"/>
                    </a:cubicBezTo>
                    <a:cubicBezTo>
                      <a:pt x="246" y="125"/>
                      <a:pt x="279" y="110"/>
                      <a:pt x="315" y="110"/>
                    </a:cubicBezTo>
                    <a:cubicBezTo>
                      <a:pt x="350" y="110"/>
                      <a:pt x="384" y="125"/>
                      <a:pt x="409" y="152"/>
                    </a:cubicBezTo>
                    <a:cubicBezTo>
                      <a:pt x="415" y="158"/>
                      <a:pt x="420" y="165"/>
                      <a:pt x="425" y="173"/>
                    </a:cubicBezTo>
                    <a:lnTo>
                      <a:pt x="431" y="182"/>
                    </a:lnTo>
                    <a:lnTo>
                      <a:pt x="431" y="182"/>
                    </a:lnTo>
                    <a:cubicBezTo>
                      <a:pt x="443" y="205"/>
                      <a:pt x="450" y="231"/>
                      <a:pt x="450" y="257"/>
                    </a:cubicBezTo>
                    <a:lnTo>
                      <a:pt x="450" y="403"/>
                    </a:lnTo>
                    <a:close/>
                    <a:moveTo>
                      <a:pt x="43" y="403"/>
                    </a:moveTo>
                    <a:lnTo>
                      <a:pt x="43" y="403"/>
                    </a:lnTo>
                    <a:cubicBezTo>
                      <a:pt x="34" y="403"/>
                      <a:pt x="27" y="411"/>
                      <a:pt x="27" y="420"/>
                    </a:cubicBezTo>
                    <a:lnTo>
                      <a:pt x="27" y="771"/>
                    </a:lnTo>
                    <a:cubicBezTo>
                      <a:pt x="27" y="780"/>
                      <a:pt x="34" y="787"/>
                      <a:pt x="43" y="787"/>
                    </a:cubicBezTo>
                    <a:lnTo>
                      <a:pt x="586" y="787"/>
                    </a:lnTo>
                    <a:cubicBezTo>
                      <a:pt x="595" y="787"/>
                      <a:pt x="603" y="780"/>
                      <a:pt x="603" y="771"/>
                    </a:cubicBezTo>
                    <a:lnTo>
                      <a:pt x="603" y="420"/>
                    </a:lnTo>
                    <a:cubicBezTo>
                      <a:pt x="603" y="411"/>
                      <a:pt x="595" y="403"/>
                      <a:pt x="586" y="403"/>
                    </a:cubicBezTo>
                    <a:lnTo>
                      <a:pt x="533" y="403"/>
                    </a:lnTo>
                    <a:lnTo>
                      <a:pt x="533" y="257"/>
                    </a:lnTo>
                    <a:cubicBezTo>
                      <a:pt x="533" y="199"/>
                      <a:pt x="512" y="143"/>
                      <a:pt x="474" y="100"/>
                    </a:cubicBezTo>
                    <a:cubicBezTo>
                      <a:pt x="473" y="99"/>
                      <a:pt x="472" y="98"/>
                      <a:pt x="471" y="97"/>
                    </a:cubicBezTo>
                    <a:lnTo>
                      <a:pt x="470" y="95"/>
                    </a:lnTo>
                    <a:cubicBezTo>
                      <a:pt x="429" y="52"/>
                      <a:pt x="373" y="27"/>
                      <a:pt x="315" y="27"/>
                    </a:cubicBezTo>
                    <a:lnTo>
                      <a:pt x="314" y="27"/>
                    </a:lnTo>
                    <a:cubicBezTo>
                      <a:pt x="257" y="27"/>
                      <a:pt x="200" y="52"/>
                      <a:pt x="159" y="95"/>
                    </a:cubicBezTo>
                    <a:cubicBezTo>
                      <a:pt x="119" y="139"/>
                      <a:pt x="96" y="196"/>
                      <a:pt x="96" y="257"/>
                    </a:cubicBezTo>
                    <a:lnTo>
                      <a:pt x="96" y="403"/>
                    </a:lnTo>
                    <a:lnTo>
                      <a:pt x="43" y="403"/>
                    </a:lnTo>
                    <a:close/>
                    <a:moveTo>
                      <a:pt x="586" y="814"/>
                    </a:moveTo>
                    <a:lnTo>
                      <a:pt x="586" y="814"/>
                    </a:lnTo>
                    <a:lnTo>
                      <a:pt x="43" y="814"/>
                    </a:lnTo>
                    <a:cubicBezTo>
                      <a:pt x="19" y="814"/>
                      <a:pt x="0" y="794"/>
                      <a:pt x="0" y="771"/>
                    </a:cubicBezTo>
                    <a:lnTo>
                      <a:pt x="0" y="420"/>
                    </a:lnTo>
                    <a:cubicBezTo>
                      <a:pt x="0" y="396"/>
                      <a:pt x="19" y="377"/>
                      <a:pt x="43" y="377"/>
                    </a:cubicBezTo>
                    <a:lnTo>
                      <a:pt x="70" y="377"/>
                    </a:lnTo>
                    <a:lnTo>
                      <a:pt x="70" y="257"/>
                    </a:lnTo>
                    <a:cubicBezTo>
                      <a:pt x="70" y="190"/>
                      <a:pt x="95" y="126"/>
                      <a:pt x="140" y="77"/>
                    </a:cubicBezTo>
                    <a:cubicBezTo>
                      <a:pt x="186" y="28"/>
                      <a:pt x="249" y="0"/>
                      <a:pt x="314" y="0"/>
                    </a:cubicBezTo>
                    <a:cubicBezTo>
                      <a:pt x="315" y="0"/>
                      <a:pt x="315" y="0"/>
                      <a:pt x="315" y="0"/>
                    </a:cubicBezTo>
                    <a:cubicBezTo>
                      <a:pt x="380" y="0"/>
                      <a:pt x="444" y="28"/>
                      <a:pt x="489" y="77"/>
                    </a:cubicBezTo>
                    <a:cubicBezTo>
                      <a:pt x="490" y="78"/>
                      <a:pt x="491" y="79"/>
                      <a:pt x="492" y="80"/>
                    </a:cubicBezTo>
                    <a:cubicBezTo>
                      <a:pt x="493" y="81"/>
                      <a:pt x="493" y="82"/>
                      <a:pt x="494" y="82"/>
                    </a:cubicBezTo>
                    <a:cubicBezTo>
                      <a:pt x="536" y="130"/>
                      <a:pt x="560" y="192"/>
                      <a:pt x="560" y="257"/>
                    </a:cubicBezTo>
                    <a:lnTo>
                      <a:pt x="560" y="377"/>
                    </a:lnTo>
                    <a:lnTo>
                      <a:pt x="586" y="377"/>
                    </a:lnTo>
                    <a:cubicBezTo>
                      <a:pt x="610" y="377"/>
                      <a:pt x="629" y="396"/>
                      <a:pt x="629" y="420"/>
                    </a:cubicBezTo>
                    <a:lnTo>
                      <a:pt x="629" y="771"/>
                    </a:lnTo>
                    <a:cubicBezTo>
                      <a:pt x="629" y="794"/>
                      <a:pt x="610" y="814"/>
                      <a:pt x="586" y="81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Semilight"/>
                </a:endParaRPr>
              </a:p>
            </p:txBody>
          </p:sp>
        </p:grpSp>
      </p:grpSp>
      <p:grpSp>
        <p:nvGrpSpPr>
          <p:cNvPr id="8" name="Group 7">
            <a:extLst>
              <a:ext uri="{FF2B5EF4-FFF2-40B4-BE49-F238E27FC236}">
                <a16:creationId xmlns:a16="http://schemas.microsoft.com/office/drawing/2014/main" id="{D0BED969-5902-448A-86DE-24A0CEC024DC}"/>
              </a:ext>
            </a:extLst>
          </p:cNvPr>
          <p:cNvGrpSpPr/>
          <p:nvPr/>
        </p:nvGrpSpPr>
        <p:grpSpPr>
          <a:xfrm>
            <a:off x="8843439" y="2502453"/>
            <a:ext cx="2016956" cy="2016956"/>
            <a:chOff x="8843439" y="2502453"/>
            <a:chExt cx="2016956" cy="2016956"/>
          </a:xfrm>
        </p:grpSpPr>
        <p:sp>
          <p:nvSpPr>
            <p:cNvPr id="9" name="Oval 8">
              <a:extLst>
                <a:ext uri="{FF2B5EF4-FFF2-40B4-BE49-F238E27FC236}">
                  <a16:creationId xmlns:a16="http://schemas.microsoft.com/office/drawing/2014/main" id="{502064FC-B304-4281-A907-1210BAA11877}"/>
                </a:ext>
              </a:extLst>
            </p:cNvPr>
            <p:cNvSpPr/>
            <p:nvPr/>
          </p:nvSpPr>
          <p:spPr bwMode="auto">
            <a:xfrm>
              <a:off x="8843439" y="2502453"/>
              <a:ext cx="2016956" cy="201695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831BBB42-1378-49E8-A59E-FEDA09271A02}"/>
                </a:ext>
              </a:extLst>
            </p:cNvPr>
            <p:cNvGrpSpPr/>
            <p:nvPr/>
          </p:nvGrpSpPr>
          <p:grpSpPr>
            <a:xfrm>
              <a:off x="9291651" y="2950666"/>
              <a:ext cx="1120534" cy="1120531"/>
              <a:chOff x="7122674" y="2939705"/>
              <a:chExt cx="1143003" cy="1143000"/>
            </a:xfrm>
          </p:grpSpPr>
          <p:sp>
            <p:nvSpPr>
              <p:cNvPr id="11" name="Oval 238">
                <a:extLst>
                  <a:ext uri="{FF2B5EF4-FFF2-40B4-BE49-F238E27FC236}">
                    <a16:creationId xmlns:a16="http://schemas.microsoft.com/office/drawing/2014/main" id="{89DB021F-73E2-411E-AD29-A988776A4BFE}"/>
                  </a:ext>
                </a:extLst>
              </p:cNvPr>
              <p:cNvSpPr>
                <a:spLocks noChangeArrowheads="1"/>
              </p:cNvSpPr>
              <p:nvPr/>
            </p:nvSpPr>
            <p:spPr bwMode="auto">
              <a:xfrm>
                <a:off x="7122674" y="2939705"/>
                <a:ext cx="1143003" cy="1143000"/>
              </a:xfrm>
              <a:prstGeom prst="ellipse">
                <a:avLst/>
              </a:prstGeom>
              <a:noFill/>
              <a:ln w="19050">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12" name="Oval 239">
                <a:extLst>
                  <a:ext uri="{FF2B5EF4-FFF2-40B4-BE49-F238E27FC236}">
                    <a16:creationId xmlns:a16="http://schemas.microsoft.com/office/drawing/2014/main" id="{4645389B-520D-4CA6-83CF-C781C667078F}"/>
                  </a:ext>
                </a:extLst>
              </p:cNvPr>
              <p:cNvSpPr>
                <a:spLocks noChangeArrowheads="1"/>
              </p:cNvSpPr>
              <p:nvPr/>
            </p:nvSpPr>
            <p:spPr bwMode="auto">
              <a:xfrm>
                <a:off x="7404897" y="2939705"/>
                <a:ext cx="583261" cy="1143000"/>
              </a:xfrm>
              <a:prstGeom prst="ellipse">
                <a:avLst/>
              </a:prstGeom>
              <a:noFill/>
              <a:ln w="19050">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13" name="Line 240">
                <a:extLst>
                  <a:ext uri="{FF2B5EF4-FFF2-40B4-BE49-F238E27FC236}">
                    <a16:creationId xmlns:a16="http://schemas.microsoft.com/office/drawing/2014/main" id="{C35D002A-D7B8-4B4E-BF90-02F6CA9EA33A}"/>
                  </a:ext>
                </a:extLst>
              </p:cNvPr>
              <p:cNvSpPr>
                <a:spLocks noChangeShapeType="1"/>
              </p:cNvSpPr>
              <p:nvPr/>
            </p:nvSpPr>
            <p:spPr bwMode="auto">
              <a:xfrm>
                <a:off x="7160304" y="3334816"/>
                <a:ext cx="1072447" cy="0"/>
              </a:xfrm>
              <a:prstGeom prst="line">
                <a:avLst/>
              </a:prstGeom>
              <a:noFill/>
              <a:ln w="19050">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sp>
            <p:nvSpPr>
              <p:cNvPr id="14" name="Line 241">
                <a:extLst>
                  <a:ext uri="{FF2B5EF4-FFF2-40B4-BE49-F238E27FC236}">
                    <a16:creationId xmlns:a16="http://schemas.microsoft.com/office/drawing/2014/main" id="{409F1370-0D0A-425F-8E93-D57A38E8AB8A}"/>
                  </a:ext>
                </a:extLst>
              </p:cNvPr>
              <p:cNvSpPr>
                <a:spLocks noChangeShapeType="1"/>
              </p:cNvSpPr>
              <p:nvPr/>
            </p:nvSpPr>
            <p:spPr bwMode="auto">
              <a:xfrm>
                <a:off x="7160304" y="3692298"/>
                <a:ext cx="1072447" cy="0"/>
              </a:xfrm>
              <a:prstGeom prst="line">
                <a:avLst/>
              </a:prstGeom>
              <a:noFill/>
              <a:ln w="19050">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kern="0">
                  <a:solidFill>
                    <a:sysClr val="windowText" lastClr="000000"/>
                  </a:solidFill>
                  <a:latin typeface="Segoe UI Semilight"/>
                </a:endParaRPr>
              </a:p>
            </p:txBody>
          </p:sp>
        </p:grpSp>
      </p:grpSp>
      <p:grpSp>
        <p:nvGrpSpPr>
          <p:cNvPr id="15" name="Group 14">
            <a:extLst>
              <a:ext uri="{FF2B5EF4-FFF2-40B4-BE49-F238E27FC236}">
                <a16:creationId xmlns:a16="http://schemas.microsoft.com/office/drawing/2014/main" id="{92500789-1C2A-49FB-8E4E-2E790DAC575C}"/>
              </a:ext>
            </a:extLst>
          </p:cNvPr>
          <p:cNvGrpSpPr/>
          <p:nvPr/>
        </p:nvGrpSpPr>
        <p:grpSpPr>
          <a:xfrm>
            <a:off x="1533775" y="2502453"/>
            <a:ext cx="2016956" cy="2016956"/>
            <a:chOff x="761725" y="2482505"/>
            <a:chExt cx="2057400" cy="2057400"/>
          </a:xfrm>
        </p:grpSpPr>
        <p:sp>
          <p:nvSpPr>
            <p:cNvPr id="16" name="Oval 15">
              <a:extLst>
                <a:ext uri="{FF2B5EF4-FFF2-40B4-BE49-F238E27FC236}">
                  <a16:creationId xmlns:a16="http://schemas.microsoft.com/office/drawing/2014/main" id="{19B1D896-E083-453E-A8AD-9DBF684CD602}"/>
                </a:ext>
              </a:extLst>
            </p:cNvPr>
            <p:cNvSpPr/>
            <p:nvPr/>
          </p:nvSpPr>
          <p:spPr bwMode="auto">
            <a:xfrm>
              <a:off x="761725" y="2482505"/>
              <a:ext cx="2057400" cy="2057400"/>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 name="Group 16">
              <a:extLst>
                <a:ext uri="{FF2B5EF4-FFF2-40B4-BE49-F238E27FC236}">
                  <a16:creationId xmlns:a16="http://schemas.microsoft.com/office/drawing/2014/main" id="{957F95DA-4797-46E8-9A24-3228A8EA4A85}"/>
                </a:ext>
              </a:extLst>
            </p:cNvPr>
            <p:cNvGrpSpPr/>
            <p:nvPr/>
          </p:nvGrpSpPr>
          <p:grpSpPr>
            <a:xfrm>
              <a:off x="1218924" y="2897285"/>
              <a:ext cx="1143000" cy="1185419"/>
              <a:chOff x="1218924" y="2897285"/>
              <a:chExt cx="1143000" cy="1185419"/>
            </a:xfrm>
          </p:grpSpPr>
          <p:grpSp>
            <p:nvGrpSpPr>
              <p:cNvPr id="18" name="Group 17">
                <a:extLst>
                  <a:ext uri="{FF2B5EF4-FFF2-40B4-BE49-F238E27FC236}">
                    <a16:creationId xmlns:a16="http://schemas.microsoft.com/office/drawing/2014/main" id="{37B8872E-64FA-4C50-839E-B881BEB2F7AE}"/>
                  </a:ext>
                </a:extLst>
              </p:cNvPr>
              <p:cNvGrpSpPr>
                <a:grpSpLocks noChangeAspect="1"/>
              </p:cNvGrpSpPr>
              <p:nvPr/>
            </p:nvGrpSpPr>
            <p:grpSpPr>
              <a:xfrm>
                <a:off x="1338718" y="2897285"/>
                <a:ext cx="903416" cy="1060275"/>
                <a:chOff x="1128917" y="2832781"/>
                <a:chExt cx="555199" cy="668418"/>
              </a:xfrm>
            </p:grpSpPr>
            <p:sp>
              <p:nvSpPr>
                <p:cNvPr id="20" name="Oval 8">
                  <a:extLst>
                    <a:ext uri="{FF2B5EF4-FFF2-40B4-BE49-F238E27FC236}">
                      <a16:creationId xmlns:a16="http://schemas.microsoft.com/office/drawing/2014/main" id="{39E960AE-11E1-4E35-B8C8-36EE25D74337}"/>
                    </a:ext>
                  </a:extLst>
                </p:cNvPr>
                <p:cNvSpPr>
                  <a:spLocks noChangeArrowheads="1"/>
                </p:cNvSpPr>
                <p:nvPr/>
              </p:nvSpPr>
              <p:spPr bwMode="auto">
                <a:xfrm>
                  <a:off x="1209673" y="2832781"/>
                  <a:ext cx="393686" cy="399812"/>
                </a:xfrm>
                <a:prstGeom prst="ellipse">
                  <a:avLst/>
                </a:prstGeom>
                <a:noFill/>
                <a:ln w="190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a:defRPr/>
                  </a:pPr>
                  <a:endParaRPr lang="en-US">
                    <a:solidFill>
                      <a:srgbClr val="353535"/>
                    </a:solidFill>
                    <a:latin typeface="Segoe UI Semilight"/>
                  </a:endParaRPr>
                </a:p>
              </p:txBody>
            </p:sp>
            <p:sp>
              <p:nvSpPr>
                <p:cNvPr id="21" name="Freeform 9">
                  <a:extLst>
                    <a:ext uri="{FF2B5EF4-FFF2-40B4-BE49-F238E27FC236}">
                      <a16:creationId xmlns:a16="http://schemas.microsoft.com/office/drawing/2014/main" id="{816BE1B3-E402-4EEB-8459-DE1C64BF3E46}"/>
                    </a:ext>
                  </a:extLst>
                </p:cNvPr>
                <p:cNvSpPr>
                  <a:spLocks/>
                </p:cNvSpPr>
                <p:nvPr/>
              </p:nvSpPr>
              <p:spPr bwMode="auto">
                <a:xfrm>
                  <a:off x="1128917" y="3230601"/>
                  <a:ext cx="555199" cy="270598"/>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a:defRPr/>
                  </a:pPr>
                  <a:endParaRPr lang="en-US">
                    <a:solidFill>
                      <a:srgbClr val="353535"/>
                    </a:solidFill>
                    <a:latin typeface="Segoe UI Semilight"/>
                  </a:endParaRPr>
                </a:p>
              </p:txBody>
            </p:sp>
          </p:grpSp>
          <p:sp>
            <p:nvSpPr>
              <p:cNvPr id="19" name="Oval 5">
                <a:extLst>
                  <a:ext uri="{FF2B5EF4-FFF2-40B4-BE49-F238E27FC236}">
                    <a16:creationId xmlns:a16="http://schemas.microsoft.com/office/drawing/2014/main" id="{3CDB0C6A-B584-4E2E-856E-DB631C621DBF}"/>
                  </a:ext>
                </a:extLst>
              </p:cNvPr>
              <p:cNvSpPr>
                <a:spLocks noChangeAspect="1" noChangeArrowheads="1"/>
              </p:cNvSpPr>
              <p:nvPr/>
            </p:nvSpPr>
            <p:spPr bwMode="auto">
              <a:xfrm>
                <a:off x="1218924" y="2939705"/>
                <a:ext cx="1143000" cy="1142999"/>
              </a:xfrm>
              <a:prstGeom prst="ellipse">
                <a:avLst/>
              </a:prstGeom>
              <a:no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a:defRPr/>
                </a:pPr>
                <a:endParaRPr lang="en-US">
                  <a:solidFill>
                    <a:srgbClr val="353535"/>
                  </a:solidFill>
                  <a:latin typeface="Segoe UI Semilight"/>
                </a:endParaRPr>
              </a:p>
            </p:txBody>
          </p:sp>
        </p:grpSp>
      </p:grpSp>
      <p:sp>
        <p:nvSpPr>
          <p:cNvPr id="22" name="TextBox 21">
            <a:extLst>
              <a:ext uri="{FF2B5EF4-FFF2-40B4-BE49-F238E27FC236}">
                <a16:creationId xmlns:a16="http://schemas.microsoft.com/office/drawing/2014/main" id="{C66FBE39-70C3-46CB-8725-0C7C097EF30B}"/>
              </a:ext>
            </a:extLst>
          </p:cNvPr>
          <p:cNvSpPr txBox="1"/>
          <p:nvPr/>
        </p:nvSpPr>
        <p:spPr>
          <a:xfrm>
            <a:off x="1349198" y="4833614"/>
            <a:ext cx="2386106" cy="954412"/>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en-US" sz="2400" spc="-49">
                <a:gradFill>
                  <a:gsLst>
                    <a:gs pos="0">
                      <a:schemeClr val="tx1"/>
                    </a:gs>
                    <a:gs pos="99000">
                      <a:schemeClr val="tx1"/>
                    </a:gs>
                  </a:gsLst>
                  <a:lin ang="5400000" scaled="1"/>
                </a:gradFill>
                <a:cs typeface="Segoe UI Semilight" panose="020B0402040204020203" pitchFamily="34" charset="0"/>
              </a:rPr>
              <a:t>User-centric and flexible</a:t>
            </a:r>
          </a:p>
        </p:txBody>
      </p:sp>
      <p:sp>
        <p:nvSpPr>
          <p:cNvPr id="23" name="TextBox 22">
            <a:extLst>
              <a:ext uri="{FF2B5EF4-FFF2-40B4-BE49-F238E27FC236}">
                <a16:creationId xmlns:a16="http://schemas.microsoft.com/office/drawing/2014/main" id="{224FC685-669D-4B45-A50E-80AC21BB01DF}"/>
              </a:ext>
            </a:extLst>
          </p:cNvPr>
          <p:cNvSpPr txBox="1"/>
          <p:nvPr/>
        </p:nvSpPr>
        <p:spPr>
          <a:xfrm>
            <a:off x="4923934" y="4833614"/>
            <a:ext cx="2689274" cy="954412"/>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en-US" sz="2400" spc="-49">
                <a:gradFill>
                  <a:gsLst>
                    <a:gs pos="0">
                      <a:schemeClr val="tx1"/>
                    </a:gs>
                    <a:gs pos="99000">
                      <a:schemeClr val="tx1"/>
                    </a:gs>
                  </a:gsLst>
                  <a:lin ang="5400000" scaled="1"/>
                </a:gradFill>
                <a:cs typeface="Segoe UI Semilight" panose="020B0402040204020203" pitchFamily="34" charset="0"/>
              </a:rPr>
              <a:t>Secure and</a:t>
            </a:r>
            <a:br>
              <a:rPr lang="en-US" sz="2400" spc="-49">
                <a:gradFill>
                  <a:gsLst>
                    <a:gs pos="0">
                      <a:schemeClr val="tx1"/>
                    </a:gs>
                    <a:gs pos="99000">
                      <a:schemeClr val="tx1"/>
                    </a:gs>
                  </a:gsLst>
                  <a:lin ang="5400000" scaled="1"/>
                </a:gradFill>
                <a:cs typeface="Segoe UI Semilight" panose="020B0402040204020203" pitchFamily="34" charset="0"/>
              </a:rPr>
            </a:br>
            <a:r>
              <a:rPr lang="en-US" sz="2400" spc="-49">
                <a:gradFill>
                  <a:gsLst>
                    <a:gs pos="0">
                      <a:schemeClr val="tx1"/>
                    </a:gs>
                    <a:gs pos="99000">
                      <a:schemeClr val="tx1"/>
                    </a:gs>
                  </a:gsLst>
                  <a:lin ang="5400000" scaled="1"/>
                </a:gradFill>
                <a:cs typeface="Segoe UI Semilight" panose="020B0402040204020203" pitchFamily="34" charset="0"/>
              </a:rPr>
              <a:t>reliable</a:t>
            </a:r>
          </a:p>
        </p:txBody>
      </p:sp>
      <p:sp>
        <p:nvSpPr>
          <p:cNvPr id="24" name="TextBox 23">
            <a:extLst>
              <a:ext uri="{FF2B5EF4-FFF2-40B4-BE49-F238E27FC236}">
                <a16:creationId xmlns:a16="http://schemas.microsoft.com/office/drawing/2014/main" id="{7129DE30-2053-4907-A172-A3FD76D33E8F}"/>
              </a:ext>
            </a:extLst>
          </p:cNvPr>
          <p:cNvSpPr txBox="1"/>
          <p:nvPr/>
        </p:nvSpPr>
        <p:spPr>
          <a:xfrm>
            <a:off x="8745036" y="4833614"/>
            <a:ext cx="2214406" cy="954412"/>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en-US" sz="2400" spc="-49">
                <a:gradFill>
                  <a:gsLst>
                    <a:gs pos="0">
                      <a:schemeClr val="tx1"/>
                    </a:gs>
                    <a:gs pos="99000">
                      <a:schemeClr val="tx1"/>
                    </a:gs>
                  </a:gsLst>
                  <a:lin ang="5400000" scaled="1"/>
                </a:gradFill>
                <a:cs typeface="Segoe UI Semilight" panose="020B0402040204020203" pitchFamily="34" charset="0"/>
              </a:rPr>
              <a:t>Global and scalable</a:t>
            </a:r>
          </a:p>
        </p:txBody>
      </p:sp>
      <p:sp>
        <p:nvSpPr>
          <p:cNvPr id="25" name="Title 2">
            <a:extLst>
              <a:ext uri="{FF2B5EF4-FFF2-40B4-BE49-F238E27FC236}">
                <a16:creationId xmlns:a16="http://schemas.microsoft.com/office/drawing/2014/main" id="{21F3F3A6-5566-4406-9C9C-7FDBED2F228E}"/>
              </a:ext>
            </a:extLst>
          </p:cNvPr>
          <p:cNvSpPr txBox="1">
            <a:spLocks/>
          </p:cNvSpPr>
          <p:nvPr/>
        </p:nvSpPr>
        <p:spPr>
          <a:xfrm>
            <a:off x="486896" y="888302"/>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a:t>Transform management of external identities</a:t>
            </a:r>
            <a:br>
              <a:rPr lang="en-US" sz="2400" spc="0">
                <a:solidFill>
                  <a:schemeClr val="accent1"/>
                </a:solidFill>
              </a:rPr>
            </a:br>
            <a:endParaRPr lang="en-US" spc="0">
              <a:solidFill>
                <a:schemeClr val="accent1"/>
              </a:solidFill>
            </a:endParaRPr>
          </a:p>
        </p:txBody>
      </p:sp>
      <p:sp>
        <p:nvSpPr>
          <p:cNvPr id="26" name="TextBox 25">
            <a:extLst>
              <a:ext uri="{FF2B5EF4-FFF2-40B4-BE49-F238E27FC236}">
                <a16:creationId xmlns:a16="http://schemas.microsoft.com/office/drawing/2014/main" id="{AEC30F9B-A26E-4343-965A-E537930E1A12}"/>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&amp; COLLABORATE</a:t>
            </a:r>
          </a:p>
        </p:txBody>
      </p:sp>
      <p:sp>
        <p:nvSpPr>
          <p:cNvPr id="27" name="Freeform: Shape 26">
            <a:extLst>
              <a:ext uri="{FF2B5EF4-FFF2-40B4-BE49-F238E27FC236}">
                <a16:creationId xmlns:a16="http://schemas.microsoft.com/office/drawing/2014/main" id="{646E08BF-A59E-4594-9908-B26C549F0DED}"/>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5658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35" presetClass="path" presetSubtype="0" decel="100000" fill="hold" grpId="1" nodeType="withEffect">
                                  <p:stCondLst>
                                    <p:cond delay="0"/>
                                  </p:stCondLst>
                                  <p:childTnLst>
                                    <p:animMotion origin="layout" path="M -1.16926E-6 3.85384E-6 L 0.01468 3.85384E-6 " pathEditMode="relative" rAng="0" ptsTypes="AA">
                                      <p:cBhvr>
                                        <p:cTn id="9" dur="500" spd="-100000" fill="hold"/>
                                        <p:tgtEl>
                                          <p:spTgt spid="26"/>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24A7759-66A0-764F-9AC3-8A1B77F82537}"/>
              </a:ext>
            </a:extLst>
          </p:cNvPr>
          <p:cNvSpPr/>
          <p:nvPr/>
        </p:nvSpPr>
        <p:spPr bwMode="auto">
          <a:xfrm>
            <a:off x="882" y="5583131"/>
            <a:ext cx="12434711" cy="1411394"/>
          </a:xfrm>
          <a:prstGeom prst="rect">
            <a:avLst/>
          </a:prstGeom>
          <a:solidFill>
            <a:schemeClr val="accent1"/>
          </a:solidFill>
        </p:spPr>
        <p:txBody>
          <a:bodyPr wrap="square" lIns="0" tIns="0" rIns="0" bIns="0" rtlCol="0" anchor="ctr">
            <a:noAutofit/>
          </a:bodyPr>
          <a:lstStyle/>
          <a:p>
            <a:pPr algn="ctr">
              <a:lnSpc>
                <a:spcPct val="90000"/>
              </a:lnSpc>
            </a:pPr>
            <a:endParaRPr lang="en-US" sz="3264" spc="-71">
              <a:solidFill>
                <a:schemeClr val="bg1"/>
              </a:solidFill>
              <a:latin typeface="+mj-lt"/>
            </a:endParaRPr>
          </a:p>
        </p:txBody>
      </p:sp>
      <p:sp>
        <p:nvSpPr>
          <p:cNvPr id="2" name="Title 1">
            <a:extLst>
              <a:ext uri="{FF2B5EF4-FFF2-40B4-BE49-F238E27FC236}">
                <a16:creationId xmlns:a16="http://schemas.microsoft.com/office/drawing/2014/main" id="{9C4B5FF1-08D1-4BFD-B8FB-4A2A8B96C174}"/>
              </a:ext>
            </a:extLst>
          </p:cNvPr>
          <p:cNvSpPr>
            <a:spLocks noGrp="1"/>
          </p:cNvSpPr>
          <p:nvPr>
            <p:ph type="title"/>
          </p:nvPr>
        </p:nvSpPr>
        <p:spPr>
          <a:xfrm>
            <a:off x="435795" y="642211"/>
            <a:ext cx="11561710" cy="773112"/>
          </a:xfrm>
        </p:spPr>
        <p:txBody>
          <a:bodyPr/>
          <a:lstStyle/>
          <a:p>
            <a:r>
              <a:rPr lang="en-US"/>
              <a:t>Seamless partner collaboration</a:t>
            </a:r>
          </a:p>
        </p:txBody>
      </p:sp>
      <p:sp>
        <p:nvSpPr>
          <p:cNvPr id="37" name="Text Placeholder 2">
            <a:extLst>
              <a:ext uri="{FF2B5EF4-FFF2-40B4-BE49-F238E27FC236}">
                <a16:creationId xmlns:a16="http://schemas.microsoft.com/office/drawing/2014/main" id="{D4323EA4-F5CB-4C6E-A328-964E4618E7A1}"/>
              </a:ext>
            </a:extLst>
          </p:cNvPr>
          <p:cNvSpPr txBox="1">
            <a:spLocks/>
          </p:cNvSpPr>
          <p:nvPr/>
        </p:nvSpPr>
        <p:spPr>
          <a:xfrm>
            <a:off x="882" y="5906488"/>
            <a:ext cx="12434711" cy="439465"/>
          </a:xfrm>
          <a:prstGeom prst="rect">
            <a:avLst/>
          </a:prstGeom>
        </p:spPr>
        <p:txBody>
          <a:bodyPr vert="horz" wrap="square" lIns="0" tIns="167869" rIns="0" bIns="0" rtlCol="0" anchor="t">
            <a:noAutofit/>
          </a:bodyPr>
          <a:lstStyle>
            <a:defPPr>
              <a:defRPr lang="en-US"/>
            </a:defPPr>
            <a:lvl1pPr algn="ctr">
              <a:lnSpc>
                <a:spcPct val="90000"/>
              </a:lnSpc>
              <a:spcBef>
                <a:spcPct val="0"/>
              </a:spcBef>
              <a:buNone/>
              <a:defRPr sz="3137" b="0" cap="none" spc="-147" baseline="0">
                <a:ln w="3175">
                  <a:noFill/>
                </a:ln>
                <a:solidFill>
                  <a:schemeClr val="bg1"/>
                </a:solidFill>
                <a:effectLst/>
                <a:latin typeface="+mj-lt"/>
                <a:cs typeface="Segoe UI"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a:t>Authentication separated from authorization</a:t>
            </a:r>
          </a:p>
        </p:txBody>
      </p:sp>
      <p:sp>
        <p:nvSpPr>
          <p:cNvPr id="56" name="TextBox 55">
            <a:extLst>
              <a:ext uri="{FF2B5EF4-FFF2-40B4-BE49-F238E27FC236}">
                <a16:creationId xmlns:a16="http://schemas.microsoft.com/office/drawing/2014/main" id="{74D3406B-83A4-4910-B1D0-230A02E24202}"/>
              </a:ext>
            </a:extLst>
          </p:cNvPr>
          <p:cNvSpPr txBox="1"/>
          <p:nvPr/>
        </p:nvSpPr>
        <p:spPr>
          <a:xfrm>
            <a:off x="435795" y="1180824"/>
            <a:ext cx="9813532" cy="647165"/>
          </a:xfrm>
          <a:prstGeom prst="rect">
            <a:avLst/>
          </a:prstGeom>
          <a:noFill/>
        </p:spPr>
        <p:txBody>
          <a:bodyPr wrap="square" lIns="0" tIns="149217" rIns="186521" bIns="149217" rtlCol="0">
            <a:spAutoFit/>
          </a:bodyPr>
          <a:lstStyle/>
          <a:p>
            <a:pPr>
              <a:lnSpc>
                <a:spcPct val="90000"/>
              </a:lnSpc>
              <a:spcAft>
                <a:spcPts val="612"/>
              </a:spcAft>
            </a:pPr>
            <a:r>
              <a:rPr lang="en-US" sz="2448">
                <a:solidFill>
                  <a:schemeClr val="accent1"/>
                </a:solidFill>
              </a:rPr>
              <a:t>Simplified collaboration with business partners around the world</a:t>
            </a:r>
          </a:p>
        </p:txBody>
      </p:sp>
      <p:sp>
        <p:nvSpPr>
          <p:cNvPr id="58" name="Oval 57">
            <a:extLst>
              <a:ext uri="{FF2B5EF4-FFF2-40B4-BE49-F238E27FC236}">
                <a16:creationId xmlns:a16="http://schemas.microsoft.com/office/drawing/2014/main" id="{9569BC2C-95C0-4692-84BC-742DEC816A25}"/>
              </a:ext>
            </a:extLst>
          </p:cNvPr>
          <p:cNvSpPr/>
          <p:nvPr/>
        </p:nvSpPr>
        <p:spPr bwMode="auto">
          <a:xfrm>
            <a:off x="9131366" y="2714094"/>
            <a:ext cx="1981585" cy="1981585"/>
          </a:xfrm>
          <a:prstGeom prst="ellipse">
            <a:avLst/>
          </a:prstGeom>
          <a:solidFill>
            <a:schemeClr val="bg1"/>
          </a:solidFill>
          <a:ln>
            <a:solidFill>
              <a:schemeClr val="tx1">
                <a:lumMod val="50000"/>
              </a:schemeClr>
            </a:solidFill>
          </a:ln>
        </p:spPr>
        <p:txBody>
          <a:bodyPr wrap="square" lIns="0" tIns="0" rIns="0" bIns="0" rtlCol="0"/>
          <a:lstStyle/>
          <a:p>
            <a:pPr defTabSz="635722"/>
            <a:endParaRPr lang="en-US" sz="1250">
              <a:solidFill>
                <a:prstClr val="black"/>
              </a:solidFill>
              <a:latin typeface="Calibri"/>
            </a:endParaRPr>
          </a:p>
        </p:txBody>
      </p:sp>
      <p:sp>
        <p:nvSpPr>
          <p:cNvPr id="5" name="TextBox 4">
            <a:extLst>
              <a:ext uri="{FF2B5EF4-FFF2-40B4-BE49-F238E27FC236}">
                <a16:creationId xmlns:a16="http://schemas.microsoft.com/office/drawing/2014/main" id="{421BDDBD-3674-4918-A8E3-780DD91D1322}"/>
              </a:ext>
            </a:extLst>
          </p:cNvPr>
          <p:cNvSpPr txBox="1"/>
          <p:nvPr/>
        </p:nvSpPr>
        <p:spPr>
          <a:xfrm>
            <a:off x="521021" y="4760801"/>
            <a:ext cx="1741901" cy="224114"/>
          </a:xfrm>
          <a:prstGeom prst="rect">
            <a:avLst/>
          </a:prstGeom>
          <a:noFill/>
        </p:spPr>
        <p:txBody>
          <a:bodyPr wrap="square" lIns="0" tIns="0" rIns="0" bIns="0" rtlCol="0">
            <a:spAutoFit/>
          </a:bodyPr>
          <a:lstStyle/>
          <a:p>
            <a:pPr algn="ctr"/>
            <a:r>
              <a:rPr lang="en-US" sz="1428" err="1">
                <a:gradFill>
                  <a:gsLst>
                    <a:gs pos="2917">
                      <a:schemeClr val="tx1"/>
                    </a:gs>
                    <a:gs pos="30000">
                      <a:schemeClr val="tx1"/>
                    </a:gs>
                  </a:gsLst>
                  <a:lin ang="5400000" scaled="0"/>
                </a:gradFill>
              </a:rPr>
              <a:t>Fabrikam</a:t>
            </a:r>
            <a:r>
              <a:rPr lang="en-US" sz="1428">
                <a:gradFill>
                  <a:gsLst>
                    <a:gs pos="2917">
                      <a:schemeClr val="tx1"/>
                    </a:gs>
                    <a:gs pos="30000">
                      <a:schemeClr val="tx1"/>
                    </a:gs>
                  </a:gsLst>
                  <a:lin ang="5400000" scaled="0"/>
                </a:gradFill>
              </a:rPr>
              <a:t> User</a:t>
            </a:r>
          </a:p>
        </p:txBody>
      </p:sp>
      <p:sp>
        <p:nvSpPr>
          <p:cNvPr id="8" name="TextBox 7">
            <a:extLst>
              <a:ext uri="{FF2B5EF4-FFF2-40B4-BE49-F238E27FC236}">
                <a16:creationId xmlns:a16="http://schemas.microsoft.com/office/drawing/2014/main" id="{1B3E05D5-F347-40F4-97C9-B03919AF5CAC}"/>
              </a:ext>
            </a:extLst>
          </p:cNvPr>
          <p:cNvSpPr txBox="1"/>
          <p:nvPr/>
        </p:nvSpPr>
        <p:spPr>
          <a:xfrm>
            <a:off x="2818164" y="4003794"/>
            <a:ext cx="2177742" cy="448228"/>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sp>
        <p:nvSpPr>
          <p:cNvPr id="9" name="TextBox 8">
            <a:extLst>
              <a:ext uri="{FF2B5EF4-FFF2-40B4-BE49-F238E27FC236}">
                <a16:creationId xmlns:a16="http://schemas.microsoft.com/office/drawing/2014/main" id="{B812A88C-D0B2-470F-9350-3B9F2F414CB7}"/>
              </a:ext>
            </a:extLst>
          </p:cNvPr>
          <p:cNvSpPr txBox="1"/>
          <p:nvPr/>
        </p:nvSpPr>
        <p:spPr>
          <a:xfrm>
            <a:off x="5035351" y="4760801"/>
            <a:ext cx="1920835"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Sign In</a:t>
            </a:r>
          </a:p>
        </p:txBody>
      </p:sp>
      <p:sp>
        <p:nvSpPr>
          <p:cNvPr id="10" name="TextBox 9">
            <a:extLst>
              <a:ext uri="{FF2B5EF4-FFF2-40B4-BE49-F238E27FC236}">
                <a16:creationId xmlns:a16="http://schemas.microsoft.com/office/drawing/2014/main" id="{2065F930-0E69-439A-A744-DF920860ED4A}"/>
              </a:ext>
            </a:extLst>
          </p:cNvPr>
          <p:cNvSpPr txBox="1"/>
          <p:nvPr/>
        </p:nvSpPr>
        <p:spPr>
          <a:xfrm>
            <a:off x="9197914" y="4760801"/>
            <a:ext cx="1848491" cy="224114"/>
          </a:xfrm>
          <a:prstGeom prst="rect">
            <a:avLst/>
          </a:prstGeom>
          <a:noFill/>
        </p:spPr>
        <p:txBody>
          <a:bodyPr wrap="square" lIns="0" tIns="0" rIns="0" bIns="0" rtlCol="0">
            <a:spAutoFit/>
          </a:bodyPr>
          <a:lstStyle/>
          <a:p>
            <a:pPr algn="ctr"/>
            <a:r>
              <a:rPr lang="en-US" sz="1428" err="1">
                <a:gradFill>
                  <a:gsLst>
                    <a:gs pos="2917">
                      <a:schemeClr val="tx1"/>
                    </a:gs>
                    <a:gs pos="30000">
                      <a:schemeClr val="tx1"/>
                    </a:gs>
                  </a:gsLst>
                  <a:lin ang="5400000" scaled="0"/>
                </a:gradFill>
              </a:rPr>
              <a:t>Fabrikam</a:t>
            </a:r>
            <a:r>
              <a:rPr lang="en-US" sz="1428">
                <a:gradFill>
                  <a:gsLst>
                    <a:gs pos="2917">
                      <a:schemeClr val="tx1"/>
                    </a:gs>
                    <a:gs pos="30000">
                      <a:schemeClr val="tx1"/>
                    </a:gs>
                  </a:gsLst>
                  <a:lin ang="5400000" scaled="0"/>
                </a:gradFill>
              </a:rPr>
              <a:t> Sign In</a:t>
            </a:r>
          </a:p>
        </p:txBody>
      </p:sp>
      <p:sp>
        <p:nvSpPr>
          <p:cNvPr id="12" name="Oval 11">
            <a:extLst>
              <a:ext uri="{FF2B5EF4-FFF2-40B4-BE49-F238E27FC236}">
                <a16:creationId xmlns:a16="http://schemas.microsoft.com/office/drawing/2014/main" id="{83E094B7-8272-45FC-ADED-EAC5EB848865}"/>
              </a:ext>
            </a:extLst>
          </p:cNvPr>
          <p:cNvSpPr/>
          <p:nvPr/>
        </p:nvSpPr>
        <p:spPr bwMode="auto">
          <a:xfrm>
            <a:off x="401179" y="2724335"/>
            <a:ext cx="1981585" cy="1981585"/>
          </a:xfrm>
          <a:prstGeom prst="ellipse">
            <a:avLst/>
          </a:prstGeom>
          <a:solidFill>
            <a:schemeClr val="bg1"/>
          </a:solidFill>
          <a:ln>
            <a:solidFill>
              <a:schemeClr val="tx1">
                <a:lumMod val="50000"/>
              </a:schemeClr>
            </a:solidFill>
          </a:ln>
        </p:spPr>
        <p:txBody>
          <a:bodyPr wrap="square" lIns="0" tIns="0" rIns="0" bIns="0" rtlCol="0"/>
          <a:lstStyle/>
          <a:p>
            <a:pPr defTabSz="635722"/>
            <a:endParaRPr lang="en-US" sz="1250">
              <a:solidFill>
                <a:prstClr val="black"/>
              </a:solidFill>
              <a:latin typeface="Calibri"/>
            </a:endParaRPr>
          </a:p>
        </p:txBody>
      </p:sp>
      <p:sp>
        <p:nvSpPr>
          <p:cNvPr id="19" name="Oval 18">
            <a:extLst>
              <a:ext uri="{FF2B5EF4-FFF2-40B4-BE49-F238E27FC236}">
                <a16:creationId xmlns:a16="http://schemas.microsoft.com/office/drawing/2014/main" id="{DE38AC00-7441-4053-876A-4E7968DA2F76}"/>
              </a:ext>
            </a:extLst>
          </p:cNvPr>
          <p:cNvSpPr/>
          <p:nvPr/>
        </p:nvSpPr>
        <p:spPr bwMode="auto">
          <a:xfrm>
            <a:off x="5004976" y="2714094"/>
            <a:ext cx="1981585" cy="1981585"/>
          </a:xfrm>
          <a:prstGeom prst="ellipse">
            <a:avLst/>
          </a:prstGeom>
          <a:solidFill>
            <a:schemeClr val="bg1"/>
          </a:solidFill>
          <a:ln>
            <a:solidFill>
              <a:schemeClr val="tx1">
                <a:lumMod val="50000"/>
              </a:schemeClr>
            </a:solidFill>
          </a:ln>
        </p:spPr>
        <p:txBody>
          <a:bodyPr wrap="square" lIns="0" tIns="0" rIns="0" bIns="0" rtlCol="0"/>
          <a:lstStyle/>
          <a:p>
            <a:pPr defTabSz="635722"/>
            <a:endParaRPr lang="en-US" sz="1250">
              <a:solidFill>
                <a:prstClr val="black"/>
              </a:solidFill>
              <a:latin typeface="Calibri"/>
            </a:endParaRPr>
          </a:p>
        </p:txBody>
      </p:sp>
      <p:cxnSp>
        <p:nvCxnSpPr>
          <p:cNvPr id="30" name="Straight Arrow Connector 29">
            <a:extLst>
              <a:ext uri="{FF2B5EF4-FFF2-40B4-BE49-F238E27FC236}">
                <a16:creationId xmlns:a16="http://schemas.microsoft.com/office/drawing/2014/main" id="{E85CBB40-73A0-464B-BE7C-639A4AF57843}"/>
              </a:ext>
            </a:extLst>
          </p:cNvPr>
          <p:cNvCxnSpPr>
            <a:cxnSpLocks/>
            <a:stCxn id="12" idx="6"/>
          </p:cNvCxnSpPr>
          <p:nvPr/>
        </p:nvCxnSpPr>
        <p:spPr>
          <a:xfrm flipV="1">
            <a:off x="2382764" y="3704888"/>
            <a:ext cx="1058474" cy="10239"/>
          </a:xfrm>
          <a:prstGeom prst="straightConnector1">
            <a:avLst/>
          </a:prstGeom>
          <a:noFill/>
          <a:ln>
            <a:solidFill>
              <a:srgbClr val="0070C0"/>
            </a:solidFill>
            <a:prstDash val="dash"/>
            <a:headEnd type="none" w="med" len="med"/>
            <a:tailEnd type="triangle" w="med" len="med"/>
          </a:ln>
        </p:spPr>
      </p:cxnSp>
      <p:cxnSp>
        <p:nvCxnSpPr>
          <p:cNvPr id="31" name="Straight Arrow Connector 30">
            <a:extLst>
              <a:ext uri="{FF2B5EF4-FFF2-40B4-BE49-F238E27FC236}">
                <a16:creationId xmlns:a16="http://schemas.microsoft.com/office/drawing/2014/main" id="{CFB86BEF-163F-4F44-A7DB-054601571D00}"/>
              </a:ext>
            </a:extLst>
          </p:cNvPr>
          <p:cNvCxnSpPr>
            <a:cxnSpLocks/>
          </p:cNvCxnSpPr>
          <p:nvPr/>
        </p:nvCxnSpPr>
        <p:spPr>
          <a:xfrm>
            <a:off x="4212475" y="3704887"/>
            <a:ext cx="623075" cy="0"/>
          </a:xfrm>
          <a:prstGeom prst="straightConnector1">
            <a:avLst/>
          </a:prstGeom>
          <a:noFill/>
          <a:ln>
            <a:solidFill>
              <a:srgbClr val="0070C0"/>
            </a:solidFill>
            <a:prstDash val="dash"/>
            <a:headEnd type="none" w="med" len="med"/>
            <a:tailEnd type="triangle" w="med" len="med"/>
          </a:ln>
        </p:spPr>
      </p:cxnSp>
      <p:sp>
        <p:nvSpPr>
          <p:cNvPr id="32" name="Arc 31">
            <a:extLst>
              <a:ext uri="{FF2B5EF4-FFF2-40B4-BE49-F238E27FC236}">
                <a16:creationId xmlns:a16="http://schemas.microsoft.com/office/drawing/2014/main" id="{68A47542-A265-4732-A3D1-AB463EE118D9}"/>
              </a:ext>
            </a:extLst>
          </p:cNvPr>
          <p:cNvSpPr/>
          <p:nvPr/>
        </p:nvSpPr>
        <p:spPr>
          <a:xfrm rot="16200000">
            <a:off x="3861796" y="2276027"/>
            <a:ext cx="1947507" cy="1947507"/>
          </a:xfrm>
          <a:prstGeom prst="arc">
            <a:avLst>
              <a:gd name="adj1" fmla="val 16371265"/>
              <a:gd name="adj2" fmla="val 3586102"/>
            </a:avLst>
          </a:prstGeom>
          <a:noFill/>
          <a:ln>
            <a:solidFill>
              <a:srgbClr val="0070C0"/>
            </a:solidFill>
            <a:prstDash val="dash"/>
            <a:headEnd type="triangle" w="med" len="med"/>
            <a:tailEnd type="none" w="med" len="med"/>
          </a:ln>
        </p:spPr>
        <p:txBody>
          <a:bodyPr rtlCol="0" anchor="ctr"/>
          <a:lstStyle/>
          <a:p>
            <a:pPr algn="ctr"/>
            <a:endParaRPr lang="en-US" sz="1873"/>
          </a:p>
        </p:txBody>
      </p:sp>
      <p:cxnSp>
        <p:nvCxnSpPr>
          <p:cNvPr id="33" name="Straight Arrow Connector 32">
            <a:extLst>
              <a:ext uri="{FF2B5EF4-FFF2-40B4-BE49-F238E27FC236}">
                <a16:creationId xmlns:a16="http://schemas.microsoft.com/office/drawing/2014/main" id="{29D450C1-9BE2-452B-9B6E-AEBB66006230}"/>
              </a:ext>
            </a:extLst>
          </p:cNvPr>
          <p:cNvCxnSpPr>
            <a:cxnSpLocks/>
          </p:cNvCxnSpPr>
          <p:nvPr/>
        </p:nvCxnSpPr>
        <p:spPr>
          <a:xfrm>
            <a:off x="6977491" y="3704887"/>
            <a:ext cx="2072558" cy="0"/>
          </a:xfrm>
          <a:prstGeom prst="straightConnector1">
            <a:avLst/>
          </a:prstGeom>
          <a:noFill/>
          <a:ln>
            <a:solidFill>
              <a:srgbClr val="0070C0"/>
            </a:solidFill>
            <a:prstDash val="dash"/>
            <a:headEnd type="none" w="med" len="med"/>
            <a:tailEnd type="triangle" w="med" len="med"/>
          </a:ln>
        </p:spPr>
      </p:cxnSp>
      <p:sp>
        <p:nvSpPr>
          <p:cNvPr id="34" name="Arc 33">
            <a:extLst>
              <a:ext uri="{FF2B5EF4-FFF2-40B4-BE49-F238E27FC236}">
                <a16:creationId xmlns:a16="http://schemas.microsoft.com/office/drawing/2014/main" id="{FB676602-7D6E-43ED-9B83-F17D776C4918}"/>
              </a:ext>
            </a:extLst>
          </p:cNvPr>
          <p:cNvSpPr/>
          <p:nvPr/>
        </p:nvSpPr>
        <p:spPr>
          <a:xfrm rot="16200000">
            <a:off x="7118524" y="1618378"/>
            <a:ext cx="1947507" cy="3262807"/>
          </a:xfrm>
          <a:prstGeom prst="arc">
            <a:avLst>
              <a:gd name="adj1" fmla="val 16907552"/>
              <a:gd name="adj2" fmla="val 4420404"/>
            </a:avLst>
          </a:prstGeom>
          <a:noFill/>
          <a:ln>
            <a:solidFill>
              <a:srgbClr val="0070C0"/>
            </a:solidFill>
            <a:prstDash val="dash"/>
            <a:headEnd type="triangle" w="med" len="med"/>
            <a:tailEnd type="none" w="med" len="med"/>
          </a:ln>
        </p:spPr>
        <p:txBody>
          <a:bodyPr rtlCol="0" anchor="ctr"/>
          <a:lstStyle/>
          <a:p>
            <a:pPr algn="ctr"/>
            <a:endParaRPr lang="en-US" sz="1873"/>
          </a:p>
        </p:txBody>
      </p:sp>
      <p:grpSp>
        <p:nvGrpSpPr>
          <p:cNvPr id="38" name="Group 37">
            <a:extLst>
              <a:ext uri="{FF2B5EF4-FFF2-40B4-BE49-F238E27FC236}">
                <a16:creationId xmlns:a16="http://schemas.microsoft.com/office/drawing/2014/main" id="{13BECDC4-749B-431B-8289-0CDA3828774C}"/>
              </a:ext>
            </a:extLst>
          </p:cNvPr>
          <p:cNvGrpSpPr>
            <a:grpSpLocks noChangeAspect="1"/>
          </p:cNvGrpSpPr>
          <p:nvPr/>
        </p:nvGrpSpPr>
        <p:grpSpPr>
          <a:xfrm>
            <a:off x="9887730" y="1884293"/>
            <a:ext cx="437920" cy="437920"/>
            <a:chOff x="6901393" y="7479732"/>
            <a:chExt cx="735317" cy="735319"/>
          </a:xfrm>
        </p:grpSpPr>
        <p:sp>
          <p:nvSpPr>
            <p:cNvPr id="39" name="Oval 38">
              <a:extLst>
                <a:ext uri="{FF2B5EF4-FFF2-40B4-BE49-F238E27FC236}">
                  <a16:creationId xmlns:a16="http://schemas.microsoft.com/office/drawing/2014/main" id="{A6DBCDB8-0A26-46EA-891B-38397ADEC7A3}"/>
                </a:ext>
              </a:extLst>
            </p:cNvPr>
            <p:cNvSpPr/>
            <p:nvPr/>
          </p:nvSpPr>
          <p:spPr bwMode="auto">
            <a:xfrm>
              <a:off x="6901393" y="7479732"/>
              <a:ext cx="735317" cy="73531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pic>
          <p:nvPicPr>
            <p:cNvPr id="40" name="Graphic 39">
              <a:extLst>
                <a:ext uri="{FF2B5EF4-FFF2-40B4-BE49-F238E27FC236}">
                  <a16:creationId xmlns:a16="http://schemas.microsoft.com/office/drawing/2014/main" id="{1B5C326E-E0F4-4E85-9250-C97BA3D23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86372" y="7575159"/>
              <a:ext cx="476249" cy="476250"/>
            </a:xfrm>
            <a:prstGeom prst="rect">
              <a:avLst/>
            </a:prstGeom>
          </p:spPr>
        </p:pic>
      </p:grpSp>
      <p:sp>
        <p:nvSpPr>
          <p:cNvPr id="41" name="Freeform: Shape 40">
            <a:extLst>
              <a:ext uri="{FF2B5EF4-FFF2-40B4-BE49-F238E27FC236}">
                <a16:creationId xmlns:a16="http://schemas.microsoft.com/office/drawing/2014/main" id="{3C0627C9-4223-40B5-9822-1EE45C062993}"/>
              </a:ext>
            </a:extLst>
          </p:cNvPr>
          <p:cNvSpPr>
            <a:spLocks noChangeAspect="1"/>
          </p:cNvSpPr>
          <p:nvPr/>
        </p:nvSpPr>
        <p:spPr bwMode="auto">
          <a:xfrm flipV="1">
            <a:off x="10708704" y="2066177"/>
            <a:ext cx="515403" cy="51207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63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50" name="Picture 2" descr="https://lh3.googleusercontent.com/6UgEjh8Xuts4nwdWzTnWH8QtLuHqRMUB7dp24JYVE2xcYzq4HA8hFfcAbU-R-PC_9uA1">
            <a:extLst>
              <a:ext uri="{FF2B5EF4-FFF2-40B4-BE49-F238E27FC236}">
                <a16:creationId xmlns:a16="http://schemas.microsoft.com/office/drawing/2014/main" id="{1AB64039-FCBE-40DF-88D0-209E40BA0B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1306877" y="2622393"/>
            <a:ext cx="437920" cy="437920"/>
          </a:xfrm>
          <a:prstGeom prst="ellipse">
            <a:avLst/>
          </a:prstGeom>
          <a:noFill/>
          <a:extLst>
            <a:ext uri="{909E8E84-426E-40DD-AFC4-6F175D3DCCD1}">
              <a14:hiddenFill xmlns:a14="http://schemas.microsoft.com/office/drawing/2010/main">
                <a:solidFill>
                  <a:srgbClr val="FFFFFF"/>
                </a:solidFill>
              </a14:hiddenFill>
            </a:ext>
          </a:extLst>
        </p:spPr>
      </p:pic>
      <p:sp>
        <p:nvSpPr>
          <p:cNvPr id="42" name="personal_connect" title="Icon of a person with two bidirectional arrows below them">
            <a:extLst>
              <a:ext uri="{FF2B5EF4-FFF2-40B4-BE49-F238E27FC236}">
                <a16:creationId xmlns:a16="http://schemas.microsoft.com/office/drawing/2014/main" id="{EA612EA4-71C4-4CEB-B314-482D431FD9E4}"/>
              </a:ext>
            </a:extLst>
          </p:cNvPr>
          <p:cNvSpPr>
            <a:spLocks noChangeAspect="1" noEditPoints="1"/>
          </p:cNvSpPr>
          <p:nvPr/>
        </p:nvSpPr>
        <p:spPr bwMode="auto">
          <a:xfrm>
            <a:off x="11343930" y="4315065"/>
            <a:ext cx="267206" cy="43792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pic>
        <p:nvPicPr>
          <p:cNvPr id="43" name="Picture 42">
            <a:extLst>
              <a:ext uri="{FF2B5EF4-FFF2-40B4-BE49-F238E27FC236}">
                <a16:creationId xmlns:a16="http://schemas.microsoft.com/office/drawing/2014/main" id="{027A8912-AC7A-4C07-958D-739735A70D6D}"/>
              </a:ext>
            </a:extLst>
          </p:cNvPr>
          <p:cNvPicPr>
            <a:picLocks noChangeAspect="1"/>
          </p:cNvPicPr>
          <p:nvPr/>
        </p:nvPicPr>
        <p:blipFill>
          <a:blip r:embed="rId5"/>
          <a:stretch>
            <a:fillRect/>
          </a:stretch>
        </p:blipFill>
        <p:spPr bwMode="black">
          <a:xfrm>
            <a:off x="11477533" y="3446816"/>
            <a:ext cx="437920" cy="437920"/>
          </a:xfrm>
          <a:prstGeom prst="rect">
            <a:avLst/>
          </a:prstGeom>
        </p:spPr>
      </p:pic>
      <p:cxnSp>
        <p:nvCxnSpPr>
          <p:cNvPr id="4" name="Straight Arrow Connector 3">
            <a:extLst>
              <a:ext uri="{FF2B5EF4-FFF2-40B4-BE49-F238E27FC236}">
                <a16:creationId xmlns:a16="http://schemas.microsoft.com/office/drawing/2014/main" id="{BFD6388C-11A7-4D67-B802-2FEF4D2A5CCE}"/>
              </a:ext>
            </a:extLst>
          </p:cNvPr>
          <p:cNvCxnSpPr/>
          <p:nvPr/>
        </p:nvCxnSpPr>
        <p:spPr>
          <a:xfrm>
            <a:off x="10106690" y="2364703"/>
            <a:ext cx="0" cy="21896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39E2F8D-6800-4BD9-8020-B021C212C54E}"/>
              </a:ext>
            </a:extLst>
          </p:cNvPr>
          <p:cNvCxnSpPr>
            <a:cxnSpLocks/>
          </p:cNvCxnSpPr>
          <p:nvPr/>
        </p:nvCxnSpPr>
        <p:spPr>
          <a:xfrm rot="1320000">
            <a:off x="10780480" y="2540977"/>
            <a:ext cx="0" cy="21896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6886F08-5EE8-4551-BB86-3DB0D99F3C10}"/>
              </a:ext>
            </a:extLst>
          </p:cNvPr>
          <p:cNvCxnSpPr>
            <a:cxnSpLocks/>
          </p:cNvCxnSpPr>
          <p:nvPr/>
        </p:nvCxnSpPr>
        <p:spPr>
          <a:xfrm rot="3000000">
            <a:off x="11227242" y="2979131"/>
            <a:ext cx="0" cy="21896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DC3D26F-790C-491A-B2DC-046416D4672F}"/>
              </a:ext>
            </a:extLst>
          </p:cNvPr>
          <p:cNvCxnSpPr>
            <a:cxnSpLocks/>
          </p:cNvCxnSpPr>
          <p:nvPr/>
        </p:nvCxnSpPr>
        <p:spPr>
          <a:xfrm rot="5400000">
            <a:off x="11323274" y="3550297"/>
            <a:ext cx="0" cy="21896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7D5F7E5-4890-4DBB-8DA8-228C29676675}"/>
              </a:ext>
            </a:extLst>
          </p:cNvPr>
          <p:cNvCxnSpPr>
            <a:cxnSpLocks/>
          </p:cNvCxnSpPr>
          <p:nvPr/>
        </p:nvCxnSpPr>
        <p:spPr>
          <a:xfrm rot="7200000">
            <a:off x="11177301" y="4267999"/>
            <a:ext cx="0" cy="21896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56ECBF65-67BC-2D46-80F1-88FE4105FFED}"/>
              </a:ext>
            </a:extLst>
          </p:cNvPr>
          <p:cNvPicPr>
            <a:picLocks noChangeAspect="1"/>
          </p:cNvPicPr>
          <p:nvPr/>
        </p:nvPicPr>
        <p:blipFill>
          <a:blip r:embed="rId6"/>
          <a:stretch>
            <a:fillRect/>
          </a:stretch>
        </p:blipFill>
        <p:spPr>
          <a:xfrm>
            <a:off x="903375" y="3216213"/>
            <a:ext cx="977346" cy="977346"/>
          </a:xfrm>
          <a:prstGeom prst="rect">
            <a:avLst/>
          </a:prstGeom>
        </p:spPr>
      </p:pic>
      <p:pic>
        <p:nvPicPr>
          <p:cNvPr id="51" name="Picture 50">
            <a:extLst>
              <a:ext uri="{FF2B5EF4-FFF2-40B4-BE49-F238E27FC236}">
                <a16:creationId xmlns:a16="http://schemas.microsoft.com/office/drawing/2014/main" id="{993E7852-8300-384F-BC55-38298427112E}"/>
              </a:ext>
            </a:extLst>
          </p:cNvPr>
          <p:cNvPicPr>
            <a:picLocks noChangeAspect="1"/>
          </p:cNvPicPr>
          <p:nvPr/>
        </p:nvPicPr>
        <p:blipFill>
          <a:blip r:embed="rId7"/>
          <a:stretch>
            <a:fillRect/>
          </a:stretch>
        </p:blipFill>
        <p:spPr>
          <a:xfrm>
            <a:off x="3619729" y="3220401"/>
            <a:ext cx="703068" cy="703068"/>
          </a:xfrm>
          <a:prstGeom prst="rect">
            <a:avLst/>
          </a:prstGeom>
        </p:spPr>
      </p:pic>
      <p:pic>
        <p:nvPicPr>
          <p:cNvPr id="52" name="Picture 51">
            <a:extLst>
              <a:ext uri="{FF2B5EF4-FFF2-40B4-BE49-F238E27FC236}">
                <a16:creationId xmlns:a16="http://schemas.microsoft.com/office/drawing/2014/main" id="{EED27720-D487-6C4B-A60C-DE7FBED1FE10}"/>
              </a:ext>
            </a:extLst>
          </p:cNvPr>
          <p:cNvPicPr>
            <a:picLocks noChangeAspect="1"/>
          </p:cNvPicPr>
          <p:nvPr/>
        </p:nvPicPr>
        <p:blipFill>
          <a:blip r:embed="rId8"/>
          <a:stretch>
            <a:fillRect/>
          </a:stretch>
        </p:blipFill>
        <p:spPr>
          <a:xfrm>
            <a:off x="5535333" y="3249781"/>
            <a:ext cx="888496" cy="888496"/>
          </a:xfrm>
          <a:prstGeom prst="rect">
            <a:avLst/>
          </a:prstGeom>
        </p:spPr>
      </p:pic>
      <p:pic>
        <p:nvPicPr>
          <p:cNvPr id="53" name="Picture 52">
            <a:extLst>
              <a:ext uri="{FF2B5EF4-FFF2-40B4-BE49-F238E27FC236}">
                <a16:creationId xmlns:a16="http://schemas.microsoft.com/office/drawing/2014/main" id="{863A18F3-E31E-104B-A7FC-0084AFC004A9}"/>
              </a:ext>
            </a:extLst>
          </p:cNvPr>
          <p:cNvPicPr>
            <a:picLocks noChangeAspect="1"/>
          </p:cNvPicPr>
          <p:nvPr/>
        </p:nvPicPr>
        <p:blipFill>
          <a:blip r:embed="rId8"/>
          <a:stretch>
            <a:fillRect/>
          </a:stretch>
        </p:blipFill>
        <p:spPr>
          <a:xfrm>
            <a:off x="9674510" y="3249781"/>
            <a:ext cx="888496" cy="888496"/>
          </a:xfrm>
          <a:prstGeom prst="rect">
            <a:avLst/>
          </a:prstGeom>
        </p:spPr>
      </p:pic>
      <p:sp>
        <p:nvSpPr>
          <p:cNvPr id="78" name="TextBox 77">
            <a:extLst>
              <a:ext uri="{FF2B5EF4-FFF2-40B4-BE49-F238E27FC236}">
                <a16:creationId xmlns:a16="http://schemas.microsoft.com/office/drawing/2014/main" id="{7F83F0B1-4255-4E8C-9E8D-847359D4854D}"/>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&amp; COLLABORATE</a:t>
            </a:r>
          </a:p>
        </p:txBody>
      </p:sp>
      <p:sp>
        <p:nvSpPr>
          <p:cNvPr id="79" name="Freeform: Shape 78">
            <a:extLst>
              <a:ext uri="{FF2B5EF4-FFF2-40B4-BE49-F238E27FC236}">
                <a16:creationId xmlns:a16="http://schemas.microsoft.com/office/drawing/2014/main" id="{CE19B2A8-403C-4AD3-BBC4-83F946F21BFA}"/>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94356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35" presetClass="path" presetSubtype="0" decel="100000" fill="hold" grpId="1" nodeType="withEffect">
                                  <p:stCondLst>
                                    <p:cond delay="0"/>
                                  </p:stCondLst>
                                  <p:childTnLst>
                                    <p:animMotion origin="layout" path="M -1.16926E-6 3.85384E-6 L 0.01468 3.85384E-6 " pathEditMode="relative" rAng="0" ptsTypes="AA">
                                      <p:cBhvr>
                                        <p:cTn id="9" dur="500" spd="-100000" fill="hold"/>
                                        <p:tgtEl>
                                          <p:spTgt spid="78"/>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28BE-0817-4BFB-8534-AC2E1AD995D6}"/>
              </a:ext>
            </a:extLst>
          </p:cNvPr>
          <p:cNvSpPr>
            <a:spLocks noGrp="1"/>
          </p:cNvSpPr>
          <p:nvPr>
            <p:ph type="title"/>
          </p:nvPr>
        </p:nvSpPr>
        <p:spPr/>
        <p:txBody>
          <a:bodyPr/>
          <a:lstStyle/>
          <a:p>
            <a:r>
              <a:rPr lang="en-US">
                <a:gradFill>
                  <a:gsLst>
                    <a:gs pos="0">
                      <a:schemeClr val="tx1"/>
                    </a:gs>
                    <a:gs pos="100000">
                      <a:schemeClr val="tx1"/>
                    </a:gs>
                  </a:gsLst>
                  <a:lin ang="5400000" scaled="0"/>
                </a:gradFill>
              </a:rPr>
              <a:t>User credentials are constantly at risk of a breach</a:t>
            </a: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endParaRPr>
          </a:p>
        </p:txBody>
      </p:sp>
      <p:graphicFrame>
        <p:nvGraphicFramePr>
          <p:cNvPr id="37" name="Chart 60">
            <a:extLst>
              <a:ext uri="{FF2B5EF4-FFF2-40B4-BE49-F238E27FC236}">
                <a16:creationId xmlns:a16="http://schemas.microsoft.com/office/drawing/2014/main" id="{BAA4363E-BFCF-4666-9B0F-B95586397C0E}"/>
              </a:ext>
            </a:extLst>
          </p:cNvPr>
          <p:cNvGraphicFramePr/>
          <p:nvPr>
            <p:extLst/>
          </p:nvPr>
        </p:nvGraphicFramePr>
        <p:xfrm>
          <a:off x="7953839" y="1886970"/>
          <a:ext cx="4397813" cy="2931872"/>
        </p:xfrm>
        <a:graphic>
          <a:graphicData uri="http://schemas.openxmlformats.org/drawingml/2006/chart">
            <c:chart xmlns:c="http://schemas.openxmlformats.org/drawingml/2006/chart" xmlns:r="http://schemas.openxmlformats.org/officeDocument/2006/relationships" r:id="rId3"/>
          </a:graphicData>
        </a:graphic>
      </p:graphicFrame>
      <p:sp>
        <p:nvSpPr>
          <p:cNvPr id="38" name="Rectangle 64">
            <a:extLst>
              <a:ext uri="{FF2B5EF4-FFF2-40B4-BE49-F238E27FC236}">
                <a16:creationId xmlns:a16="http://schemas.microsoft.com/office/drawing/2014/main" id="{3E062458-012C-4739-80ED-C664B23361B9}"/>
              </a:ext>
            </a:extLst>
          </p:cNvPr>
          <p:cNvSpPr/>
          <p:nvPr/>
        </p:nvSpPr>
        <p:spPr>
          <a:xfrm>
            <a:off x="9421776" y="2795155"/>
            <a:ext cx="1461939" cy="1107676"/>
          </a:xfrm>
          <a:prstGeom prst="rect">
            <a:avLst/>
          </a:prstGeom>
          <a:noFill/>
          <a:ln cap="flat">
            <a:noFill/>
            <a:prstDash val="solid"/>
          </a:ln>
        </p:spPr>
        <p:txBody>
          <a:bodyPr vert="horz" wrap="none" lIns="0" tIns="0" rIns="0" bIns="0" anchor="t" anchorCtr="0" compatLnSpc="1">
            <a:spAutoFit/>
          </a:bodyPr>
          <a:lstStyle/>
          <a:p>
            <a:pPr algn="ctr" defTabSz="932563"/>
            <a:r>
              <a:rPr lang="en-US" sz="7198"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rPr>
              <a:t>8</a:t>
            </a:r>
            <a:r>
              <a:rPr lang="en-US" sz="7198" kern="0">
                <a:gradFill>
                  <a:gsLst>
                    <a:gs pos="0">
                      <a:schemeClr val="accent1"/>
                    </a:gs>
                    <a:gs pos="100000">
                      <a:schemeClr val="accent1"/>
                    </a:gs>
                  </a:gsLst>
                  <a:lin ang="5400000" scaled="0"/>
                </a:gradFill>
                <a:latin typeface="Segoe UI Semibold" pitchFamily="34"/>
                <a:ea typeface="Segoe UI Black" pitchFamily="34"/>
                <a:cs typeface="Segoe UI Semibold" pitchFamily="34"/>
              </a:rPr>
              <a:t>0</a:t>
            </a:r>
            <a:r>
              <a:rPr lang="en-US" sz="4399" kern="0">
                <a:gradFill>
                  <a:gsLst>
                    <a:gs pos="0">
                      <a:schemeClr val="accent1"/>
                    </a:gs>
                    <a:gs pos="100000">
                      <a:schemeClr val="accent1"/>
                    </a:gs>
                  </a:gsLst>
                  <a:lin ang="5400000" scaled="0"/>
                </a:gradFill>
                <a:latin typeface="Segoe UI Semibold" pitchFamily="34"/>
                <a:ea typeface="Segoe UI Black" pitchFamily="34"/>
                <a:cs typeface="Segoe UI Semibold" pitchFamily="34"/>
              </a:rPr>
              <a:t>%</a:t>
            </a:r>
          </a:p>
        </p:txBody>
      </p:sp>
      <p:sp>
        <p:nvSpPr>
          <p:cNvPr id="39" name="Rectangle 68">
            <a:extLst>
              <a:ext uri="{FF2B5EF4-FFF2-40B4-BE49-F238E27FC236}">
                <a16:creationId xmlns:a16="http://schemas.microsoft.com/office/drawing/2014/main" id="{C1B82C7D-AD0C-4F9C-9DAF-BD84A7BE55A7}"/>
              </a:ext>
            </a:extLst>
          </p:cNvPr>
          <p:cNvSpPr/>
          <p:nvPr/>
        </p:nvSpPr>
        <p:spPr>
          <a:xfrm>
            <a:off x="8514103" y="4888620"/>
            <a:ext cx="3277284" cy="720127"/>
          </a:xfrm>
          <a:prstGeom prst="rect">
            <a:avLst/>
          </a:prstGeom>
          <a:noFill/>
          <a:ln cap="flat">
            <a:noFill/>
            <a:prstDash val="solid"/>
          </a:ln>
        </p:spPr>
        <p:txBody>
          <a:bodyPr vert="horz" wrap="square" lIns="91427" tIns="45713" rIns="91427" bIns="45713" anchor="t" anchorCtr="1" compatLnSpc="1">
            <a:spAutoFit/>
          </a:bodyPr>
          <a:lstStyle/>
          <a:p>
            <a:pPr algn="ctr" defTabSz="932563">
              <a:defRPr sz="1800" b="0" i="0" u="none" strike="noStrike" kern="0" cap="none" spc="0" baseline="0">
                <a:solidFill>
                  <a:srgbClr val="000000"/>
                </a:solidFill>
                <a:uFillTx/>
              </a:defRPr>
            </a:pPr>
            <a:r>
              <a:rPr lang="en-US" sz="2000" kern="0">
                <a:gradFill>
                  <a:gsLst>
                    <a:gs pos="0">
                      <a:schemeClr val="tx2"/>
                    </a:gs>
                    <a:gs pos="100000">
                      <a:schemeClr val="tx2"/>
                    </a:gs>
                  </a:gsLst>
                  <a:lin ang="5400000" scaled="0"/>
                </a:gradFill>
                <a:latin typeface="Segoe UI Semibold" pitchFamily="34"/>
                <a:cs typeface="Segoe UI Semibold" pitchFamily="34"/>
              </a:rPr>
              <a:t>of employees use non-approved apps for work</a:t>
            </a:r>
          </a:p>
        </p:txBody>
      </p:sp>
      <p:graphicFrame>
        <p:nvGraphicFramePr>
          <p:cNvPr id="41" name="Chart 61">
            <a:extLst>
              <a:ext uri="{FF2B5EF4-FFF2-40B4-BE49-F238E27FC236}">
                <a16:creationId xmlns:a16="http://schemas.microsoft.com/office/drawing/2014/main" id="{541E3423-8F98-42A1-95DA-A47F97ABF5CB}"/>
              </a:ext>
            </a:extLst>
          </p:cNvPr>
          <p:cNvGraphicFramePr/>
          <p:nvPr>
            <p:extLst/>
          </p:nvPr>
        </p:nvGraphicFramePr>
        <p:xfrm>
          <a:off x="79900" y="1886970"/>
          <a:ext cx="4397813" cy="2931872"/>
        </p:xfrm>
        <a:graphic>
          <a:graphicData uri="http://schemas.openxmlformats.org/drawingml/2006/chart">
            <c:chart xmlns:c="http://schemas.openxmlformats.org/drawingml/2006/chart" xmlns:r="http://schemas.openxmlformats.org/officeDocument/2006/relationships" r:id="rId4"/>
          </a:graphicData>
        </a:graphic>
      </p:graphicFrame>
      <p:sp>
        <p:nvSpPr>
          <p:cNvPr id="42" name="Rectangle 65">
            <a:extLst>
              <a:ext uri="{FF2B5EF4-FFF2-40B4-BE49-F238E27FC236}">
                <a16:creationId xmlns:a16="http://schemas.microsoft.com/office/drawing/2014/main" id="{DC084005-5DD8-4742-BAA0-F3AD26CDB6CE}"/>
              </a:ext>
            </a:extLst>
          </p:cNvPr>
          <p:cNvSpPr/>
          <p:nvPr/>
        </p:nvSpPr>
        <p:spPr>
          <a:xfrm>
            <a:off x="1656841" y="2795155"/>
            <a:ext cx="1243930" cy="1107676"/>
          </a:xfrm>
          <a:prstGeom prst="rect">
            <a:avLst/>
          </a:prstGeom>
          <a:noFill/>
          <a:ln cap="flat">
            <a:noFill/>
            <a:prstDash val="solid"/>
          </a:ln>
        </p:spPr>
        <p:txBody>
          <a:bodyPr vert="horz" wrap="none" lIns="0" tIns="0" rIns="0" bIns="0" anchor="t" anchorCtr="0" compatLnSpc="1">
            <a:spAutoFit/>
          </a:bodyPr>
          <a:lstStyle/>
          <a:p>
            <a:pPr algn="ctr" defTabSz="932563">
              <a:defRPr sz="1800" b="0" i="0" u="none" strike="noStrike" kern="0" cap="none" spc="0" baseline="0">
                <a:solidFill>
                  <a:srgbClr val="000000"/>
                </a:solidFill>
                <a:uFillTx/>
              </a:defRPr>
            </a:pPr>
            <a:r>
              <a:rPr lang="en-US" sz="7198"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rPr>
              <a:t>81</a:t>
            </a:r>
            <a:r>
              <a:rPr lang="en-US" sz="4399"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rPr>
              <a:t>%</a:t>
            </a:r>
            <a:endParaRPr lang="en-US" sz="7198"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endParaRPr>
          </a:p>
        </p:txBody>
      </p:sp>
      <p:sp>
        <p:nvSpPr>
          <p:cNvPr id="43" name="Rectangle 69">
            <a:extLst>
              <a:ext uri="{FF2B5EF4-FFF2-40B4-BE49-F238E27FC236}">
                <a16:creationId xmlns:a16="http://schemas.microsoft.com/office/drawing/2014/main" id="{CF3973B1-5F75-40FC-935F-C3F10E64A716}"/>
              </a:ext>
            </a:extLst>
          </p:cNvPr>
          <p:cNvSpPr/>
          <p:nvPr/>
        </p:nvSpPr>
        <p:spPr>
          <a:xfrm>
            <a:off x="846104" y="4900875"/>
            <a:ext cx="2865404" cy="707872"/>
          </a:xfrm>
          <a:prstGeom prst="rect">
            <a:avLst/>
          </a:prstGeom>
          <a:noFill/>
          <a:ln cap="flat">
            <a:noFill/>
            <a:prstDash val="solid"/>
          </a:ln>
        </p:spPr>
        <p:txBody>
          <a:bodyPr vert="horz" wrap="square" lIns="91427" tIns="45713" rIns="91427" bIns="45713" anchor="t" anchorCtr="1" compatLnSpc="1">
            <a:spAutoFit/>
          </a:bodyPr>
          <a:lstStyle/>
          <a:p>
            <a:pPr algn="ctr" defTabSz="932563">
              <a:defRPr sz="1800" b="0" i="0" u="none" strike="noStrike" kern="0" cap="none" spc="0" baseline="0">
                <a:solidFill>
                  <a:srgbClr val="000000"/>
                </a:solidFill>
                <a:uFillTx/>
              </a:defRPr>
            </a:pPr>
            <a:r>
              <a:rPr lang="en-US" sz="2000" kern="0">
                <a:gradFill>
                  <a:gsLst>
                    <a:gs pos="0">
                      <a:schemeClr val="tx2"/>
                    </a:gs>
                    <a:gs pos="100000">
                      <a:schemeClr val="tx2"/>
                    </a:gs>
                  </a:gsLst>
                  <a:lin ang="5400000" scaled="0"/>
                </a:gradFill>
                <a:latin typeface="Segoe UI Semibold" pitchFamily="34"/>
                <a:cs typeface="Segoe UI Semibold" pitchFamily="34"/>
              </a:rPr>
              <a:t>of breaches are caused by credential theft</a:t>
            </a:r>
            <a:endParaRPr lang="en-US" sz="2000" kern="0">
              <a:gradFill>
                <a:gsLst>
                  <a:gs pos="0">
                    <a:schemeClr val="tx2"/>
                  </a:gs>
                  <a:gs pos="100000">
                    <a:schemeClr val="tx2"/>
                  </a:gs>
                </a:gsLst>
                <a:lin ang="5400000" scaled="0"/>
              </a:gradFill>
              <a:latin typeface="Segoe UI"/>
            </a:endParaRPr>
          </a:p>
        </p:txBody>
      </p:sp>
      <p:graphicFrame>
        <p:nvGraphicFramePr>
          <p:cNvPr id="45" name="Chart 62">
            <a:extLst>
              <a:ext uri="{FF2B5EF4-FFF2-40B4-BE49-F238E27FC236}">
                <a16:creationId xmlns:a16="http://schemas.microsoft.com/office/drawing/2014/main" id="{F4F71916-BA43-48F7-A199-6F5CBDCB5845}"/>
              </a:ext>
            </a:extLst>
          </p:cNvPr>
          <p:cNvGraphicFramePr/>
          <p:nvPr>
            <p:extLst/>
          </p:nvPr>
        </p:nvGraphicFramePr>
        <p:xfrm>
          <a:off x="4019330" y="1886970"/>
          <a:ext cx="4397813" cy="2931872"/>
        </p:xfrm>
        <a:graphic>
          <a:graphicData uri="http://schemas.openxmlformats.org/drawingml/2006/chart">
            <c:chart xmlns:c="http://schemas.openxmlformats.org/drawingml/2006/chart" xmlns:r="http://schemas.openxmlformats.org/officeDocument/2006/relationships" r:id="rId5"/>
          </a:graphicData>
        </a:graphic>
      </p:graphicFrame>
      <p:sp>
        <p:nvSpPr>
          <p:cNvPr id="46" name="Rectangle 63">
            <a:extLst>
              <a:ext uri="{FF2B5EF4-FFF2-40B4-BE49-F238E27FC236}">
                <a16:creationId xmlns:a16="http://schemas.microsoft.com/office/drawing/2014/main" id="{5D6B66AE-15ED-4DA5-9F1E-E93490D09A5E}"/>
              </a:ext>
            </a:extLst>
          </p:cNvPr>
          <p:cNvSpPr/>
          <p:nvPr/>
        </p:nvSpPr>
        <p:spPr>
          <a:xfrm>
            <a:off x="5534555" y="2795155"/>
            <a:ext cx="1367362" cy="1107676"/>
          </a:xfrm>
          <a:prstGeom prst="rect">
            <a:avLst/>
          </a:prstGeom>
          <a:noFill/>
          <a:ln cap="flat">
            <a:noFill/>
            <a:prstDash val="solid"/>
          </a:ln>
        </p:spPr>
        <p:txBody>
          <a:bodyPr vert="horz" wrap="none" lIns="0" tIns="0" rIns="0" bIns="0" anchor="t" anchorCtr="0" compatLnSpc="1">
            <a:spAutoFit/>
          </a:bodyPr>
          <a:lstStyle/>
          <a:p>
            <a:pPr algn="ctr" defTabSz="932563">
              <a:defRPr sz="1800" b="0" i="0" u="none" strike="noStrike" kern="0" cap="none" spc="0" baseline="0">
                <a:solidFill>
                  <a:srgbClr val="000000"/>
                </a:solidFill>
                <a:uFillTx/>
              </a:defRPr>
            </a:pPr>
            <a:r>
              <a:rPr lang="en-US" sz="7198"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rPr>
              <a:t>73</a:t>
            </a:r>
            <a:r>
              <a:rPr lang="en-US" sz="4399"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rPr>
              <a:t>%</a:t>
            </a:r>
            <a:endParaRPr lang="en-US" sz="7198" kern="0" spc="-300">
              <a:gradFill>
                <a:gsLst>
                  <a:gs pos="0">
                    <a:schemeClr val="accent1"/>
                  </a:gs>
                  <a:gs pos="100000">
                    <a:schemeClr val="accent1"/>
                  </a:gs>
                </a:gsLst>
                <a:lin ang="5400000" scaled="0"/>
              </a:gradFill>
              <a:latin typeface="Segoe UI Semibold" pitchFamily="34"/>
              <a:ea typeface="Segoe UI Black" pitchFamily="34"/>
              <a:cs typeface="Segoe UI Semibold" pitchFamily="34"/>
            </a:endParaRPr>
          </a:p>
        </p:txBody>
      </p:sp>
      <p:sp>
        <p:nvSpPr>
          <p:cNvPr id="47" name="Rectangle 67">
            <a:extLst>
              <a:ext uri="{FF2B5EF4-FFF2-40B4-BE49-F238E27FC236}">
                <a16:creationId xmlns:a16="http://schemas.microsoft.com/office/drawing/2014/main" id="{A9E328D4-2C41-4BD9-B021-2910794E016D}"/>
              </a:ext>
            </a:extLst>
          </p:cNvPr>
          <p:cNvSpPr/>
          <p:nvPr/>
        </p:nvSpPr>
        <p:spPr>
          <a:xfrm>
            <a:off x="4785534" y="4888620"/>
            <a:ext cx="2865404" cy="720127"/>
          </a:xfrm>
          <a:prstGeom prst="rect">
            <a:avLst/>
          </a:prstGeom>
          <a:noFill/>
          <a:ln cap="flat">
            <a:noFill/>
            <a:prstDash val="solid"/>
          </a:ln>
        </p:spPr>
        <p:txBody>
          <a:bodyPr vert="horz" wrap="square" lIns="91427" tIns="45713" rIns="91427" bIns="45713" anchor="t" anchorCtr="1" compatLnSpc="1">
            <a:spAutoFit/>
          </a:bodyPr>
          <a:lstStyle/>
          <a:p>
            <a:pPr algn="ctr" defTabSz="932563">
              <a:defRPr sz="1800" b="0" i="0" u="none" strike="noStrike" kern="0" cap="none" spc="0" baseline="0">
                <a:solidFill>
                  <a:srgbClr val="000000"/>
                </a:solidFill>
                <a:uFillTx/>
              </a:defRPr>
            </a:pPr>
            <a:r>
              <a:rPr lang="en-US" sz="2000" kern="0">
                <a:gradFill>
                  <a:gsLst>
                    <a:gs pos="0">
                      <a:schemeClr val="tx2"/>
                    </a:gs>
                    <a:gs pos="100000">
                      <a:schemeClr val="tx2"/>
                    </a:gs>
                  </a:gsLst>
                  <a:lin ang="5400000" scaled="0"/>
                </a:gradFill>
                <a:latin typeface="Segoe UI Semibold" pitchFamily="34"/>
                <a:cs typeface="Segoe UI Semibold" pitchFamily="34"/>
              </a:rPr>
              <a:t>of passwords </a:t>
            </a:r>
            <a:br>
              <a:rPr lang="en-US" sz="2000" kern="0">
                <a:gradFill>
                  <a:gsLst>
                    <a:gs pos="0">
                      <a:schemeClr val="tx2"/>
                    </a:gs>
                    <a:gs pos="100000">
                      <a:schemeClr val="tx2"/>
                    </a:gs>
                  </a:gsLst>
                  <a:lin ang="5400000" scaled="0"/>
                </a:gradFill>
                <a:latin typeface="Segoe UI Semibold" pitchFamily="34"/>
                <a:cs typeface="Segoe UI Semibold" pitchFamily="34"/>
              </a:rPr>
            </a:br>
            <a:r>
              <a:rPr lang="en-US" sz="2000" kern="0">
                <a:gradFill>
                  <a:gsLst>
                    <a:gs pos="0">
                      <a:schemeClr val="tx2"/>
                    </a:gs>
                    <a:gs pos="100000">
                      <a:schemeClr val="tx2"/>
                    </a:gs>
                  </a:gsLst>
                  <a:lin ang="5400000" scaled="0"/>
                </a:gradFill>
                <a:latin typeface="Segoe UI Semibold" pitchFamily="34"/>
                <a:cs typeface="Segoe UI Semibold" pitchFamily="34"/>
              </a:rPr>
              <a:t>are duplicates</a:t>
            </a:r>
            <a:endParaRPr lang="en-US" sz="2000" kern="0">
              <a:gradFill>
                <a:gsLst>
                  <a:gs pos="0">
                    <a:schemeClr val="tx2"/>
                  </a:gs>
                  <a:gs pos="100000">
                    <a:schemeClr val="tx2"/>
                  </a:gs>
                </a:gsLst>
                <a:lin ang="5400000" scaled="0"/>
              </a:gradFill>
              <a:latin typeface="Segoe UI"/>
            </a:endParaRPr>
          </a:p>
        </p:txBody>
      </p:sp>
      <p:grpSp>
        <p:nvGrpSpPr>
          <p:cNvPr id="9" name="Group 8">
            <a:extLst>
              <a:ext uri="{FF2B5EF4-FFF2-40B4-BE49-F238E27FC236}">
                <a16:creationId xmlns:a16="http://schemas.microsoft.com/office/drawing/2014/main" id="{8A5DB606-95F7-4671-8FB7-69EE0053DBDA}"/>
              </a:ext>
            </a:extLst>
          </p:cNvPr>
          <p:cNvGrpSpPr/>
          <p:nvPr/>
        </p:nvGrpSpPr>
        <p:grpSpPr>
          <a:xfrm>
            <a:off x="556280" y="1743995"/>
            <a:ext cx="1322053" cy="1322053"/>
            <a:chOff x="556280" y="1743995"/>
            <a:chExt cx="1322053" cy="1322053"/>
          </a:xfrm>
        </p:grpSpPr>
        <p:sp>
          <p:nvSpPr>
            <p:cNvPr id="44" name="Oval 80">
              <a:extLst>
                <a:ext uri="{FF2B5EF4-FFF2-40B4-BE49-F238E27FC236}">
                  <a16:creationId xmlns:a16="http://schemas.microsoft.com/office/drawing/2014/main" id="{4B84A98C-5972-44CB-BD36-46A929AB3743}"/>
                </a:ext>
              </a:extLst>
            </p:cNvPr>
            <p:cNvSpPr/>
            <p:nvPr/>
          </p:nvSpPr>
          <p:spPr>
            <a:xfrm>
              <a:off x="556280" y="1743995"/>
              <a:ext cx="1322053" cy="132205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nvGrpSpPr>
            <p:cNvPr id="4" name="Group 3">
              <a:extLst>
                <a:ext uri="{FF2B5EF4-FFF2-40B4-BE49-F238E27FC236}">
                  <a16:creationId xmlns:a16="http://schemas.microsoft.com/office/drawing/2014/main" id="{268244A5-947E-4F03-AD4C-544D5F5E1969}"/>
                </a:ext>
              </a:extLst>
            </p:cNvPr>
            <p:cNvGrpSpPr/>
            <p:nvPr/>
          </p:nvGrpSpPr>
          <p:grpSpPr>
            <a:xfrm>
              <a:off x="826126" y="2064924"/>
              <a:ext cx="711848" cy="587594"/>
              <a:chOff x="826126" y="1988724"/>
              <a:chExt cx="711848" cy="587594"/>
            </a:xfrm>
          </p:grpSpPr>
          <p:sp>
            <p:nvSpPr>
              <p:cNvPr id="75" name="people_4" title="Icon of a person">
                <a:extLst>
                  <a:ext uri="{FF2B5EF4-FFF2-40B4-BE49-F238E27FC236}">
                    <a16:creationId xmlns:a16="http://schemas.microsoft.com/office/drawing/2014/main" id="{B248ED04-A5D4-4ED7-BA41-C28DDCE2B840}"/>
                  </a:ext>
                </a:extLst>
              </p:cNvPr>
              <p:cNvSpPr>
                <a:spLocks noChangeAspect="1" noEditPoints="1"/>
              </p:cNvSpPr>
              <p:nvPr/>
            </p:nvSpPr>
            <p:spPr bwMode="auto">
              <a:xfrm>
                <a:off x="1012388" y="1988724"/>
                <a:ext cx="525586" cy="58759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4" name="Warning_E7BA" title="Icon of a triangle with an exclaimation point inside">
                <a:extLst>
                  <a:ext uri="{FF2B5EF4-FFF2-40B4-BE49-F238E27FC236}">
                    <a16:creationId xmlns:a16="http://schemas.microsoft.com/office/drawing/2014/main" id="{6A679A5E-84B4-489A-9450-898E7DE15BDF}"/>
                  </a:ext>
                </a:extLst>
              </p:cNvPr>
              <p:cNvSpPr>
                <a:spLocks noChangeAspect="1" noEditPoints="1"/>
              </p:cNvSpPr>
              <p:nvPr/>
            </p:nvSpPr>
            <p:spPr bwMode="auto">
              <a:xfrm>
                <a:off x="826126" y="2210558"/>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accent1"/>
              </a:solid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grpSp>
        <p:nvGrpSpPr>
          <p:cNvPr id="10" name="Group 9">
            <a:extLst>
              <a:ext uri="{FF2B5EF4-FFF2-40B4-BE49-F238E27FC236}">
                <a16:creationId xmlns:a16="http://schemas.microsoft.com/office/drawing/2014/main" id="{4FCB765F-04F4-4692-BA5A-637A6A8A5CC1}"/>
              </a:ext>
            </a:extLst>
          </p:cNvPr>
          <p:cNvGrpSpPr/>
          <p:nvPr/>
        </p:nvGrpSpPr>
        <p:grpSpPr>
          <a:xfrm>
            <a:off x="4551326" y="1743995"/>
            <a:ext cx="1322053" cy="1322053"/>
            <a:chOff x="4551326" y="1743995"/>
            <a:chExt cx="1322053" cy="1322053"/>
          </a:xfrm>
        </p:grpSpPr>
        <p:sp>
          <p:nvSpPr>
            <p:cNvPr id="48" name="Oval 85">
              <a:extLst>
                <a:ext uri="{FF2B5EF4-FFF2-40B4-BE49-F238E27FC236}">
                  <a16:creationId xmlns:a16="http://schemas.microsoft.com/office/drawing/2014/main" id="{42DF9BB5-3CBC-4538-AE41-5547E2635899}"/>
                </a:ext>
              </a:extLst>
            </p:cNvPr>
            <p:cNvSpPr/>
            <p:nvPr/>
          </p:nvSpPr>
          <p:spPr>
            <a:xfrm>
              <a:off x="4551326" y="1743995"/>
              <a:ext cx="1322053" cy="132205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nvGrpSpPr>
            <p:cNvPr id="8" name="Group 7">
              <a:extLst>
                <a:ext uri="{FF2B5EF4-FFF2-40B4-BE49-F238E27FC236}">
                  <a16:creationId xmlns:a16="http://schemas.microsoft.com/office/drawing/2014/main" id="{C5E698D6-2274-4856-A177-D69357248AD7}"/>
                </a:ext>
              </a:extLst>
            </p:cNvPr>
            <p:cNvGrpSpPr/>
            <p:nvPr/>
          </p:nvGrpSpPr>
          <p:grpSpPr>
            <a:xfrm>
              <a:off x="4866024" y="2086570"/>
              <a:ext cx="692657" cy="636903"/>
              <a:chOff x="4866024" y="2010370"/>
              <a:chExt cx="692657" cy="636903"/>
            </a:xfrm>
          </p:grpSpPr>
          <p:sp>
            <p:nvSpPr>
              <p:cNvPr id="76" name="key" title="Icon of a key">
                <a:extLst>
                  <a:ext uri="{FF2B5EF4-FFF2-40B4-BE49-F238E27FC236}">
                    <a16:creationId xmlns:a16="http://schemas.microsoft.com/office/drawing/2014/main" id="{9BC54A6B-11DC-4884-906D-99E4ACC6D2C7}"/>
                  </a:ext>
                </a:extLst>
              </p:cNvPr>
              <p:cNvSpPr>
                <a:spLocks noChangeAspect="1" noEditPoints="1"/>
              </p:cNvSpPr>
              <p:nvPr/>
            </p:nvSpPr>
            <p:spPr bwMode="auto">
              <a:xfrm>
                <a:off x="4866024" y="2135868"/>
                <a:ext cx="514042" cy="51140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409199CE-2B78-46FC-B2FE-359679E42051}"/>
                  </a:ext>
                </a:extLst>
              </p:cNvPr>
              <p:cNvSpPr>
                <a:spLocks noChangeAspect="1" noEditPoints="1"/>
              </p:cNvSpPr>
              <p:nvPr/>
            </p:nvSpPr>
            <p:spPr bwMode="auto">
              <a:xfrm>
                <a:off x="5044639" y="2010370"/>
                <a:ext cx="514042" cy="51140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2CB5C40B-D744-4FE2-A2B4-3E52C7C6862F}"/>
              </a:ext>
            </a:extLst>
          </p:cNvPr>
          <p:cNvGrpSpPr/>
          <p:nvPr/>
        </p:nvGrpSpPr>
        <p:grpSpPr>
          <a:xfrm>
            <a:off x="8458021" y="1743995"/>
            <a:ext cx="1322053" cy="1322053"/>
            <a:chOff x="8458021" y="1743995"/>
            <a:chExt cx="1322053" cy="1322053"/>
          </a:xfrm>
        </p:grpSpPr>
        <p:sp>
          <p:nvSpPr>
            <p:cNvPr id="40" name="Oval 71">
              <a:extLst>
                <a:ext uri="{FF2B5EF4-FFF2-40B4-BE49-F238E27FC236}">
                  <a16:creationId xmlns:a16="http://schemas.microsoft.com/office/drawing/2014/main" id="{E1644884-7019-46BE-B446-586ED6DA44E2}"/>
                </a:ext>
              </a:extLst>
            </p:cNvPr>
            <p:cNvSpPr/>
            <p:nvPr/>
          </p:nvSpPr>
          <p:spPr>
            <a:xfrm>
              <a:off x="8458021" y="1743995"/>
              <a:ext cx="1322053" cy="132205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8" name="GenericApp_EB3B" title="Icon of an app window">
              <a:extLst>
                <a:ext uri="{FF2B5EF4-FFF2-40B4-BE49-F238E27FC236}">
                  <a16:creationId xmlns:a16="http://schemas.microsoft.com/office/drawing/2014/main" id="{89BDE885-E84B-4E34-9EA6-FF1984255F7B}"/>
                </a:ext>
              </a:extLst>
            </p:cNvPr>
            <p:cNvSpPr>
              <a:spLocks noChangeAspect="1" noEditPoints="1"/>
            </p:cNvSpPr>
            <p:nvPr/>
          </p:nvSpPr>
          <p:spPr bwMode="auto">
            <a:xfrm>
              <a:off x="8877949" y="2212067"/>
              <a:ext cx="482196" cy="38590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illegal" title="Icon of a circle with a diagonal line through it">
              <a:extLst>
                <a:ext uri="{FF2B5EF4-FFF2-40B4-BE49-F238E27FC236}">
                  <a16:creationId xmlns:a16="http://schemas.microsoft.com/office/drawing/2014/main" id="{8BFA04B2-D8F8-4A5A-A7D4-6570353D5387}"/>
                </a:ext>
              </a:extLst>
            </p:cNvPr>
            <p:cNvSpPr>
              <a:spLocks noChangeAspect="1" noEditPoints="1"/>
            </p:cNvSpPr>
            <p:nvPr/>
          </p:nvSpPr>
          <p:spPr bwMode="auto">
            <a:xfrm>
              <a:off x="8696532" y="1983665"/>
              <a:ext cx="845030" cy="842712"/>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3" name="Rectangle 2">
            <a:extLst>
              <a:ext uri="{FF2B5EF4-FFF2-40B4-BE49-F238E27FC236}">
                <a16:creationId xmlns:a16="http://schemas.microsoft.com/office/drawing/2014/main" id="{CA81AA5A-54FC-4F69-A86F-1CDB320730D2}"/>
              </a:ext>
            </a:extLst>
          </p:cNvPr>
          <p:cNvSpPr/>
          <p:nvPr/>
        </p:nvSpPr>
        <p:spPr bwMode="auto">
          <a:xfrm rot="20700000">
            <a:off x="4694792" y="3444362"/>
            <a:ext cx="455895" cy="43248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useBgFill="1">
        <p:nvSpPr>
          <p:cNvPr id="28" name="Rectangle 27">
            <a:extLst>
              <a:ext uri="{FF2B5EF4-FFF2-40B4-BE49-F238E27FC236}">
                <a16:creationId xmlns:a16="http://schemas.microsoft.com/office/drawing/2014/main" id="{81722B13-8AFB-4B31-8822-562EDBFAB6F6}"/>
              </a:ext>
            </a:extLst>
          </p:cNvPr>
          <p:cNvSpPr/>
          <p:nvPr/>
        </p:nvSpPr>
        <p:spPr bwMode="auto">
          <a:xfrm rot="20700000">
            <a:off x="8619708" y="3217110"/>
            <a:ext cx="455895" cy="43248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0620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1.04927E-6 0.04607 L -1.04927E-6 2.61008E-6 " pathEditMode="relative" rAng="0" ptsTypes="AA">
                                      <p:cBhvr>
                                        <p:cTn id="9" dur="600" fill="hold"/>
                                        <p:tgtEl>
                                          <p:spTgt spid="9"/>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1.04927E-6 0.04607 L -1.04927E-6 2.61008E-6 " pathEditMode="relative" rAng="0" ptsTypes="AA">
                                      <p:cBhvr>
                                        <p:cTn id="14" dur="600" fill="hold"/>
                                        <p:tgtEl>
                                          <p:spTgt spid="10"/>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0"/>
                                  </p:stCondLst>
                                  <p:childTnLst>
                                    <p:animMotion origin="layout" path="M -1.04927E-6 0.04607 L -1.04927E-6 2.61008E-6 " pathEditMode="relative" rAng="0" ptsTypes="AA">
                                      <p:cBhvr>
                                        <p:cTn id="19" dur="600" fill="hold"/>
                                        <p:tgtEl>
                                          <p:spTgt spid="11"/>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grpId="1" nodeType="withEffect">
                                  <p:stCondLst>
                                    <p:cond delay="0"/>
                                  </p:stCondLst>
                                  <p:childTnLst>
                                    <p:animMotion origin="layout" path="M -1.04927E-6 0.04607 L -1.04927E-6 2.61008E-6 " pathEditMode="relative" rAng="0" ptsTypes="AA">
                                      <p:cBhvr>
                                        <p:cTn id="24" dur="600" fill="hold"/>
                                        <p:tgtEl>
                                          <p:spTgt spid="42"/>
                                        </p:tgtEl>
                                        <p:attrNameLst>
                                          <p:attrName>ppt_x</p:attrName>
                                          <p:attrName>ppt_y</p:attrName>
                                        </p:attrNameLst>
                                      </p:cBhvr>
                                      <p:rCtr x="0" y="-2315"/>
                                    </p:animMotion>
                                  </p:childTnLst>
                                </p:cTn>
                              </p:par>
                              <p:par>
                                <p:cTn id="25" presetID="21" presetClass="entr" presetSubtype="1"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heel(1)">
                                      <p:cBhvr>
                                        <p:cTn id="27" dur="10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42" presetClass="path" presetSubtype="0" decel="100000" fill="hold" grpId="1" nodeType="withEffect">
                                  <p:stCondLst>
                                    <p:cond delay="0"/>
                                  </p:stCondLst>
                                  <p:childTnLst>
                                    <p:animMotion origin="layout" path="M -1.04927E-6 0.04607 L -1.04927E-6 2.61008E-6 " pathEditMode="relative" rAng="0" ptsTypes="AA">
                                      <p:cBhvr>
                                        <p:cTn id="32" dur="600" fill="hold"/>
                                        <p:tgtEl>
                                          <p:spTgt spid="46"/>
                                        </p:tgtEl>
                                        <p:attrNameLst>
                                          <p:attrName>ppt_x</p:attrName>
                                          <p:attrName>ppt_y</p:attrName>
                                        </p:attrNameLst>
                                      </p:cBhvr>
                                      <p:rCtr x="0" y="-2315"/>
                                    </p:animMotion>
                                  </p:childTnLst>
                                </p:cTn>
                              </p:par>
                              <p:par>
                                <p:cTn id="33" presetID="21" presetClass="entr" presetSubtype="1"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heel(1)">
                                      <p:cBhvr>
                                        <p:cTn id="35" dur="10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42" presetClass="path" presetSubtype="0" decel="100000" fill="hold" grpId="1" nodeType="withEffect">
                                  <p:stCondLst>
                                    <p:cond delay="0"/>
                                  </p:stCondLst>
                                  <p:childTnLst>
                                    <p:animMotion origin="layout" path="M -1.04927E-6 0.04607 L -1.04927E-6 2.61008E-6 " pathEditMode="relative" rAng="0" ptsTypes="AA">
                                      <p:cBhvr>
                                        <p:cTn id="40" dur="600" fill="hold"/>
                                        <p:tgtEl>
                                          <p:spTgt spid="38"/>
                                        </p:tgtEl>
                                        <p:attrNameLst>
                                          <p:attrName>ppt_x</p:attrName>
                                          <p:attrName>ppt_y</p:attrName>
                                        </p:attrNameLst>
                                      </p:cBhvr>
                                      <p:rCtr x="0" y="-2315"/>
                                    </p:animMotion>
                                  </p:childTnLst>
                                </p:cTn>
                              </p:par>
                              <p:par>
                                <p:cTn id="41" presetID="21" presetClass="entr" presetSubtype="1"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heel(1)">
                                      <p:cBhvr>
                                        <p:cTn id="43" dur="10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42" presetClass="path" presetSubtype="0" decel="100000" fill="hold" grpId="1" nodeType="withEffect">
                                  <p:stCondLst>
                                    <p:cond delay="0"/>
                                  </p:stCondLst>
                                  <p:childTnLst>
                                    <p:animMotion origin="layout" path="M -1.04927E-6 -0.04494 L -1.04927E-6 0 " pathEditMode="relative" rAng="0" ptsTypes="AA">
                                      <p:cBhvr>
                                        <p:cTn id="48" dur="600" fill="hold"/>
                                        <p:tgtEl>
                                          <p:spTgt spid="43"/>
                                        </p:tgtEl>
                                        <p:attrNameLst>
                                          <p:attrName>ppt_x</p:attrName>
                                          <p:attrName>ppt_y</p:attrName>
                                        </p:attrNameLst>
                                      </p:cBhvr>
                                      <p:rCtr x="0" y="2247"/>
                                    </p:animMotion>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42" presetClass="path" presetSubtype="0" decel="100000" fill="hold" grpId="1" nodeType="withEffect">
                                  <p:stCondLst>
                                    <p:cond delay="0"/>
                                  </p:stCondLst>
                                  <p:childTnLst>
                                    <p:animMotion origin="layout" path="M -1.04927E-6 -0.04494 L -1.04927E-6 0 " pathEditMode="relative" rAng="0" ptsTypes="AA">
                                      <p:cBhvr>
                                        <p:cTn id="53" dur="600" fill="hold"/>
                                        <p:tgtEl>
                                          <p:spTgt spid="47"/>
                                        </p:tgtEl>
                                        <p:attrNameLst>
                                          <p:attrName>ppt_x</p:attrName>
                                          <p:attrName>ppt_y</p:attrName>
                                        </p:attrNameLst>
                                      </p:cBhvr>
                                      <p:rCtr x="0" y="2247"/>
                                    </p:animMotion>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42" presetClass="path" presetSubtype="0" decel="100000" fill="hold" grpId="1" nodeType="withEffect">
                                  <p:stCondLst>
                                    <p:cond delay="0"/>
                                  </p:stCondLst>
                                  <p:childTnLst>
                                    <p:animMotion origin="layout" path="M -1.04927E-6 -0.04494 L -1.04927E-6 0 " pathEditMode="relative" rAng="0" ptsTypes="AA">
                                      <p:cBhvr>
                                        <p:cTn id="58" dur="600" fill="hold"/>
                                        <p:tgtEl>
                                          <p:spTgt spid="3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P spid="38" grpId="0"/>
      <p:bldP spid="38" grpId="1"/>
      <p:bldP spid="39" grpId="0"/>
      <p:bldP spid="39" grpId="1"/>
      <p:bldGraphic spid="41" grpId="0">
        <p:bldAsOne/>
      </p:bldGraphic>
      <p:bldP spid="42" grpId="0"/>
      <p:bldP spid="42" grpId="1"/>
      <p:bldP spid="43" grpId="0"/>
      <p:bldP spid="43" grpId="1"/>
      <p:bldGraphic spid="45" grpId="0">
        <p:bldAsOne/>
      </p:bldGraphic>
      <p:bldP spid="46" grpId="0"/>
      <p:bldP spid="46" grpId="1"/>
      <p:bldP spid="47" grpId="0"/>
      <p:bldP spid="4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Rectangle 245">
            <a:extLst>
              <a:ext uri="{FF2B5EF4-FFF2-40B4-BE49-F238E27FC236}">
                <a16:creationId xmlns:a16="http://schemas.microsoft.com/office/drawing/2014/main" id="{018D9512-1499-4E66-B977-1262ED879FEF}"/>
              </a:ext>
            </a:extLst>
          </p:cNvPr>
          <p:cNvSpPr/>
          <p:nvPr/>
        </p:nvSpPr>
        <p:spPr bwMode="auto">
          <a:xfrm flipV="1">
            <a:off x="6093890" y="-5"/>
            <a:ext cx="6341703" cy="69925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34975" y="645836"/>
            <a:ext cx="11563350" cy="758825"/>
          </a:xfrm>
        </p:spPr>
        <p:txBody>
          <a:bodyPr/>
          <a:lstStyle/>
          <a:p>
            <a:r>
              <a:rPr lang="en-US"/>
              <a:t>Azure Active Directory B2C</a:t>
            </a:r>
          </a:p>
        </p:txBody>
      </p:sp>
      <p:grpSp>
        <p:nvGrpSpPr>
          <p:cNvPr id="6" name="Group 5">
            <a:extLst>
              <a:ext uri="{FF2B5EF4-FFF2-40B4-BE49-F238E27FC236}">
                <a16:creationId xmlns:a16="http://schemas.microsoft.com/office/drawing/2014/main" id="{FA7CFF9D-575A-4055-8A62-B344FACA2FFF}"/>
              </a:ext>
            </a:extLst>
          </p:cNvPr>
          <p:cNvGrpSpPr/>
          <p:nvPr/>
        </p:nvGrpSpPr>
        <p:grpSpPr>
          <a:xfrm>
            <a:off x="466679" y="3470139"/>
            <a:ext cx="4129291" cy="670445"/>
            <a:chOff x="806248" y="2998615"/>
            <a:chExt cx="4049267" cy="657453"/>
          </a:xfrm>
        </p:grpSpPr>
        <p:sp>
          <p:nvSpPr>
            <p:cNvPr id="68" name="Rectangle 67">
              <a:extLst>
                <a:ext uri="{FF2B5EF4-FFF2-40B4-BE49-F238E27FC236}">
                  <a16:creationId xmlns:a16="http://schemas.microsoft.com/office/drawing/2014/main" id="{EC5366A6-409E-4858-87FF-4ACBF52CDA42}"/>
                </a:ext>
              </a:extLst>
            </p:cNvPr>
            <p:cNvSpPr/>
            <p:nvPr/>
          </p:nvSpPr>
          <p:spPr>
            <a:xfrm>
              <a:off x="1197915" y="2998615"/>
              <a:ext cx="3657600" cy="657453"/>
            </a:xfrm>
            <a:prstGeom prst="rect">
              <a:avLst/>
            </a:prstGeom>
          </p:spPr>
          <p:txBody>
            <a:bodyPr wrap="square">
              <a:spAutoFit/>
            </a:bodyPr>
            <a:lstStyle/>
            <a:p>
              <a:pPr defTabSz="932114" fontAlgn="base">
                <a:lnSpc>
                  <a:spcPct val="90000"/>
                </a:lnSpc>
                <a:spcBef>
                  <a:spcPts val="600"/>
                </a:spcBef>
                <a:spcAft>
                  <a:spcPts val="2448"/>
                </a:spcAft>
                <a:defRPr/>
              </a:pPr>
              <a:r>
                <a:rPr lang="en-US" sz="2040">
                  <a:gradFill>
                    <a:gsLst>
                      <a:gs pos="1250">
                        <a:srgbClr val="1A1A1A"/>
                      </a:gs>
                      <a:gs pos="100000">
                        <a:srgbClr val="1A1A1A"/>
                      </a:gs>
                    </a:gsLst>
                    <a:lin ang="5400000" scaled="0"/>
                  </a:gradFill>
                </a:rPr>
                <a:t>Capture login, preference, and conversion data for customers</a:t>
              </a: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806248" y="2999207"/>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a:extLst/>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grpSp>
        <p:nvGrpSpPr>
          <p:cNvPr id="10" name="Group 9">
            <a:extLst>
              <a:ext uri="{FF2B5EF4-FFF2-40B4-BE49-F238E27FC236}">
                <a16:creationId xmlns:a16="http://schemas.microsoft.com/office/drawing/2014/main" id="{A86316D5-EF1F-4B23-90D5-E224AFCBB944}"/>
              </a:ext>
            </a:extLst>
          </p:cNvPr>
          <p:cNvGrpSpPr/>
          <p:nvPr/>
        </p:nvGrpSpPr>
        <p:grpSpPr>
          <a:xfrm>
            <a:off x="466680" y="4384412"/>
            <a:ext cx="4129292" cy="958583"/>
            <a:chOff x="806248" y="3743579"/>
            <a:chExt cx="4049268" cy="940007"/>
          </a:xfrm>
        </p:grpSpPr>
        <p:sp>
          <p:nvSpPr>
            <p:cNvPr id="69" name="Rectangle 68">
              <a:extLst>
                <a:ext uri="{FF2B5EF4-FFF2-40B4-BE49-F238E27FC236}">
                  <a16:creationId xmlns:a16="http://schemas.microsoft.com/office/drawing/2014/main" id="{F7F69A80-1749-4ED5-BA5E-A436C0068F7D}"/>
                </a:ext>
              </a:extLst>
            </p:cNvPr>
            <p:cNvSpPr/>
            <p:nvPr/>
          </p:nvSpPr>
          <p:spPr>
            <a:xfrm>
              <a:off x="1197916" y="3743579"/>
              <a:ext cx="3657600" cy="940007"/>
            </a:xfrm>
            <a:prstGeom prst="rect">
              <a:avLst/>
            </a:prstGeom>
          </p:spPr>
          <p:txBody>
            <a:bodyPr wrap="square">
              <a:spAutoFit/>
            </a:bodyPr>
            <a:lstStyle/>
            <a:p>
              <a:pPr defTabSz="932114" fontAlgn="base">
                <a:lnSpc>
                  <a:spcPct val="90000"/>
                </a:lnSpc>
                <a:spcBef>
                  <a:spcPts val="600"/>
                </a:spcBef>
                <a:spcAft>
                  <a:spcPts val="2448"/>
                </a:spcAft>
                <a:defRPr/>
              </a:pPr>
              <a:r>
                <a:rPr lang="en-US" sz="2040">
                  <a:gradFill>
                    <a:gsLst>
                      <a:gs pos="1250">
                        <a:srgbClr val="1A1A1A"/>
                      </a:gs>
                      <a:gs pos="100000">
                        <a:srgbClr val="1A1A1A"/>
                      </a:gs>
                    </a:gsLst>
                    <a:lin ang="5400000" scaled="0"/>
                  </a:gradFill>
                </a:rPr>
                <a:t>Provide branded (white-label) registration and login experiences</a:t>
              </a: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806248" y="3758958"/>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a:extLst/>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grpSp>
        <p:nvGrpSpPr>
          <p:cNvPr id="607" name="Group 606">
            <a:extLst>
              <a:ext uri="{FF2B5EF4-FFF2-40B4-BE49-F238E27FC236}">
                <a16:creationId xmlns:a16="http://schemas.microsoft.com/office/drawing/2014/main" id="{2BC32276-2F7E-443C-9D15-9BC36669457E}"/>
              </a:ext>
            </a:extLst>
          </p:cNvPr>
          <p:cNvGrpSpPr/>
          <p:nvPr/>
        </p:nvGrpSpPr>
        <p:grpSpPr>
          <a:xfrm>
            <a:off x="6556499" y="888315"/>
            <a:ext cx="5352847" cy="5352847"/>
            <a:chOff x="5925330" y="1214882"/>
            <a:chExt cx="5353607" cy="5353607"/>
          </a:xfrm>
        </p:grpSpPr>
        <p:pic>
          <p:nvPicPr>
            <p:cNvPr id="608" name="Picture 607">
              <a:extLst>
                <a:ext uri="{FF2B5EF4-FFF2-40B4-BE49-F238E27FC236}">
                  <a16:creationId xmlns:a16="http://schemas.microsoft.com/office/drawing/2014/main" id="{7806DE48-0077-491A-B04A-B5BAB8DAEC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54766" y="1244318"/>
              <a:ext cx="5294734" cy="5294734"/>
            </a:xfrm>
            <a:prstGeom prst="ellipse">
              <a:avLst/>
            </a:prstGeom>
          </p:spPr>
        </p:pic>
        <p:sp>
          <p:nvSpPr>
            <p:cNvPr id="609" name="Oval 608">
              <a:extLst>
                <a:ext uri="{FF2B5EF4-FFF2-40B4-BE49-F238E27FC236}">
                  <a16:creationId xmlns:a16="http://schemas.microsoft.com/office/drawing/2014/main" id="{5593F418-F728-4437-9026-2472CB7557AA}"/>
                </a:ext>
              </a:extLst>
            </p:cNvPr>
            <p:cNvSpPr/>
            <p:nvPr/>
          </p:nvSpPr>
          <p:spPr bwMode="auto">
            <a:xfrm>
              <a:off x="5925330" y="1214882"/>
              <a:ext cx="5353607" cy="5353607"/>
            </a:xfrm>
            <a:prstGeom prst="ellipse">
              <a:avLst/>
            </a:prstGeom>
            <a:solidFill>
              <a:srgbClr val="E6E6E6">
                <a:alpha val="73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useBgFill="1">
        <p:nvSpPr>
          <p:cNvPr id="610" name="Rectangle: Rounded Corners 609">
            <a:extLst>
              <a:ext uri="{FF2B5EF4-FFF2-40B4-BE49-F238E27FC236}">
                <a16:creationId xmlns:a16="http://schemas.microsoft.com/office/drawing/2014/main" id="{19D01006-80B5-4879-8207-F6F26FA1B12B}"/>
              </a:ext>
            </a:extLst>
          </p:cNvPr>
          <p:cNvSpPr/>
          <p:nvPr/>
        </p:nvSpPr>
        <p:spPr bwMode="auto">
          <a:xfrm>
            <a:off x="6376672" y="3209560"/>
            <a:ext cx="5805397" cy="1835869"/>
          </a:xfrm>
          <a:prstGeom prst="roundRect">
            <a:avLst>
              <a:gd name="adj" fmla="val 6736"/>
            </a:avLst>
          </a:prstGeom>
          <a:solidFill>
            <a:srgbClr val="FFFFFF">
              <a:lumMod val="95000"/>
            </a:srgb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cs typeface="Segoe UI" pitchFamily="34" charset="0"/>
              </a:rPr>
              <a:t>                      </a:t>
            </a:r>
          </a:p>
        </p:txBody>
      </p:sp>
      <p:grpSp>
        <p:nvGrpSpPr>
          <p:cNvPr id="611" name="Group 610">
            <a:extLst>
              <a:ext uri="{FF2B5EF4-FFF2-40B4-BE49-F238E27FC236}">
                <a16:creationId xmlns:a16="http://schemas.microsoft.com/office/drawing/2014/main" id="{DD7F7790-CBB9-4CBC-9322-B36F2DCBD534}"/>
              </a:ext>
            </a:extLst>
          </p:cNvPr>
          <p:cNvGrpSpPr/>
          <p:nvPr/>
        </p:nvGrpSpPr>
        <p:grpSpPr>
          <a:xfrm>
            <a:off x="6547762" y="3487175"/>
            <a:ext cx="2363147" cy="1293676"/>
            <a:chOff x="7858610" y="3788070"/>
            <a:chExt cx="2363482" cy="1293859"/>
          </a:xfrm>
        </p:grpSpPr>
        <p:sp>
          <p:nvSpPr>
            <p:cNvPr id="612" name="Rectangle 611">
              <a:extLst>
                <a:ext uri="{FF2B5EF4-FFF2-40B4-BE49-F238E27FC236}">
                  <a16:creationId xmlns:a16="http://schemas.microsoft.com/office/drawing/2014/main" id="{D311328E-2CCE-4A85-BBBC-1541C1EEF032}"/>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Semilight"/>
              </a:endParaRPr>
            </a:p>
          </p:txBody>
        </p:sp>
        <p:grpSp>
          <p:nvGrpSpPr>
            <p:cNvPr id="613" name="Group 612">
              <a:extLst>
                <a:ext uri="{FF2B5EF4-FFF2-40B4-BE49-F238E27FC236}">
                  <a16:creationId xmlns:a16="http://schemas.microsoft.com/office/drawing/2014/main" id="{97375A9B-860E-472C-A7AF-5C9F18E0697D}"/>
                </a:ext>
              </a:extLst>
            </p:cNvPr>
            <p:cNvGrpSpPr/>
            <p:nvPr/>
          </p:nvGrpSpPr>
          <p:grpSpPr>
            <a:xfrm>
              <a:off x="8460613" y="3788070"/>
              <a:ext cx="453954" cy="936352"/>
              <a:chOff x="1211651" y="1487089"/>
              <a:chExt cx="453954" cy="936352"/>
            </a:xfrm>
          </p:grpSpPr>
          <p:pic>
            <p:nvPicPr>
              <p:cNvPr id="629" name="Picture 628" descr="A close up of a sign&#10;&#10;Description generated with high confidence">
                <a:extLst>
                  <a:ext uri="{FF2B5EF4-FFF2-40B4-BE49-F238E27FC236}">
                    <a16:creationId xmlns:a16="http://schemas.microsoft.com/office/drawing/2014/main" id="{8B04764F-6F87-4693-9030-DF71567A3F7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630" name="Picture 54" descr="https://az495088.vo.msecnd.net/app-logo/amazonuk_215.png">
                <a:extLst>
                  <a:ext uri="{FF2B5EF4-FFF2-40B4-BE49-F238E27FC236}">
                    <a16:creationId xmlns:a16="http://schemas.microsoft.com/office/drawing/2014/main" id="{101490AB-4ED7-4723-991C-4F10334812F5}"/>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614" name="Group 613">
              <a:extLst>
                <a:ext uri="{FF2B5EF4-FFF2-40B4-BE49-F238E27FC236}">
                  <a16:creationId xmlns:a16="http://schemas.microsoft.com/office/drawing/2014/main" id="{7E213809-8781-4D9F-974D-33D6AFA6A59B}"/>
                </a:ext>
              </a:extLst>
            </p:cNvPr>
            <p:cNvGrpSpPr/>
            <p:nvPr/>
          </p:nvGrpSpPr>
          <p:grpSpPr>
            <a:xfrm>
              <a:off x="7858610" y="3788070"/>
              <a:ext cx="2363482" cy="1293859"/>
              <a:chOff x="7858610" y="3788070"/>
              <a:chExt cx="2363482" cy="1293859"/>
            </a:xfrm>
          </p:grpSpPr>
          <p:grpSp>
            <p:nvGrpSpPr>
              <p:cNvPr id="615" name="Group 614">
                <a:extLst>
                  <a:ext uri="{FF2B5EF4-FFF2-40B4-BE49-F238E27FC236}">
                    <a16:creationId xmlns:a16="http://schemas.microsoft.com/office/drawing/2014/main" id="{B0AEECAF-8BAD-4BE1-876A-D8393818DFF2}"/>
                  </a:ext>
                </a:extLst>
              </p:cNvPr>
              <p:cNvGrpSpPr/>
              <p:nvPr/>
            </p:nvGrpSpPr>
            <p:grpSpPr>
              <a:xfrm>
                <a:off x="9516594" y="3788070"/>
                <a:ext cx="448212" cy="936352"/>
                <a:chOff x="2267632" y="1487089"/>
                <a:chExt cx="448212" cy="936352"/>
              </a:xfrm>
            </p:grpSpPr>
            <p:grpSp>
              <p:nvGrpSpPr>
                <p:cNvPr id="625" name="Group 624">
                  <a:extLst>
                    <a:ext uri="{FF2B5EF4-FFF2-40B4-BE49-F238E27FC236}">
                      <a16:creationId xmlns:a16="http://schemas.microsoft.com/office/drawing/2014/main" id="{762B39AF-D904-4DB5-A3FF-BEA82A9A69B5}"/>
                    </a:ext>
                  </a:extLst>
                </p:cNvPr>
                <p:cNvGrpSpPr/>
                <p:nvPr/>
              </p:nvGrpSpPr>
              <p:grpSpPr>
                <a:xfrm>
                  <a:off x="2267632" y="1975229"/>
                  <a:ext cx="448212" cy="448212"/>
                  <a:chOff x="2701231" y="2673849"/>
                  <a:chExt cx="457200" cy="457200"/>
                </a:xfrm>
              </p:grpSpPr>
              <p:sp>
                <p:nvSpPr>
                  <p:cNvPr id="627" name="Rectangle 626">
                    <a:extLst>
                      <a:ext uri="{FF2B5EF4-FFF2-40B4-BE49-F238E27FC236}">
                        <a16:creationId xmlns:a16="http://schemas.microsoft.com/office/drawing/2014/main" id="{ADE9B09A-A578-4169-9C97-F7CE621A2AC8}"/>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Semilight"/>
                    </a:endParaRPr>
                  </a:p>
                </p:txBody>
              </p:sp>
              <p:pic>
                <p:nvPicPr>
                  <p:cNvPr id="628" name="Picture 4">
                    <a:extLst>
                      <a:ext uri="{FF2B5EF4-FFF2-40B4-BE49-F238E27FC236}">
                        <a16:creationId xmlns:a16="http://schemas.microsoft.com/office/drawing/2014/main" id="{DD24DEFA-63FC-42FA-99BB-370DFB8FB8C5}"/>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626" name="Picture 625">
                  <a:extLst>
                    <a:ext uri="{FF2B5EF4-FFF2-40B4-BE49-F238E27FC236}">
                      <a16:creationId xmlns:a16="http://schemas.microsoft.com/office/drawing/2014/main" id="{BF893638-0287-40A0-B3B2-C93F73F4878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616" name="Group 615">
                <a:extLst>
                  <a:ext uri="{FF2B5EF4-FFF2-40B4-BE49-F238E27FC236}">
                    <a16:creationId xmlns:a16="http://schemas.microsoft.com/office/drawing/2014/main" id="{DA9A75B6-CEE3-4B20-84B7-B216554DA4FF}"/>
                  </a:ext>
                </a:extLst>
              </p:cNvPr>
              <p:cNvGrpSpPr/>
              <p:nvPr/>
            </p:nvGrpSpPr>
            <p:grpSpPr>
              <a:xfrm>
                <a:off x="8987904" y="3788070"/>
                <a:ext cx="458591" cy="936352"/>
                <a:chOff x="1738942" y="1487089"/>
                <a:chExt cx="458591" cy="936352"/>
              </a:xfrm>
              <a:solidFill>
                <a:srgbClr val="E6E6E6"/>
              </a:solidFill>
            </p:grpSpPr>
            <p:pic>
              <p:nvPicPr>
                <p:cNvPr id="623" name="Picture 622">
                  <a:extLst>
                    <a:ext uri="{FF2B5EF4-FFF2-40B4-BE49-F238E27FC236}">
                      <a16:creationId xmlns:a16="http://schemas.microsoft.com/office/drawing/2014/main" id="{22DCCB43-AE92-4030-8C94-98C44632FFE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624" name="Picture 56" descr="https://az495088.vo.msecnd.net/app-logo/linkedin_215.png">
                  <a:extLst>
                    <a:ext uri="{FF2B5EF4-FFF2-40B4-BE49-F238E27FC236}">
                      <a16:creationId xmlns:a16="http://schemas.microsoft.com/office/drawing/2014/main" id="{62FFEA43-9798-4C69-B3F6-A6605344355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a:extLst/>
              </p:spPr>
            </p:pic>
          </p:grpSp>
          <p:grpSp>
            <p:nvGrpSpPr>
              <p:cNvPr id="617" name="Group 616">
                <a:extLst>
                  <a:ext uri="{FF2B5EF4-FFF2-40B4-BE49-F238E27FC236}">
                    <a16:creationId xmlns:a16="http://schemas.microsoft.com/office/drawing/2014/main" id="{AF42521D-B2C4-40F5-AAFB-0B467F7C7756}"/>
                  </a:ext>
                </a:extLst>
              </p:cNvPr>
              <p:cNvGrpSpPr/>
              <p:nvPr/>
            </p:nvGrpSpPr>
            <p:grpSpPr>
              <a:xfrm>
                <a:off x="7858610" y="3788070"/>
                <a:ext cx="2363482" cy="1293859"/>
                <a:chOff x="609648" y="1487089"/>
                <a:chExt cx="2363482" cy="1293859"/>
              </a:xfrm>
            </p:grpSpPr>
            <p:pic>
              <p:nvPicPr>
                <p:cNvPr id="618" name="Picture 617" descr="A close up of a fish&#10;&#10;Description generated with high confidence">
                  <a:extLst>
                    <a:ext uri="{FF2B5EF4-FFF2-40B4-BE49-F238E27FC236}">
                      <a16:creationId xmlns:a16="http://schemas.microsoft.com/office/drawing/2014/main" id="{CA8E3F23-323E-4FAE-8299-EEFD78BE220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619" name="Group 618">
                  <a:extLst>
                    <a:ext uri="{FF2B5EF4-FFF2-40B4-BE49-F238E27FC236}">
                      <a16:creationId xmlns:a16="http://schemas.microsoft.com/office/drawing/2014/main" id="{79992F08-3BCD-492F-BB25-D24F31A91858}"/>
                    </a:ext>
                  </a:extLst>
                </p:cNvPr>
                <p:cNvGrpSpPr/>
                <p:nvPr/>
              </p:nvGrpSpPr>
              <p:grpSpPr>
                <a:xfrm>
                  <a:off x="696045" y="1975229"/>
                  <a:ext cx="448212" cy="448212"/>
                  <a:chOff x="569427" y="3896425"/>
                  <a:chExt cx="457200" cy="457200"/>
                </a:xfrm>
              </p:grpSpPr>
              <p:sp>
                <p:nvSpPr>
                  <p:cNvPr id="621" name="Rectangle 620">
                    <a:extLst>
                      <a:ext uri="{FF2B5EF4-FFF2-40B4-BE49-F238E27FC236}">
                        <a16:creationId xmlns:a16="http://schemas.microsoft.com/office/drawing/2014/main" id="{0AE6C02D-4915-4D24-AAE5-EA5AE17A62D0}"/>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Semilight"/>
                    </a:endParaRPr>
                  </a:p>
                </p:txBody>
              </p:sp>
              <p:pic>
                <p:nvPicPr>
                  <p:cNvPr id="622" name="Picture 621">
                    <a:extLst>
                      <a:ext uri="{FF2B5EF4-FFF2-40B4-BE49-F238E27FC236}">
                        <a16:creationId xmlns:a16="http://schemas.microsoft.com/office/drawing/2014/main" id="{87D6EC6E-0B65-4DD5-B5EA-7FB164C55518}"/>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620" name="Rectangle 619">
                  <a:extLst>
                    <a:ext uri="{FF2B5EF4-FFF2-40B4-BE49-F238E27FC236}">
                      <a16:creationId xmlns:a16="http://schemas.microsoft.com/office/drawing/2014/main" id="{7AE99E27-3F6D-4E02-8984-9FD63E0BCEC2}"/>
                    </a:ext>
                  </a:extLst>
                </p:cNvPr>
                <p:cNvSpPr/>
                <p:nvPr/>
              </p:nvSpPr>
              <p:spPr>
                <a:xfrm>
                  <a:off x="609648" y="2471396"/>
                  <a:ext cx="2363482" cy="309552"/>
                </a:xfrm>
                <a:prstGeom prst="rect">
                  <a:avLst/>
                </a:prstGeom>
              </p:spPr>
              <p:txBody>
                <a:bodyPr wrap="none">
                  <a:spAutoFit/>
                </a:bodyPr>
                <a:lstStyle/>
                <a:p>
                  <a:pPr defTabSz="913926" fontAlgn="base">
                    <a:lnSpc>
                      <a:spcPct val="90000"/>
                    </a:lnSpc>
                    <a:spcBef>
                      <a:spcPts val="587"/>
                    </a:spcBef>
                    <a:spcAft>
                      <a:spcPct val="0"/>
                    </a:spcAft>
                    <a:defRPr/>
                  </a:pPr>
                  <a:r>
                    <a:rPr lang="en-US" sz="1568" kern="0">
                      <a:solidFill>
                        <a:srgbClr val="353535"/>
                      </a:solidFill>
                      <a:cs typeface="Segoe UI" pitchFamily="34" charset="0"/>
                    </a:rPr>
                    <a:t>Social, email, or local IDs</a:t>
                  </a:r>
                </a:p>
              </p:txBody>
            </p:sp>
          </p:grpSp>
        </p:grpSp>
      </p:grpSp>
      <p:grpSp>
        <p:nvGrpSpPr>
          <p:cNvPr id="631" name="Group 630">
            <a:extLst>
              <a:ext uri="{FF2B5EF4-FFF2-40B4-BE49-F238E27FC236}">
                <a16:creationId xmlns:a16="http://schemas.microsoft.com/office/drawing/2014/main" id="{3D50BDA3-20C0-43EB-9B78-DAE101953093}"/>
              </a:ext>
            </a:extLst>
          </p:cNvPr>
          <p:cNvGrpSpPr/>
          <p:nvPr/>
        </p:nvGrpSpPr>
        <p:grpSpPr>
          <a:xfrm>
            <a:off x="9744553" y="3490356"/>
            <a:ext cx="1973551" cy="1478349"/>
            <a:chOff x="7852950" y="5286524"/>
            <a:chExt cx="1973831" cy="1478558"/>
          </a:xfrm>
        </p:grpSpPr>
        <p:grpSp>
          <p:nvGrpSpPr>
            <p:cNvPr id="632" name="Group 631">
              <a:extLst>
                <a:ext uri="{FF2B5EF4-FFF2-40B4-BE49-F238E27FC236}">
                  <a16:creationId xmlns:a16="http://schemas.microsoft.com/office/drawing/2014/main" id="{F369AC2C-947E-4BD2-AA42-68BABAD6DEE7}"/>
                </a:ext>
              </a:extLst>
            </p:cNvPr>
            <p:cNvGrpSpPr/>
            <p:nvPr/>
          </p:nvGrpSpPr>
          <p:grpSpPr>
            <a:xfrm>
              <a:off x="7945007" y="5286525"/>
              <a:ext cx="571179" cy="938556"/>
              <a:chOff x="638332" y="4687711"/>
              <a:chExt cx="582632" cy="957376"/>
            </a:xfrm>
          </p:grpSpPr>
          <p:grpSp>
            <p:nvGrpSpPr>
              <p:cNvPr id="652" name="Group 651">
                <a:extLst>
                  <a:ext uri="{FF2B5EF4-FFF2-40B4-BE49-F238E27FC236}">
                    <a16:creationId xmlns:a16="http://schemas.microsoft.com/office/drawing/2014/main" id="{EDFB5773-9A98-4118-8866-D9773BE756BB}"/>
                  </a:ext>
                </a:extLst>
              </p:cNvPr>
              <p:cNvGrpSpPr/>
              <p:nvPr/>
            </p:nvGrpSpPr>
            <p:grpSpPr>
              <a:xfrm>
                <a:off x="638332" y="4687711"/>
                <a:ext cx="582632" cy="957376"/>
                <a:chOff x="2397241" y="4380340"/>
                <a:chExt cx="677654" cy="1113516"/>
              </a:xfrm>
            </p:grpSpPr>
            <p:sp>
              <p:nvSpPr>
                <p:cNvPr id="654" name="Freeform: Shape 653">
                  <a:extLst>
                    <a:ext uri="{FF2B5EF4-FFF2-40B4-BE49-F238E27FC236}">
                      <a16:creationId xmlns:a16="http://schemas.microsoft.com/office/drawing/2014/main" id="{7EF9AE33-905D-4BB8-AA43-AE945E7388C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5" name="Oval 654">
                  <a:extLst>
                    <a:ext uri="{FF2B5EF4-FFF2-40B4-BE49-F238E27FC236}">
                      <a16:creationId xmlns:a16="http://schemas.microsoft.com/office/drawing/2014/main" id="{493B334D-D73C-45C0-A089-86BDE75561F6}"/>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56" name="Group 655">
                  <a:extLst>
                    <a:ext uri="{FF2B5EF4-FFF2-40B4-BE49-F238E27FC236}">
                      <a16:creationId xmlns:a16="http://schemas.microsoft.com/office/drawing/2014/main" id="{D439167B-DBCC-44AF-97FE-9BB5E3DBAD6B}"/>
                    </a:ext>
                  </a:extLst>
                </p:cNvPr>
                <p:cNvGrpSpPr/>
                <p:nvPr/>
              </p:nvGrpSpPr>
              <p:grpSpPr>
                <a:xfrm>
                  <a:off x="2620879" y="4640420"/>
                  <a:ext cx="230378" cy="277325"/>
                  <a:chOff x="7132637" y="5315797"/>
                  <a:chExt cx="413352" cy="497587"/>
                </a:xfrm>
              </p:grpSpPr>
              <p:sp>
                <p:nvSpPr>
                  <p:cNvPr id="657" name="Oval 8">
                    <a:extLst>
                      <a:ext uri="{FF2B5EF4-FFF2-40B4-BE49-F238E27FC236}">
                        <a16:creationId xmlns:a16="http://schemas.microsoft.com/office/drawing/2014/main" id="{DBF9C321-A9CA-42E4-9978-8D1A3B35EEA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658" name="Freeform 9">
                    <a:extLst>
                      <a:ext uri="{FF2B5EF4-FFF2-40B4-BE49-F238E27FC236}">
                        <a16:creationId xmlns:a16="http://schemas.microsoft.com/office/drawing/2014/main" id="{FC37F517-5786-48A4-9FB3-F53D8489C58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grpSp>
          </p:grpSp>
          <p:pic>
            <p:nvPicPr>
              <p:cNvPr id="653" name="Picture 652">
                <a:extLst>
                  <a:ext uri="{FF2B5EF4-FFF2-40B4-BE49-F238E27FC236}">
                    <a16:creationId xmlns:a16="http://schemas.microsoft.com/office/drawing/2014/main" id="{E8426D62-5D7A-4413-88D4-6F0DE9FE4AEF}"/>
                  </a:ext>
                </a:extLst>
              </p:cNvPr>
              <p:cNvPicPr>
                <a:picLocks noChangeAspect="1"/>
              </p:cNvPicPr>
              <p:nvPr/>
            </p:nvPicPr>
            <p:blipFill>
              <a:blip r:embed="rId13" cstate="print">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633" name="Group 632">
              <a:extLst>
                <a:ext uri="{FF2B5EF4-FFF2-40B4-BE49-F238E27FC236}">
                  <a16:creationId xmlns:a16="http://schemas.microsoft.com/office/drawing/2014/main" id="{312464FF-1470-40B0-A842-5B10F9E5925A}"/>
                </a:ext>
              </a:extLst>
            </p:cNvPr>
            <p:cNvGrpSpPr/>
            <p:nvPr/>
          </p:nvGrpSpPr>
          <p:grpSpPr>
            <a:xfrm>
              <a:off x="8606754" y="5286524"/>
              <a:ext cx="571179" cy="938556"/>
              <a:chOff x="1313349" y="4687710"/>
              <a:chExt cx="582632" cy="957376"/>
            </a:xfrm>
          </p:grpSpPr>
          <p:grpSp>
            <p:nvGrpSpPr>
              <p:cNvPr id="645" name="Group 644">
                <a:extLst>
                  <a:ext uri="{FF2B5EF4-FFF2-40B4-BE49-F238E27FC236}">
                    <a16:creationId xmlns:a16="http://schemas.microsoft.com/office/drawing/2014/main" id="{BE4A58D7-EB26-4495-9199-9D45CCAFDCE5}"/>
                  </a:ext>
                </a:extLst>
              </p:cNvPr>
              <p:cNvGrpSpPr/>
              <p:nvPr/>
            </p:nvGrpSpPr>
            <p:grpSpPr>
              <a:xfrm>
                <a:off x="1313349" y="4687710"/>
                <a:ext cx="582632" cy="957376"/>
                <a:chOff x="2397241" y="4380340"/>
                <a:chExt cx="677654" cy="1113516"/>
              </a:xfrm>
            </p:grpSpPr>
            <p:sp>
              <p:nvSpPr>
                <p:cNvPr id="647" name="Freeform: Shape 646">
                  <a:extLst>
                    <a:ext uri="{FF2B5EF4-FFF2-40B4-BE49-F238E27FC236}">
                      <a16:creationId xmlns:a16="http://schemas.microsoft.com/office/drawing/2014/main" id="{EF235EE7-3D68-4DEE-99BB-BF8D6DEA3CA9}"/>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8" name="Oval 647">
                  <a:extLst>
                    <a:ext uri="{FF2B5EF4-FFF2-40B4-BE49-F238E27FC236}">
                      <a16:creationId xmlns:a16="http://schemas.microsoft.com/office/drawing/2014/main" id="{4CB91855-4D1D-40CA-A770-F1F9C73C24B6}"/>
                    </a:ext>
                  </a:extLst>
                </p:cNvPr>
                <p:cNvSpPr/>
                <p:nvPr/>
              </p:nvSpPr>
              <p:spPr bwMode="auto">
                <a:xfrm>
                  <a:off x="2539628" y="4595906"/>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49" name="Group 648">
                  <a:extLst>
                    <a:ext uri="{FF2B5EF4-FFF2-40B4-BE49-F238E27FC236}">
                      <a16:creationId xmlns:a16="http://schemas.microsoft.com/office/drawing/2014/main" id="{CE714DBD-05F2-4996-A700-02AFFFA73E04}"/>
                    </a:ext>
                  </a:extLst>
                </p:cNvPr>
                <p:cNvGrpSpPr/>
                <p:nvPr/>
              </p:nvGrpSpPr>
              <p:grpSpPr>
                <a:xfrm>
                  <a:off x="2620879" y="4640422"/>
                  <a:ext cx="230378" cy="277320"/>
                  <a:chOff x="7132637" y="5315801"/>
                  <a:chExt cx="413352" cy="497578"/>
                </a:xfrm>
              </p:grpSpPr>
              <p:sp>
                <p:nvSpPr>
                  <p:cNvPr id="650" name="Oval 8">
                    <a:extLst>
                      <a:ext uri="{FF2B5EF4-FFF2-40B4-BE49-F238E27FC236}">
                        <a16:creationId xmlns:a16="http://schemas.microsoft.com/office/drawing/2014/main" id="{82340D44-196E-4DD1-AD35-4E28336BF8E5}"/>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651" name="Freeform 9">
                    <a:extLst>
                      <a:ext uri="{FF2B5EF4-FFF2-40B4-BE49-F238E27FC236}">
                        <a16:creationId xmlns:a16="http://schemas.microsoft.com/office/drawing/2014/main" id="{10C11026-6133-4A81-AA96-F4EA6EFFA56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grpSp>
          </p:grpSp>
          <p:sp>
            <p:nvSpPr>
              <p:cNvPr id="646" name="Freeform: Shape 645">
                <a:extLst>
                  <a:ext uri="{FF2B5EF4-FFF2-40B4-BE49-F238E27FC236}">
                    <a16:creationId xmlns:a16="http://schemas.microsoft.com/office/drawing/2014/main" id="{E54EBBFF-427B-4A4A-BDDF-89DE7F14A9A5}"/>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E6E6E6"/>
              </a:solidFill>
              <a:ln w="1524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4" name="Group 633">
              <a:extLst>
                <a:ext uri="{FF2B5EF4-FFF2-40B4-BE49-F238E27FC236}">
                  <a16:creationId xmlns:a16="http://schemas.microsoft.com/office/drawing/2014/main" id="{5FC4EB6E-751E-45B0-9038-F5BCD3DCCA07}"/>
                </a:ext>
              </a:extLst>
            </p:cNvPr>
            <p:cNvGrpSpPr/>
            <p:nvPr/>
          </p:nvGrpSpPr>
          <p:grpSpPr>
            <a:xfrm>
              <a:off x="7852950" y="5286524"/>
              <a:ext cx="1973831" cy="1478558"/>
              <a:chOff x="603988" y="2985543"/>
              <a:chExt cx="1973831" cy="1478558"/>
            </a:xfrm>
          </p:grpSpPr>
          <p:sp>
            <p:nvSpPr>
              <p:cNvPr id="635" name="Rectangle 634">
                <a:extLst>
                  <a:ext uri="{FF2B5EF4-FFF2-40B4-BE49-F238E27FC236}">
                    <a16:creationId xmlns:a16="http://schemas.microsoft.com/office/drawing/2014/main" id="{509EFEC6-F96A-4262-9544-3D6597F9D926}"/>
                  </a:ext>
                </a:extLst>
              </p:cNvPr>
              <p:cNvSpPr/>
              <p:nvPr/>
            </p:nvSpPr>
            <p:spPr>
              <a:xfrm>
                <a:off x="603988" y="3926857"/>
                <a:ext cx="1973831" cy="537244"/>
              </a:xfrm>
              <a:prstGeom prst="rect">
                <a:avLst/>
              </a:prstGeom>
            </p:spPr>
            <p:txBody>
              <a:bodyPr wrap="square">
                <a:spAutoFit/>
              </a:bodyPr>
              <a:lstStyle/>
              <a:p>
                <a:pPr defTabSz="913926" fontAlgn="base">
                  <a:lnSpc>
                    <a:spcPct val="90000"/>
                  </a:lnSpc>
                  <a:spcBef>
                    <a:spcPts val="587"/>
                  </a:spcBef>
                  <a:spcAft>
                    <a:spcPct val="0"/>
                  </a:spcAft>
                  <a:defRPr/>
                </a:pPr>
                <a:r>
                  <a:rPr lang="en-US" sz="1568" kern="0">
                    <a:solidFill>
                      <a:srgbClr val="353535"/>
                    </a:solidFill>
                    <a:cs typeface="Segoe UI" pitchFamily="34" charset="0"/>
                  </a:rPr>
                  <a:t>Business &amp; </a:t>
                </a:r>
                <a:br>
                  <a:rPr lang="en-US" sz="1568" kern="0">
                    <a:solidFill>
                      <a:srgbClr val="353535"/>
                    </a:solidFill>
                    <a:cs typeface="Segoe UI" pitchFamily="34" charset="0"/>
                  </a:rPr>
                </a:br>
                <a:r>
                  <a:rPr lang="en-US" sz="1568" kern="0">
                    <a:solidFill>
                      <a:srgbClr val="353535"/>
                    </a:solidFill>
                    <a:cs typeface="Segoe UI" pitchFamily="34" charset="0"/>
                  </a:rPr>
                  <a:t>Government IDs</a:t>
                </a:r>
              </a:p>
            </p:txBody>
          </p:sp>
          <p:grpSp>
            <p:nvGrpSpPr>
              <p:cNvPr id="636" name="Group 635">
                <a:extLst>
                  <a:ext uri="{FF2B5EF4-FFF2-40B4-BE49-F238E27FC236}">
                    <a16:creationId xmlns:a16="http://schemas.microsoft.com/office/drawing/2014/main" id="{33BDBD7C-53CE-4ED3-824A-CCB33B871432}"/>
                  </a:ext>
                </a:extLst>
              </p:cNvPr>
              <p:cNvGrpSpPr/>
              <p:nvPr/>
            </p:nvGrpSpPr>
            <p:grpSpPr>
              <a:xfrm>
                <a:off x="2006640" y="2985543"/>
                <a:ext cx="571179" cy="938556"/>
                <a:chOff x="1975208" y="4687710"/>
                <a:chExt cx="582632" cy="957376"/>
              </a:xfrm>
            </p:grpSpPr>
            <p:grpSp>
              <p:nvGrpSpPr>
                <p:cNvPr id="637" name="Group 636">
                  <a:extLst>
                    <a:ext uri="{FF2B5EF4-FFF2-40B4-BE49-F238E27FC236}">
                      <a16:creationId xmlns:a16="http://schemas.microsoft.com/office/drawing/2014/main" id="{8461E953-872F-4807-81C4-1B4086D8FEB0}"/>
                    </a:ext>
                  </a:extLst>
                </p:cNvPr>
                <p:cNvGrpSpPr/>
                <p:nvPr/>
              </p:nvGrpSpPr>
              <p:grpSpPr>
                <a:xfrm>
                  <a:off x="1975208" y="4687710"/>
                  <a:ext cx="582632" cy="957376"/>
                  <a:chOff x="2397241" y="4380339"/>
                  <a:chExt cx="677654" cy="1113516"/>
                </a:xfrm>
              </p:grpSpPr>
              <p:sp>
                <p:nvSpPr>
                  <p:cNvPr id="640" name="Freeform: Shape 639">
                    <a:extLst>
                      <a:ext uri="{FF2B5EF4-FFF2-40B4-BE49-F238E27FC236}">
                        <a16:creationId xmlns:a16="http://schemas.microsoft.com/office/drawing/2014/main" id="{DD20F9A8-A611-46B8-B344-23DCDA23FC6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1" name="Oval 640">
                    <a:extLst>
                      <a:ext uri="{FF2B5EF4-FFF2-40B4-BE49-F238E27FC236}">
                        <a16:creationId xmlns:a16="http://schemas.microsoft.com/office/drawing/2014/main" id="{09030716-CDB9-434E-8A69-2C4D2CBC0881}"/>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42" name="Group 641">
                    <a:extLst>
                      <a:ext uri="{FF2B5EF4-FFF2-40B4-BE49-F238E27FC236}">
                        <a16:creationId xmlns:a16="http://schemas.microsoft.com/office/drawing/2014/main" id="{155D4CBD-30D1-485F-9DA4-057560F5A3AF}"/>
                      </a:ext>
                    </a:extLst>
                  </p:cNvPr>
                  <p:cNvGrpSpPr/>
                  <p:nvPr/>
                </p:nvGrpSpPr>
                <p:grpSpPr>
                  <a:xfrm>
                    <a:off x="2620879" y="4640413"/>
                    <a:ext cx="230378" cy="277327"/>
                    <a:chOff x="7132637" y="5315790"/>
                    <a:chExt cx="413352" cy="497591"/>
                  </a:xfrm>
                </p:grpSpPr>
                <p:sp>
                  <p:nvSpPr>
                    <p:cNvPr id="643" name="Oval 8">
                      <a:extLst>
                        <a:ext uri="{FF2B5EF4-FFF2-40B4-BE49-F238E27FC236}">
                          <a16:creationId xmlns:a16="http://schemas.microsoft.com/office/drawing/2014/main" id="{2AFE2692-A853-4B23-8776-F036733B1656}"/>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644" name="Freeform 9">
                      <a:extLst>
                        <a:ext uri="{FF2B5EF4-FFF2-40B4-BE49-F238E27FC236}">
                          <a16:creationId xmlns:a16="http://schemas.microsoft.com/office/drawing/2014/main" id="{9B6A7FD6-4E8C-4CE0-99F5-CBD43C1340E9}"/>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grpSp>
            </p:grpSp>
            <p:pic>
              <p:nvPicPr>
                <p:cNvPr id="638" name="Picture 637">
                  <a:extLst>
                    <a:ext uri="{FF2B5EF4-FFF2-40B4-BE49-F238E27FC236}">
                      <a16:creationId xmlns:a16="http://schemas.microsoft.com/office/drawing/2014/main" id="{82CD9967-B730-49EA-B8A9-737220A7C3D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639" name="TextBox 638">
                  <a:extLst>
                    <a:ext uri="{FF2B5EF4-FFF2-40B4-BE49-F238E27FC236}">
                      <a16:creationId xmlns:a16="http://schemas.microsoft.com/office/drawing/2014/main" id="{84F066F7-0B84-46A9-84A9-4D8AF3EB4CD2}"/>
                    </a:ext>
                  </a:extLst>
                </p:cNvPr>
                <p:cNvSpPr txBox="1"/>
                <p:nvPr/>
              </p:nvSpPr>
              <p:spPr>
                <a:xfrm>
                  <a:off x="2033099" y="5482185"/>
                  <a:ext cx="466850" cy="98742"/>
                </a:xfrm>
                <a:prstGeom prst="rect">
                  <a:avLst/>
                </a:prstGeom>
                <a:noFill/>
              </p:spPr>
              <p:txBody>
                <a:bodyPr wrap="square" lIns="0" tIns="0" rIns="0" bIns="0" rtlCol="0">
                  <a:spAutoFit/>
                </a:bodyPr>
                <a:lstStyle/>
                <a:p>
                  <a:pPr algn="ctr" defTabSz="914191">
                    <a:lnSpc>
                      <a:spcPct val="90000"/>
                    </a:lnSpc>
                    <a:spcAft>
                      <a:spcPts val="587"/>
                    </a:spcAft>
                    <a:defRPr/>
                  </a:pPr>
                  <a:r>
                    <a:rPr lang="en-US" sz="685" kern="0">
                      <a:solidFill>
                        <a:srgbClr val="FFFFFF"/>
                      </a:solidFill>
                      <a:latin typeface="Georgia" panose="02040502050405020303" pitchFamily="18" charset="0"/>
                    </a:rPr>
                    <a:t>contoso</a:t>
                  </a:r>
                </a:p>
              </p:txBody>
            </p:sp>
          </p:grpSp>
        </p:grpSp>
      </p:grpSp>
      <p:sp>
        <p:nvSpPr>
          <p:cNvPr id="663" name="TextBox 662">
            <a:extLst>
              <a:ext uri="{FF2B5EF4-FFF2-40B4-BE49-F238E27FC236}">
                <a16:creationId xmlns:a16="http://schemas.microsoft.com/office/drawing/2014/main" id="{09FDC343-70CE-4D00-BC29-958253DF9D23}"/>
              </a:ext>
            </a:extLst>
          </p:cNvPr>
          <p:cNvSpPr txBox="1"/>
          <p:nvPr/>
        </p:nvSpPr>
        <p:spPr>
          <a:xfrm>
            <a:off x="9336532" y="5101402"/>
            <a:ext cx="1762088" cy="276960"/>
          </a:xfrm>
          <a:prstGeom prst="rect">
            <a:avLst/>
          </a:prstGeom>
        </p:spPr>
        <p:txBody>
          <a:bodyPr vert="horz" wrap="square" lIns="146283" tIns="91427" rIns="146283" bIns="91427" rtlCol="0" anchor="t">
            <a:noAutofit/>
          </a:bodyPr>
          <a:lstStyle>
            <a:defPPr>
              <a:defRPr lang="en-US"/>
            </a:defPPr>
            <a:lvl1pPr marR="0" lvl="0" indent="0" algn="ctr" fontAlgn="auto">
              <a:lnSpc>
                <a:spcPct val="90000"/>
              </a:lnSpc>
              <a:spcBef>
                <a:spcPct val="0"/>
              </a:spcBef>
              <a:spcAft>
                <a:spcPts val="0"/>
              </a:spcAft>
              <a:buClrTx/>
              <a:buSzTx/>
              <a:buFontTx/>
              <a:buNone/>
              <a:tabLst/>
              <a:defRPr kumimoji="0" sz="2000" b="0" i="0" u="none" strike="noStrike" kern="0" cap="none" spc="0" normalizeH="0" baseline="0">
                <a:ln w="3175">
                  <a:noFill/>
                </a:ln>
                <a:solidFill>
                  <a:srgbClr val="002050"/>
                </a:solidFill>
                <a:effectLst/>
                <a:uLnTx/>
                <a:uFillTx/>
                <a:latin typeface="Segoe UI Semilight"/>
                <a:cs typeface="Segoe UI Semilight" panose="020B0402040204020203" pitchFamily="34" charset="0"/>
              </a:defRPr>
            </a:lvl1pPr>
          </a:lstStyle>
          <a:p>
            <a:pPr defTabSz="914224">
              <a:defRPr/>
            </a:pPr>
            <a:r>
              <a:rPr lang="en-US"/>
              <a:t>Customers</a:t>
            </a:r>
          </a:p>
        </p:txBody>
      </p:sp>
      <p:sp>
        <p:nvSpPr>
          <p:cNvPr id="664" name="Rectangle 663">
            <a:extLst>
              <a:ext uri="{FF2B5EF4-FFF2-40B4-BE49-F238E27FC236}">
                <a16:creationId xmlns:a16="http://schemas.microsoft.com/office/drawing/2014/main" id="{5766855F-4BE9-4EE1-BEF7-92BAED5E25DB}"/>
              </a:ext>
            </a:extLst>
          </p:cNvPr>
          <p:cNvSpPr/>
          <p:nvPr/>
        </p:nvSpPr>
        <p:spPr bwMode="auto">
          <a:xfrm>
            <a:off x="10036080" y="712120"/>
            <a:ext cx="1412247" cy="90966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65" name="Group 664">
            <a:extLst>
              <a:ext uri="{FF2B5EF4-FFF2-40B4-BE49-F238E27FC236}">
                <a16:creationId xmlns:a16="http://schemas.microsoft.com/office/drawing/2014/main" id="{D800E5B2-FB9B-4069-A91F-8201E3CE2A45}"/>
              </a:ext>
            </a:extLst>
          </p:cNvPr>
          <p:cNvGrpSpPr/>
          <p:nvPr/>
        </p:nvGrpSpPr>
        <p:grpSpPr>
          <a:xfrm>
            <a:off x="10036079" y="718422"/>
            <a:ext cx="1412247" cy="1259646"/>
            <a:chOff x="9826198" y="1769752"/>
            <a:chExt cx="1412448" cy="1259824"/>
          </a:xfrm>
        </p:grpSpPr>
        <p:sp>
          <p:nvSpPr>
            <p:cNvPr id="666" name="Rectangle 665">
              <a:extLst>
                <a:ext uri="{FF2B5EF4-FFF2-40B4-BE49-F238E27FC236}">
                  <a16:creationId xmlns:a16="http://schemas.microsoft.com/office/drawing/2014/main" id="{008A47F9-DB99-484D-A77B-0165681FCF23}"/>
                </a:ext>
              </a:extLst>
            </p:cNvPr>
            <p:cNvSpPr/>
            <p:nvPr/>
          </p:nvSpPr>
          <p:spPr>
            <a:xfrm>
              <a:off x="10065981" y="2713862"/>
              <a:ext cx="991227" cy="315714"/>
            </a:xfrm>
            <a:prstGeom prst="rect">
              <a:avLst/>
            </a:prstGeom>
          </p:spPr>
          <p:txBody>
            <a:bodyPr wrap="none">
              <a:spAutoFit/>
            </a:bodyPr>
            <a:lstStyle/>
            <a:p>
              <a:pPr defTabSz="913926" fontAlgn="base">
                <a:lnSpc>
                  <a:spcPct val="90000"/>
                </a:lnSpc>
                <a:spcBef>
                  <a:spcPts val="587"/>
                </a:spcBef>
                <a:spcAft>
                  <a:spcPct val="0"/>
                </a:spcAft>
                <a:defRPr/>
              </a:pPr>
              <a:r>
                <a:rPr lang="en-US" sz="1568" kern="0">
                  <a:solidFill>
                    <a:srgbClr val="353535"/>
                  </a:solidFill>
                  <a:ea typeface="Segoe UI" pitchFamily="34" charset="0"/>
                  <a:cs typeface="Segoe UI" pitchFamily="34" charset="0"/>
                </a:rPr>
                <a:t>Analytics</a:t>
              </a:r>
            </a:p>
          </p:txBody>
        </p:sp>
        <p:grpSp>
          <p:nvGrpSpPr>
            <p:cNvPr id="667" name="Group 666">
              <a:extLst>
                <a:ext uri="{FF2B5EF4-FFF2-40B4-BE49-F238E27FC236}">
                  <a16:creationId xmlns:a16="http://schemas.microsoft.com/office/drawing/2014/main" id="{CE0093F0-BB1B-4F51-9BAE-DEF86E497508}"/>
                </a:ext>
              </a:extLst>
            </p:cNvPr>
            <p:cNvGrpSpPr>
              <a:grpSpLocks noChangeAspect="1"/>
            </p:cNvGrpSpPr>
            <p:nvPr/>
          </p:nvGrpSpPr>
          <p:grpSpPr>
            <a:xfrm>
              <a:off x="9826198" y="1769752"/>
              <a:ext cx="1412448" cy="909790"/>
              <a:chOff x="3437254" y="1704700"/>
              <a:chExt cx="5678424" cy="3657600"/>
            </a:xfrm>
          </p:grpSpPr>
          <p:grpSp>
            <p:nvGrpSpPr>
              <p:cNvPr id="668" name="Group 667">
                <a:extLst>
                  <a:ext uri="{FF2B5EF4-FFF2-40B4-BE49-F238E27FC236}">
                    <a16:creationId xmlns:a16="http://schemas.microsoft.com/office/drawing/2014/main" id="{53F4E258-3584-4C73-83A3-2E6900FDA889}"/>
                  </a:ext>
                </a:extLst>
              </p:cNvPr>
              <p:cNvGrpSpPr/>
              <p:nvPr/>
            </p:nvGrpSpPr>
            <p:grpSpPr>
              <a:xfrm>
                <a:off x="3691866" y="2308860"/>
                <a:ext cx="1664993" cy="845820"/>
                <a:chOff x="3691866" y="2308860"/>
                <a:chExt cx="1664993" cy="845820"/>
              </a:xfrm>
            </p:grpSpPr>
            <p:sp>
              <p:nvSpPr>
                <p:cNvPr id="815" name="Rectangle 814">
                  <a:extLst>
                    <a:ext uri="{FF2B5EF4-FFF2-40B4-BE49-F238E27FC236}">
                      <a16:creationId xmlns:a16="http://schemas.microsoft.com/office/drawing/2014/main" id="{E68483AE-CAB0-4F54-8C1B-277CDCB72BB2}"/>
                    </a:ext>
                  </a:extLst>
                </p:cNvPr>
                <p:cNvSpPr/>
                <p:nvPr/>
              </p:nvSpPr>
              <p:spPr bwMode="auto">
                <a:xfrm>
                  <a:off x="3691866"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6" name="Rectangle 815">
                  <a:extLst>
                    <a:ext uri="{FF2B5EF4-FFF2-40B4-BE49-F238E27FC236}">
                      <a16:creationId xmlns:a16="http://schemas.microsoft.com/office/drawing/2014/main" id="{0B9B91CB-8EE2-4F1B-8A16-FFA2C71DD649}"/>
                    </a:ext>
                  </a:extLst>
                </p:cNvPr>
                <p:cNvSpPr/>
                <p:nvPr/>
              </p:nvSpPr>
              <p:spPr bwMode="auto">
                <a:xfrm>
                  <a:off x="3770305" y="2364345"/>
                  <a:ext cx="594360" cy="45719"/>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7" name="Rectangle 816">
                  <a:extLst>
                    <a:ext uri="{FF2B5EF4-FFF2-40B4-BE49-F238E27FC236}">
                      <a16:creationId xmlns:a16="http://schemas.microsoft.com/office/drawing/2014/main" id="{5C99A0EA-B2FC-44A7-AA98-B7810914DAA2}"/>
                    </a:ext>
                  </a:extLst>
                </p:cNvPr>
                <p:cNvSpPr/>
                <p:nvPr/>
              </p:nvSpPr>
              <p:spPr bwMode="auto">
                <a:xfrm>
                  <a:off x="3808404" y="2699623"/>
                  <a:ext cx="146304" cy="341233"/>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8" name="Rectangle 817">
                  <a:extLst>
                    <a:ext uri="{FF2B5EF4-FFF2-40B4-BE49-F238E27FC236}">
                      <a16:creationId xmlns:a16="http://schemas.microsoft.com/office/drawing/2014/main" id="{2A70F8C4-43EB-4782-92C3-E68512C5C573}"/>
                    </a:ext>
                  </a:extLst>
                </p:cNvPr>
                <p:cNvSpPr/>
                <p:nvPr/>
              </p:nvSpPr>
              <p:spPr bwMode="auto">
                <a:xfrm>
                  <a:off x="3989077" y="2783681"/>
                  <a:ext cx="146304" cy="257175"/>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9" name="Rectangle 818">
                  <a:extLst>
                    <a:ext uri="{FF2B5EF4-FFF2-40B4-BE49-F238E27FC236}">
                      <a16:creationId xmlns:a16="http://schemas.microsoft.com/office/drawing/2014/main" id="{7735BEB5-5540-4E62-9CD2-D39B33F1F989}"/>
                    </a:ext>
                  </a:extLst>
                </p:cNvPr>
                <p:cNvSpPr/>
                <p:nvPr/>
              </p:nvSpPr>
              <p:spPr bwMode="auto">
                <a:xfrm>
                  <a:off x="4169750" y="2901915"/>
                  <a:ext cx="146304" cy="138941"/>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0" name="Rectangle 819">
                  <a:extLst>
                    <a:ext uri="{FF2B5EF4-FFF2-40B4-BE49-F238E27FC236}">
                      <a16:creationId xmlns:a16="http://schemas.microsoft.com/office/drawing/2014/main" id="{55F03050-8624-4350-AB95-8A885094E977}"/>
                    </a:ext>
                  </a:extLst>
                </p:cNvPr>
                <p:cNvSpPr/>
                <p:nvPr/>
              </p:nvSpPr>
              <p:spPr bwMode="auto">
                <a:xfrm>
                  <a:off x="4350423" y="2783681"/>
                  <a:ext cx="146304" cy="257175"/>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1" name="Rectangle 820">
                  <a:extLst>
                    <a:ext uri="{FF2B5EF4-FFF2-40B4-BE49-F238E27FC236}">
                      <a16:creationId xmlns:a16="http://schemas.microsoft.com/office/drawing/2014/main" id="{EFDB2E68-E9C9-48E3-A2F8-C080B90F6132}"/>
                    </a:ext>
                  </a:extLst>
                </p:cNvPr>
                <p:cNvSpPr/>
                <p:nvPr/>
              </p:nvSpPr>
              <p:spPr bwMode="auto">
                <a:xfrm>
                  <a:off x="4531096" y="2824163"/>
                  <a:ext cx="146304" cy="216693"/>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2" name="Rectangle 821">
                  <a:extLst>
                    <a:ext uri="{FF2B5EF4-FFF2-40B4-BE49-F238E27FC236}">
                      <a16:creationId xmlns:a16="http://schemas.microsoft.com/office/drawing/2014/main" id="{4A1854BC-9969-45B8-8685-812FAB832C0E}"/>
                    </a:ext>
                  </a:extLst>
                </p:cNvPr>
                <p:cNvSpPr/>
                <p:nvPr/>
              </p:nvSpPr>
              <p:spPr bwMode="auto">
                <a:xfrm>
                  <a:off x="4711769" y="2893219"/>
                  <a:ext cx="146304" cy="147637"/>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3" name="Rectangle 822">
                  <a:extLst>
                    <a:ext uri="{FF2B5EF4-FFF2-40B4-BE49-F238E27FC236}">
                      <a16:creationId xmlns:a16="http://schemas.microsoft.com/office/drawing/2014/main" id="{121DBF15-0D7C-4A17-94AD-742F0CBA7E92}"/>
                    </a:ext>
                  </a:extLst>
                </p:cNvPr>
                <p:cNvSpPr/>
                <p:nvPr/>
              </p:nvSpPr>
              <p:spPr bwMode="auto">
                <a:xfrm>
                  <a:off x="4892442" y="2569369"/>
                  <a:ext cx="146304" cy="471487"/>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4" name="Rectangle 823">
                  <a:extLst>
                    <a:ext uri="{FF2B5EF4-FFF2-40B4-BE49-F238E27FC236}">
                      <a16:creationId xmlns:a16="http://schemas.microsoft.com/office/drawing/2014/main" id="{13AB1D8C-58DF-4005-A0B0-ABDE417A3049}"/>
                    </a:ext>
                  </a:extLst>
                </p:cNvPr>
                <p:cNvSpPr/>
                <p:nvPr/>
              </p:nvSpPr>
              <p:spPr bwMode="auto">
                <a:xfrm>
                  <a:off x="5070731" y="2950369"/>
                  <a:ext cx="146304" cy="90487"/>
                </a:xfrm>
                <a:prstGeom prst="rect">
                  <a:avLst/>
                </a:pr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69" name="Group 668">
                <a:extLst>
                  <a:ext uri="{FF2B5EF4-FFF2-40B4-BE49-F238E27FC236}">
                    <a16:creationId xmlns:a16="http://schemas.microsoft.com/office/drawing/2014/main" id="{BEE8F731-449C-41F7-B693-0F4CEB13A04B}"/>
                  </a:ext>
                </a:extLst>
              </p:cNvPr>
              <p:cNvGrpSpPr/>
              <p:nvPr/>
            </p:nvGrpSpPr>
            <p:grpSpPr>
              <a:xfrm>
                <a:off x="3755548" y="3354886"/>
                <a:ext cx="1470468" cy="1765691"/>
                <a:chOff x="3755548" y="3354886"/>
                <a:chExt cx="1470468" cy="1765691"/>
              </a:xfrm>
            </p:grpSpPr>
            <p:grpSp>
              <p:nvGrpSpPr>
                <p:cNvPr id="737" name="Group 736">
                  <a:extLst>
                    <a:ext uri="{FF2B5EF4-FFF2-40B4-BE49-F238E27FC236}">
                      <a16:creationId xmlns:a16="http://schemas.microsoft.com/office/drawing/2014/main" id="{46B4B6CC-ED35-47B8-85D9-3B23B1888D60}"/>
                    </a:ext>
                  </a:extLst>
                </p:cNvPr>
                <p:cNvGrpSpPr/>
                <p:nvPr/>
              </p:nvGrpSpPr>
              <p:grpSpPr>
                <a:xfrm>
                  <a:off x="3755548" y="3354886"/>
                  <a:ext cx="1333308" cy="45719"/>
                  <a:chOff x="3755548" y="3354886"/>
                  <a:chExt cx="1333308" cy="45719"/>
                </a:xfrm>
              </p:grpSpPr>
              <p:sp>
                <p:nvSpPr>
                  <p:cNvPr id="813" name="Rectangle 812">
                    <a:extLst>
                      <a:ext uri="{FF2B5EF4-FFF2-40B4-BE49-F238E27FC236}">
                        <a16:creationId xmlns:a16="http://schemas.microsoft.com/office/drawing/2014/main" id="{C75A1EC6-1E16-4DAB-866B-C0482DCE6279}"/>
                      </a:ext>
                    </a:extLst>
                  </p:cNvPr>
                  <p:cNvSpPr/>
                  <p:nvPr/>
                </p:nvSpPr>
                <p:spPr bwMode="auto">
                  <a:xfrm>
                    <a:off x="3755548" y="3354886"/>
                    <a:ext cx="59436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4" name="Rectangle 813">
                    <a:extLst>
                      <a:ext uri="{FF2B5EF4-FFF2-40B4-BE49-F238E27FC236}">
                        <a16:creationId xmlns:a16="http://schemas.microsoft.com/office/drawing/2014/main" id="{D005C41B-94FE-4404-81C3-310B5D25C61F}"/>
                      </a:ext>
                    </a:extLst>
                  </p:cNvPr>
                  <p:cNvSpPr/>
                  <p:nvPr/>
                </p:nvSpPr>
                <p:spPr bwMode="auto">
                  <a:xfrm>
                    <a:off x="4631656" y="3354886"/>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8" name="Group 737">
                  <a:extLst>
                    <a:ext uri="{FF2B5EF4-FFF2-40B4-BE49-F238E27FC236}">
                      <a16:creationId xmlns:a16="http://schemas.microsoft.com/office/drawing/2014/main" id="{78C1A71E-C5F3-4A4E-9DED-BAAB46573C0A}"/>
                    </a:ext>
                  </a:extLst>
                </p:cNvPr>
                <p:cNvGrpSpPr/>
                <p:nvPr/>
              </p:nvGrpSpPr>
              <p:grpSpPr>
                <a:xfrm>
                  <a:off x="3755548" y="3758840"/>
                  <a:ext cx="1470468" cy="45719"/>
                  <a:chOff x="3755548" y="3758840"/>
                  <a:chExt cx="1470468" cy="45719"/>
                </a:xfrm>
              </p:grpSpPr>
              <p:sp>
                <p:nvSpPr>
                  <p:cNvPr id="811" name="Rectangle 810">
                    <a:extLst>
                      <a:ext uri="{FF2B5EF4-FFF2-40B4-BE49-F238E27FC236}">
                        <a16:creationId xmlns:a16="http://schemas.microsoft.com/office/drawing/2014/main" id="{C4703986-5020-42E3-96E3-61A1F3532858}"/>
                      </a:ext>
                    </a:extLst>
                  </p:cNvPr>
                  <p:cNvSpPr/>
                  <p:nvPr/>
                </p:nvSpPr>
                <p:spPr bwMode="auto">
                  <a:xfrm>
                    <a:off x="3755548" y="3758840"/>
                    <a:ext cx="64008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2" name="Rectangle 811">
                    <a:extLst>
                      <a:ext uri="{FF2B5EF4-FFF2-40B4-BE49-F238E27FC236}">
                        <a16:creationId xmlns:a16="http://schemas.microsoft.com/office/drawing/2014/main" id="{83C150E6-7BCD-418B-8435-7377B0BB9629}"/>
                      </a:ext>
                    </a:extLst>
                  </p:cNvPr>
                  <p:cNvSpPr/>
                  <p:nvPr/>
                </p:nvSpPr>
                <p:spPr bwMode="auto">
                  <a:xfrm>
                    <a:off x="4631656" y="3758840"/>
                    <a:ext cx="59436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9" name="Group 738">
                  <a:extLst>
                    <a:ext uri="{FF2B5EF4-FFF2-40B4-BE49-F238E27FC236}">
                      <a16:creationId xmlns:a16="http://schemas.microsoft.com/office/drawing/2014/main" id="{26469A8E-630D-4FE0-8C64-5835498FCD07}"/>
                    </a:ext>
                  </a:extLst>
                </p:cNvPr>
                <p:cNvGrpSpPr/>
                <p:nvPr/>
              </p:nvGrpSpPr>
              <p:grpSpPr>
                <a:xfrm>
                  <a:off x="3755548" y="4156616"/>
                  <a:ext cx="1397316" cy="45719"/>
                  <a:chOff x="3755548" y="4156616"/>
                  <a:chExt cx="1397316" cy="45719"/>
                </a:xfrm>
              </p:grpSpPr>
              <p:sp>
                <p:nvSpPr>
                  <p:cNvPr id="809" name="Rectangle 808">
                    <a:extLst>
                      <a:ext uri="{FF2B5EF4-FFF2-40B4-BE49-F238E27FC236}">
                        <a16:creationId xmlns:a16="http://schemas.microsoft.com/office/drawing/2014/main" id="{2C6697F3-B9B3-4B35-A81D-C688AB1B8C64}"/>
                      </a:ext>
                    </a:extLst>
                  </p:cNvPr>
                  <p:cNvSpPr/>
                  <p:nvPr/>
                </p:nvSpPr>
                <p:spPr bwMode="auto">
                  <a:xfrm>
                    <a:off x="3755548" y="4156616"/>
                    <a:ext cx="41148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0" name="Rectangle 809">
                    <a:extLst>
                      <a:ext uri="{FF2B5EF4-FFF2-40B4-BE49-F238E27FC236}">
                        <a16:creationId xmlns:a16="http://schemas.microsoft.com/office/drawing/2014/main" id="{AF00FC7E-4162-46C0-A898-BBC82CA2E407}"/>
                      </a:ext>
                    </a:extLst>
                  </p:cNvPr>
                  <p:cNvSpPr/>
                  <p:nvPr/>
                </p:nvSpPr>
                <p:spPr bwMode="auto">
                  <a:xfrm>
                    <a:off x="4631656" y="4156616"/>
                    <a:ext cx="521208"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0" name="Group 739">
                  <a:extLst>
                    <a:ext uri="{FF2B5EF4-FFF2-40B4-BE49-F238E27FC236}">
                      <a16:creationId xmlns:a16="http://schemas.microsoft.com/office/drawing/2014/main" id="{3D9332FE-96D0-4CA1-8A5E-7B08262C96B1}"/>
                    </a:ext>
                  </a:extLst>
                </p:cNvPr>
                <p:cNvGrpSpPr/>
                <p:nvPr/>
              </p:nvGrpSpPr>
              <p:grpSpPr>
                <a:xfrm>
                  <a:off x="3755548" y="3446404"/>
                  <a:ext cx="1169229" cy="64008"/>
                  <a:chOff x="3755548" y="3446404"/>
                  <a:chExt cx="1169229" cy="64008"/>
                </a:xfrm>
              </p:grpSpPr>
              <p:grpSp>
                <p:nvGrpSpPr>
                  <p:cNvPr id="800" name="Group 799">
                    <a:extLst>
                      <a:ext uri="{FF2B5EF4-FFF2-40B4-BE49-F238E27FC236}">
                        <a16:creationId xmlns:a16="http://schemas.microsoft.com/office/drawing/2014/main" id="{4633D402-3E6E-43C9-8454-749FCAE47E8F}"/>
                      </a:ext>
                    </a:extLst>
                  </p:cNvPr>
                  <p:cNvGrpSpPr/>
                  <p:nvPr/>
                </p:nvGrpSpPr>
                <p:grpSpPr>
                  <a:xfrm>
                    <a:off x="3755548" y="3446404"/>
                    <a:ext cx="198645" cy="64008"/>
                    <a:chOff x="3756063" y="3446404"/>
                    <a:chExt cx="198645" cy="64008"/>
                  </a:xfrm>
                </p:grpSpPr>
                <p:sp>
                  <p:nvSpPr>
                    <p:cNvPr id="806" name="Rectangle 805">
                      <a:extLst>
                        <a:ext uri="{FF2B5EF4-FFF2-40B4-BE49-F238E27FC236}">
                          <a16:creationId xmlns:a16="http://schemas.microsoft.com/office/drawing/2014/main" id="{708FA541-BE3C-4E24-A53C-7A16E71804B7}"/>
                        </a:ext>
                      </a:extLst>
                    </p:cNvPr>
                    <p:cNvSpPr/>
                    <p:nvPr/>
                  </p:nvSpPr>
                  <p:spPr bwMode="auto">
                    <a:xfrm>
                      <a:off x="3756063" y="3446404"/>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7" name="Rectangle 806">
                      <a:extLst>
                        <a:ext uri="{FF2B5EF4-FFF2-40B4-BE49-F238E27FC236}">
                          <a16:creationId xmlns:a16="http://schemas.microsoft.com/office/drawing/2014/main" id="{C1F68FCD-D1F1-4517-8CB9-EAC3A8F14570}"/>
                        </a:ext>
                      </a:extLst>
                    </p:cNvPr>
                    <p:cNvSpPr/>
                    <p:nvPr/>
                  </p:nvSpPr>
                  <p:spPr bwMode="auto">
                    <a:xfrm>
                      <a:off x="3837098" y="3446404"/>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8" name="Rectangle 807">
                      <a:extLst>
                        <a:ext uri="{FF2B5EF4-FFF2-40B4-BE49-F238E27FC236}">
                          <a16:creationId xmlns:a16="http://schemas.microsoft.com/office/drawing/2014/main" id="{0C4E1120-A4BE-4EA2-9CD1-7D3FE9E2245F}"/>
                        </a:ext>
                      </a:extLst>
                    </p:cNvPr>
                    <p:cNvSpPr/>
                    <p:nvPr/>
                  </p:nvSpPr>
                  <p:spPr bwMode="auto">
                    <a:xfrm>
                      <a:off x="3927276"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1" name="Group 800">
                    <a:extLst>
                      <a:ext uri="{FF2B5EF4-FFF2-40B4-BE49-F238E27FC236}">
                        <a16:creationId xmlns:a16="http://schemas.microsoft.com/office/drawing/2014/main" id="{6369CC7D-5748-448A-96A1-F18A2F58E1EB}"/>
                      </a:ext>
                    </a:extLst>
                  </p:cNvPr>
                  <p:cNvGrpSpPr/>
                  <p:nvPr/>
                </p:nvGrpSpPr>
                <p:grpSpPr>
                  <a:xfrm>
                    <a:off x="4631656" y="3446404"/>
                    <a:ext cx="293121" cy="64008"/>
                    <a:chOff x="4635062" y="3446404"/>
                    <a:chExt cx="293121" cy="64008"/>
                  </a:xfrm>
                </p:grpSpPr>
                <p:sp>
                  <p:nvSpPr>
                    <p:cNvPr id="802" name="Rectangle 801">
                      <a:extLst>
                        <a:ext uri="{FF2B5EF4-FFF2-40B4-BE49-F238E27FC236}">
                          <a16:creationId xmlns:a16="http://schemas.microsoft.com/office/drawing/2014/main" id="{68C58755-126D-4C8C-B530-BD736380D46C}"/>
                        </a:ext>
                      </a:extLst>
                    </p:cNvPr>
                    <p:cNvSpPr/>
                    <p:nvPr/>
                  </p:nvSpPr>
                  <p:spPr bwMode="auto">
                    <a:xfrm>
                      <a:off x="4705454" y="3446404"/>
                      <a:ext cx="5451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3" name="Rectangle 802">
                      <a:extLst>
                        <a:ext uri="{FF2B5EF4-FFF2-40B4-BE49-F238E27FC236}">
                          <a16:creationId xmlns:a16="http://schemas.microsoft.com/office/drawing/2014/main" id="{AE8F6B6B-7B1A-4DA0-8396-E4175F333900}"/>
                        </a:ext>
                      </a:extLst>
                    </p:cNvPr>
                    <p:cNvSpPr/>
                    <p:nvPr/>
                  </p:nvSpPr>
                  <p:spPr bwMode="auto">
                    <a:xfrm>
                      <a:off x="4802926" y="3446404"/>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4" name="Rectangle 803">
                      <a:extLst>
                        <a:ext uri="{FF2B5EF4-FFF2-40B4-BE49-F238E27FC236}">
                          <a16:creationId xmlns:a16="http://schemas.microsoft.com/office/drawing/2014/main" id="{0EBEA108-B4CD-4E44-B117-0F87B2ACC22C}"/>
                        </a:ext>
                      </a:extLst>
                    </p:cNvPr>
                    <p:cNvSpPr/>
                    <p:nvPr/>
                  </p:nvSpPr>
                  <p:spPr bwMode="auto">
                    <a:xfrm>
                      <a:off x="4900751"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5" name="Rectangle 804">
                      <a:extLst>
                        <a:ext uri="{FF2B5EF4-FFF2-40B4-BE49-F238E27FC236}">
                          <a16:creationId xmlns:a16="http://schemas.microsoft.com/office/drawing/2014/main" id="{DDA3A286-8841-4494-9941-9C936859638B}"/>
                        </a:ext>
                      </a:extLst>
                    </p:cNvPr>
                    <p:cNvSpPr/>
                    <p:nvPr/>
                  </p:nvSpPr>
                  <p:spPr bwMode="auto">
                    <a:xfrm>
                      <a:off x="4635062"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1" name="Group 740">
                  <a:extLst>
                    <a:ext uri="{FF2B5EF4-FFF2-40B4-BE49-F238E27FC236}">
                      <a16:creationId xmlns:a16="http://schemas.microsoft.com/office/drawing/2014/main" id="{01274D5B-8FEA-45F6-8772-65B06DECF871}"/>
                    </a:ext>
                  </a:extLst>
                </p:cNvPr>
                <p:cNvGrpSpPr/>
                <p:nvPr/>
              </p:nvGrpSpPr>
              <p:grpSpPr>
                <a:xfrm>
                  <a:off x="3755548" y="3847814"/>
                  <a:ext cx="1392696" cy="64008"/>
                  <a:chOff x="3755548" y="3847814"/>
                  <a:chExt cx="1392696" cy="64008"/>
                </a:xfrm>
              </p:grpSpPr>
              <p:grpSp>
                <p:nvGrpSpPr>
                  <p:cNvPr id="787" name="Group 786">
                    <a:extLst>
                      <a:ext uri="{FF2B5EF4-FFF2-40B4-BE49-F238E27FC236}">
                        <a16:creationId xmlns:a16="http://schemas.microsoft.com/office/drawing/2014/main" id="{3C9F981E-35F6-4AAD-AB6D-CECA015C5F67}"/>
                      </a:ext>
                    </a:extLst>
                  </p:cNvPr>
                  <p:cNvGrpSpPr/>
                  <p:nvPr/>
                </p:nvGrpSpPr>
                <p:grpSpPr>
                  <a:xfrm>
                    <a:off x="3755548" y="3847814"/>
                    <a:ext cx="308341" cy="64008"/>
                    <a:chOff x="3755548" y="3846683"/>
                    <a:chExt cx="308341" cy="64008"/>
                  </a:xfrm>
                </p:grpSpPr>
                <p:sp>
                  <p:nvSpPr>
                    <p:cNvPr id="796" name="Rectangle 795">
                      <a:extLst>
                        <a:ext uri="{FF2B5EF4-FFF2-40B4-BE49-F238E27FC236}">
                          <a16:creationId xmlns:a16="http://schemas.microsoft.com/office/drawing/2014/main" id="{A7342424-FF9B-4AE4-B781-0091EC8FDA27}"/>
                        </a:ext>
                      </a:extLst>
                    </p:cNvPr>
                    <p:cNvSpPr/>
                    <p:nvPr/>
                  </p:nvSpPr>
                  <p:spPr bwMode="auto">
                    <a:xfrm>
                      <a:off x="3833944" y="384668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7" name="Rectangle 796">
                      <a:extLst>
                        <a:ext uri="{FF2B5EF4-FFF2-40B4-BE49-F238E27FC236}">
                          <a16:creationId xmlns:a16="http://schemas.microsoft.com/office/drawing/2014/main" id="{CBBF5904-BCCB-48C1-B709-5D8BF5F1AE9B}"/>
                        </a:ext>
                      </a:extLst>
                    </p:cNvPr>
                    <p:cNvSpPr/>
                    <p:nvPr/>
                  </p:nvSpPr>
                  <p:spPr bwMode="auto">
                    <a:xfrm>
                      <a:off x="3930628"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8" name="Rectangle 797">
                      <a:extLst>
                        <a:ext uri="{FF2B5EF4-FFF2-40B4-BE49-F238E27FC236}">
                          <a16:creationId xmlns:a16="http://schemas.microsoft.com/office/drawing/2014/main" id="{20A62717-B77B-4E8C-A23E-80D64EEFD4CE}"/>
                        </a:ext>
                      </a:extLst>
                    </p:cNvPr>
                    <p:cNvSpPr/>
                    <p:nvPr/>
                  </p:nvSpPr>
                  <p:spPr bwMode="auto">
                    <a:xfrm>
                      <a:off x="4036457"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9" name="Rectangle 798">
                      <a:extLst>
                        <a:ext uri="{FF2B5EF4-FFF2-40B4-BE49-F238E27FC236}">
                          <a16:creationId xmlns:a16="http://schemas.microsoft.com/office/drawing/2014/main" id="{C1EF7947-032C-4681-AAA1-C53F902DC7F8}"/>
                        </a:ext>
                      </a:extLst>
                    </p:cNvPr>
                    <p:cNvSpPr/>
                    <p:nvPr/>
                  </p:nvSpPr>
                  <p:spPr bwMode="auto">
                    <a:xfrm>
                      <a:off x="3755548"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8" name="Group 787">
                    <a:extLst>
                      <a:ext uri="{FF2B5EF4-FFF2-40B4-BE49-F238E27FC236}">
                        <a16:creationId xmlns:a16="http://schemas.microsoft.com/office/drawing/2014/main" id="{95F8C518-0822-4F64-BF36-D5FDE60F0DC5}"/>
                      </a:ext>
                    </a:extLst>
                  </p:cNvPr>
                  <p:cNvGrpSpPr/>
                  <p:nvPr/>
                </p:nvGrpSpPr>
                <p:grpSpPr>
                  <a:xfrm>
                    <a:off x="4631656" y="3847814"/>
                    <a:ext cx="516588" cy="64008"/>
                    <a:chOff x="4636669" y="3846683"/>
                    <a:chExt cx="516588" cy="64008"/>
                  </a:xfrm>
                </p:grpSpPr>
                <p:sp>
                  <p:nvSpPr>
                    <p:cNvPr id="789" name="Rectangle 788">
                      <a:extLst>
                        <a:ext uri="{FF2B5EF4-FFF2-40B4-BE49-F238E27FC236}">
                          <a16:creationId xmlns:a16="http://schemas.microsoft.com/office/drawing/2014/main" id="{F0D5BB69-1064-42A4-AA49-1ED1E1401CB3}"/>
                        </a:ext>
                      </a:extLst>
                    </p:cNvPr>
                    <p:cNvSpPr/>
                    <p:nvPr/>
                  </p:nvSpPr>
                  <p:spPr bwMode="auto">
                    <a:xfrm>
                      <a:off x="4701490" y="384668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0" name="Rectangle 789">
                      <a:extLst>
                        <a:ext uri="{FF2B5EF4-FFF2-40B4-BE49-F238E27FC236}">
                          <a16:creationId xmlns:a16="http://schemas.microsoft.com/office/drawing/2014/main" id="{DDF25734-18EC-4236-ACF2-4681824D6F90}"/>
                        </a:ext>
                      </a:extLst>
                    </p:cNvPr>
                    <p:cNvSpPr/>
                    <p:nvPr/>
                  </p:nvSpPr>
                  <p:spPr bwMode="auto">
                    <a:xfrm>
                      <a:off x="4784599"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1" name="Rectangle 790">
                      <a:extLst>
                        <a:ext uri="{FF2B5EF4-FFF2-40B4-BE49-F238E27FC236}">
                          <a16:creationId xmlns:a16="http://schemas.microsoft.com/office/drawing/2014/main" id="{60F1F587-C4E2-4928-8EE5-FE7FA865E40E}"/>
                        </a:ext>
                      </a:extLst>
                    </p:cNvPr>
                    <p:cNvSpPr/>
                    <p:nvPr/>
                  </p:nvSpPr>
                  <p:spPr bwMode="auto">
                    <a:xfrm>
                      <a:off x="4876852"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2" name="Rectangle 791">
                      <a:extLst>
                        <a:ext uri="{FF2B5EF4-FFF2-40B4-BE49-F238E27FC236}">
                          <a16:creationId xmlns:a16="http://schemas.microsoft.com/office/drawing/2014/main" id="{D3E81561-5920-4FB5-8BE9-94E4EA5FFF52}"/>
                        </a:ext>
                      </a:extLst>
                    </p:cNvPr>
                    <p:cNvSpPr/>
                    <p:nvPr/>
                  </p:nvSpPr>
                  <p:spPr bwMode="auto">
                    <a:xfrm>
                      <a:off x="4941673" y="3846683"/>
                      <a:ext cx="5451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3" name="Rectangle 792">
                      <a:extLst>
                        <a:ext uri="{FF2B5EF4-FFF2-40B4-BE49-F238E27FC236}">
                          <a16:creationId xmlns:a16="http://schemas.microsoft.com/office/drawing/2014/main" id="{3E807F02-3ABA-42AB-8A5E-59937ED165E0}"/>
                        </a:ext>
                      </a:extLst>
                    </p:cNvPr>
                    <p:cNvSpPr/>
                    <p:nvPr/>
                  </p:nvSpPr>
                  <p:spPr bwMode="auto">
                    <a:xfrm>
                      <a:off x="5033574"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4" name="Rectangle 793">
                      <a:extLst>
                        <a:ext uri="{FF2B5EF4-FFF2-40B4-BE49-F238E27FC236}">
                          <a16:creationId xmlns:a16="http://schemas.microsoft.com/office/drawing/2014/main" id="{F642307D-8192-4B5A-88F8-2239933EB389}"/>
                        </a:ext>
                      </a:extLst>
                    </p:cNvPr>
                    <p:cNvSpPr/>
                    <p:nvPr/>
                  </p:nvSpPr>
                  <p:spPr bwMode="auto">
                    <a:xfrm>
                      <a:off x="5125825"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5" name="Rectangle 794">
                      <a:extLst>
                        <a:ext uri="{FF2B5EF4-FFF2-40B4-BE49-F238E27FC236}">
                          <a16:creationId xmlns:a16="http://schemas.microsoft.com/office/drawing/2014/main" id="{F45EF202-1EB0-4527-9B0B-C29E964DE5B8}"/>
                        </a:ext>
                      </a:extLst>
                    </p:cNvPr>
                    <p:cNvSpPr/>
                    <p:nvPr/>
                  </p:nvSpPr>
                  <p:spPr bwMode="auto">
                    <a:xfrm>
                      <a:off x="4636669"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2" name="Group 741">
                  <a:extLst>
                    <a:ext uri="{FF2B5EF4-FFF2-40B4-BE49-F238E27FC236}">
                      <a16:creationId xmlns:a16="http://schemas.microsoft.com/office/drawing/2014/main" id="{2567ADB9-95DC-4EB6-B0FF-1D6964448A90}"/>
                    </a:ext>
                  </a:extLst>
                </p:cNvPr>
                <p:cNvGrpSpPr/>
                <p:nvPr/>
              </p:nvGrpSpPr>
              <p:grpSpPr>
                <a:xfrm>
                  <a:off x="3755548" y="4254422"/>
                  <a:ext cx="1067913" cy="64008"/>
                  <a:chOff x="3755548" y="4254422"/>
                  <a:chExt cx="1067913" cy="64008"/>
                </a:xfrm>
              </p:grpSpPr>
              <p:grpSp>
                <p:nvGrpSpPr>
                  <p:cNvPr id="779" name="Group 778">
                    <a:extLst>
                      <a:ext uri="{FF2B5EF4-FFF2-40B4-BE49-F238E27FC236}">
                        <a16:creationId xmlns:a16="http://schemas.microsoft.com/office/drawing/2014/main" id="{D0F41D46-A759-44A3-B259-859D47ED39CF}"/>
                      </a:ext>
                    </a:extLst>
                  </p:cNvPr>
                  <p:cNvGrpSpPr/>
                  <p:nvPr/>
                </p:nvGrpSpPr>
                <p:grpSpPr>
                  <a:xfrm>
                    <a:off x="3755548" y="4254422"/>
                    <a:ext cx="191805" cy="64008"/>
                    <a:chOff x="3755548" y="4257359"/>
                    <a:chExt cx="191805" cy="64008"/>
                  </a:xfrm>
                </p:grpSpPr>
                <p:sp>
                  <p:nvSpPr>
                    <p:cNvPr id="784" name="Rectangle 783">
                      <a:extLst>
                        <a:ext uri="{FF2B5EF4-FFF2-40B4-BE49-F238E27FC236}">
                          <a16:creationId xmlns:a16="http://schemas.microsoft.com/office/drawing/2014/main" id="{31441FA1-64F7-477A-8D8A-1E61BBC5EB74}"/>
                        </a:ext>
                      </a:extLst>
                    </p:cNvPr>
                    <p:cNvSpPr/>
                    <p:nvPr/>
                  </p:nvSpPr>
                  <p:spPr bwMode="auto">
                    <a:xfrm>
                      <a:off x="3828590" y="425735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5" name="Rectangle 784">
                      <a:extLst>
                        <a:ext uri="{FF2B5EF4-FFF2-40B4-BE49-F238E27FC236}">
                          <a16:creationId xmlns:a16="http://schemas.microsoft.com/office/drawing/2014/main" id="{5E76CCBC-FA60-4299-9F3B-F7ED5519E1EB}"/>
                        </a:ext>
                      </a:extLst>
                    </p:cNvPr>
                    <p:cNvSpPr/>
                    <p:nvPr/>
                  </p:nvSpPr>
                  <p:spPr bwMode="auto">
                    <a:xfrm>
                      <a:off x="3919921"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6" name="Rectangle 785">
                      <a:extLst>
                        <a:ext uri="{FF2B5EF4-FFF2-40B4-BE49-F238E27FC236}">
                          <a16:creationId xmlns:a16="http://schemas.microsoft.com/office/drawing/2014/main" id="{5381C0DF-13C1-4D08-8361-AD415167344C}"/>
                        </a:ext>
                      </a:extLst>
                    </p:cNvPr>
                    <p:cNvSpPr/>
                    <p:nvPr/>
                  </p:nvSpPr>
                  <p:spPr bwMode="auto">
                    <a:xfrm>
                      <a:off x="3755548"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0" name="Group 779">
                    <a:extLst>
                      <a:ext uri="{FF2B5EF4-FFF2-40B4-BE49-F238E27FC236}">
                        <a16:creationId xmlns:a16="http://schemas.microsoft.com/office/drawing/2014/main" id="{4BB69690-7C58-4EB7-8BA5-A6566F7191E1}"/>
                      </a:ext>
                    </a:extLst>
                  </p:cNvPr>
                  <p:cNvGrpSpPr/>
                  <p:nvPr/>
                </p:nvGrpSpPr>
                <p:grpSpPr>
                  <a:xfrm>
                    <a:off x="4631656" y="4254422"/>
                    <a:ext cx="191805" cy="64008"/>
                    <a:chOff x="4631656" y="4257359"/>
                    <a:chExt cx="191805" cy="64008"/>
                  </a:xfrm>
                </p:grpSpPr>
                <p:sp>
                  <p:nvSpPr>
                    <p:cNvPr id="781" name="Rectangle 780">
                      <a:extLst>
                        <a:ext uri="{FF2B5EF4-FFF2-40B4-BE49-F238E27FC236}">
                          <a16:creationId xmlns:a16="http://schemas.microsoft.com/office/drawing/2014/main" id="{72FF3F03-945D-498C-84E4-54E6FEE63683}"/>
                        </a:ext>
                      </a:extLst>
                    </p:cNvPr>
                    <p:cNvSpPr/>
                    <p:nvPr/>
                  </p:nvSpPr>
                  <p:spPr bwMode="auto">
                    <a:xfrm>
                      <a:off x="4704698" y="425735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2" name="Rectangle 781">
                      <a:extLst>
                        <a:ext uri="{FF2B5EF4-FFF2-40B4-BE49-F238E27FC236}">
                          <a16:creationId xmlns:a16="http://schemas.microsoft.com/office/drawing/2014/main" id="{B3D2165F-2BA1-4180-83AC-8C44EA3EBE1B}"/>
                        </a:ext>
                      </a:extLst>
                    </p:cNvPr>
                    <p:cNvSpPr/>
                    <p:nvPr/>
                  </p:nvSpPr>
                  <p:spPr bwMode="auto">
                    <a:xfrm>
                      <a:off x="4796029"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3" name="Rectangle 782">
                      <a:extLst>
                        <a:ext uri="{FF2B5EF4-FFF2-40B4-BE49-F238E27FC236}">
                          <a16:creationId xmlns:a16="http://schemas.microsoft.com/office/drawing/2014/main" id="{EB829D56-D6ED-4C10-96F2-27E50C909D17}"/>
                        </a:ext>
                      </a:extLst>
                    </p:cNvPr>
                    <p:cNvSpPr/>
                    <p:nvPr/>
                  </p:nvSpPr>
                  <p:spPr bwMode="auto">
                    <a:xfrm>
                      <a:off x="4631656"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3" name="Group 742">
                  <a:extLst>
                    <a:ext uri="{FF2B5EF4-FFF2-40B4-BE49-F238E27FC236}">
                      <a16:creationId xmlns:a16="http://schemas.microsoft.com/office/drawing/2014/main" id="{5467CB08-AC8C-4682-9FB3-47AF7D633FAD}"/>
                    </a:ext>
                  </a:extLst>
                </p:cNvPr>
                <p:cNvGrpSpPr/>
                <p:nvPr/>
              </p:nvGrpSpPr>
              <p:grpSpPr>
                <a:xfrm>
                  <a:off x="3755548" y="4560882"/>
                  <a:ext cx="1333308" cy="45719"/>
                  <a:chOff x="3755548" y="4560882"/>
                  <a:chExt cx="1333308" cy="45719"/>
                </a:xfrm>
              </p:grpSpPr>
              <p:sp>
                <p:nvSpPr>
                  <p:cNvPr id="777" name="Rectangle 776">
                    <a:extLst>
                      <a:ext uri="{FF2B5EF4-FFF2-40B4-BE49-F238E27FC236}">
                        <a16:creationId xmlns:a16="http://schemas.microsoft.com/office/drawing/2014/main" id="{03947B20-7060-403A-92C2-F68BFA1534E6}"/>
                      </a:ext>
                    </a:extLst>
                  </p:cNvPr>
                  <p:cNvSpPr/>
                  <p:nvPr/>
                </p:nvSpPr>
                <p:spPr bwMode="auto">
                  <a:xfrm>
                    <a:off x="3755548" y="4560882"/>
                    <a:ext cx="585216"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8" name="Rectangle 777">
                    <a:extLst>
                      <a:ext uri="{FF2B5EF4-FFF2-40B4-BE49-F238E27FC236}">
                        <a16:creationId xmlns:a16="http://schemas.microsoft.com/office/drawing/2014/main" id="{4945DE2D-5D30-486C-82A6-EBDFCAE392AD}"/>
                      </a:ext>
                    </a:extLst>
                  </p:cNvPr>
                  <p:cNvSpPr/>
                  <p:nvPr/>
                </p:nvSpPr>
                <p:spPr bwMode="auto">
                  <a:xfrm>
                    <a:off x="4631656" y="4560882"/>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4" name="Group 743">
                  <a:extLst>
                    <a:ext uri="{FF2B5EF4-FFF2-40B4-BE49-F238E27FC236}">
                      <a16:creationId xmlns:a16="http://schemas.microsoft.com/office/drawing/2014/main" id="{8F782692-C9AA-4BD7-AF9D-13A6CB28FA0D}"/>
                    </a:ext>
                  </a:extLst>
                </p:cNvPr>
                <p:cNvGrpSpPr/>
                <p:nvPr/>
              </p:nvGrpSpPr>
              <p:grpSpPr>
                <a:xfrm>
                  <a:off x="3755548" y="4966293"/>
                  <a:ext cx="1333308" cy="45719"/>
                  <a:chOff x="3755548" y="4966293"/>
                  <a:chExt cx="1333308" cy="45719"/>
                </a:xfrm>
              </p:grpSpPr>
              <p:sp>
                <p:nvSpPr>
                  <p:cNvPr id="775" name="Rectangle 774">
                    <a:extLst>
                      <a:ext uri="{FF2B5EF4-FFF2-40B4-BE49-F238E27FC236}">
                        <a16:creationId xmlns:a16="http://schemas.microsoft.com/office/drawing/2014/main" id="{2956620F-0CC1-4FEA-938B-DA8FF658FE8B}"/>
                      </a:ext>
                    </a:extLst>
                  </p:cNvPr>
                  <p:cNvSpPr/>
                  <p:nvPr/>
                </p:nvSpPr>
                <p:spPr bwMode="auto">
                  <a:xfrm>
                    <a:off x="3755548" y="4966293"/>
                    <a:ext cx="54864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6" name="Rectangle 775">
                    <a:extLst>
                      <a:ext uri="{FF2B5EF4-FFF2-40B4-BE49-F238E27FC236}">
                        <a16:creationId xmlns:a16="http://schemas.microsoft.com/office/drawing/2014/main" id="{6FEFECA0-3CC3-4343-8528-2A6A2EFB6887}"/>
                      </a:ext>
                    </a:extLst>
                  </p:cNvPr>
                  <p:cNvSpPr/>
                  <p:nvPr/>
                </p:nvSpPr>
                <p:spPr bwMode="auto">
                  <a:xfrm>
                    <a:off x="4631656" y="4966293"/>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5" name="Group 744">
                  <a:extLst>
                    <a:ext uri="{FF2B5EF4-FFF2-40B4-BE49-F238E27FC236}">
                      <a16:creationId xmlns:a16="http://schemas.microsoft.com/office/drawing/2014/main" id="{BC7A7A18-4CB4-4692-BA37-88FC0ABED51C}"/>
                    </a:ext>
                  </a:extLst>
                </p:cNvPr>
                <p:cNvGrpSpPr/>
                <p:nvPr/>
              </p:nvGrpSpPr>
              <p:grpSpPr>
                <a:xfrm>
                  <a:off x="3755548" y="5056569"/>
                  <a:ext cx="1311775" cy="64008"/>
                  <a:chOff x="3755548" y="5056569"/>
                  <a:chExt cx="1311775" cy="64008"/>
                </a:xfrm>
              </p:grpSpPr>
              <p:grpSp>
                <p:nvGrpSpPr>
                  <p:cNvPr id="761" name="Group 760">
                    <a:extLst>
                      <a:ext uri="{FF2B5EF4-FFF2-40B4-BE49-F238E27FC236}">
                        <a16:creationId xmlns:a16="http://schemas.microsoft.com/office/drawing/2014/main" id="{A1812846-6028-459A-81EC-794D1DF8310E}"/>
                      </a:ext>
                    </a:extLst>
                  </p:cNvPr>
                  <p:cNvGrpSpPr/>
                  <p:nvPr/>
                </p:nvGrpSpPr>
                <p:grpSpPr>
                  <a:xfrm>
                    <a:off x="3755548" y="5056569"/>
                    <a:ext cx="437058" cy="64008"/>
                    <a:chOff x="3755548" y="5056569"/>
                    <a:chExt cx="437058" cy="64008"/>
                  </a:xfrm>
                </p:grpSpPr>
                <p:sp>
                  <p:nvSpPr>
                    <p:cNvPr id="769" name="Rectangle 768">
                      <a:extLst>
                        <a:ext uri="{FF2B5EF4-FFF2-40B4-BE49-F238E27FC236}">
                          <a16:creationId xmlns:a16="http://schemas.microsoft.com/office/drawing/2014/main" id="{315996A3-D5C2-42BC-A787-D842F8462E76}"/>
                        </a:ext>
                      </a:extLst>
                    </p:cNvPr>
                    <p:cNvSpPr/>
                    <p:nvPr/>
                  </p:nvSpPr>
                  <p:spPr bwMode="auto">
                    <a:xfrm>
                      <a:off x="3824672" y="505656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0" name="Rectangle 769">
                      <a:extLst>
                        <a:ext uri="{FF2B5EF4-FFF2-40B4-BE49-F238E27FC236}">
                          <a16:creationId xmlns:a16="http://schemas.microsoft.com/office/drawing/2014/main" id="{4638D151-D999-43E1-A9BA-1B26C367019F}"/>
                        </a:ext>
                      </a:extLst>
                    </p:cNvPr>
                    <p:cNvSpPr/>
                    <p:nvPr/>
                  </p:nvSpPr>
                  <p:spPr bwMode="auto">
                    <a:xfrm>
                      <a:off x="4050332" y="5056569"/>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1" name="Rectangle 770">
                      <a:extLst>
                        <a:ext uri="{FF2B5EF4-FFF2-40B4-BE49-F238E27FC236}">
                          <a16:creationId xmlns:a16="http://schemas.microsoft.com/office/drawing/2014/main" id="{2F58CD3A-B60D-4250-B9BC-3C34D4EC4323}"/>
                        </a:ext>
                      </a:extLst>
                    </p:cNvPr>
                    <p:cNvSpPr/>
                    <p:nvPr/>
                  </p:nvSpPr>
                  <p:spPr bwMode="auto">
                    <a:xfrm>
                      <a:off x="3912084"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2" name="Rectangle 771">
                      <a:extLst>
                        <a:ext uri="{FF2B5EF4-FFF2-40B4-BE49-F238E27FC236}">
                          <a16:creationId xmlns:a16="http://schemas.microsoft.com/office/drawing/2014/main" id="{CA9B75A2-17F0-429B-8154-26843FA1D1BA}"/>
                        </a:ext>
                      </a:extLst>
                    </p:cNvPr>
                    <p:cNvSpPr/>
                    <p:nvPr/>
                  </p:nvSpPr>
                  <p:spPr bwMode="auto">
                    <a:xfrm>
                      <a:off x="3755548"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3" name="Rectangle 772">
                      <a:extLst>
                        <a:ext uri="{FF2B5EF4-FFF2-40B4-BE49-F238E27FC236}">
                          <a16:creationId xmlns:a16="http://schemas.microsoft.com/office/drawing/2014/main" id="{A56E0FC7-420E-48C0-A8D4-C2B98979F760}"/>
                        </a:ext>
                      </a:extLst>
                    </p:cNvPr>
                    <p:cNvSpPr/>
                    <p:nvPr/>
                  </p:nvSpPr>
                  <p:spPr bwMode="auto">
                    <a:xfrm>
                      <a:off x="4146886" y="505656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4" name="Rectangle 773">
                      <a:extLst>
                        <a:ext uri="{FF2B5EF4-FFF2-40B4-BE49-F238E27FC236}">
                          <a16:creationId xmlns:a16="http://schemas.microsoft.com/office/drawing/2014/main" id="{3D0F2354-607E-4AC0-9EA5-6BFA49CAE941}"/>
                        </a:ext>
                      </a:extLst>
                    </p:cNvPr>
                    <p:cNvSpPr/>
                    <p:nvPr/>
                  </p:nvSpPr>
                  <p:spPr bwMode="auto">
                    <a:xfrm>
                      <a:off x="3981208"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62" name="Group 761">
                    <a:extLst>
                      <a:ext uri="{FF2B5EF4-FFF2-40B4-BE49-F238E27FC236}">
                        <a16:creationId xmlns:a16="http://schemas.microsoft.com/office/drawing/2014/main" id="{D9542594-3562-4B5A-928C-8AB822CBF673}"/>
                      </a:ext>
                    </a:extLst>
                  </p:cNvPr>
                  <p:cNvGrpSpPr/>
                  <p:nvPr/>
                </p:nvGrpSpPr>
                <p:grpSpPr>
                  <a:xfrm flipH="1">
                    <a:off x="4630265" y="5056569"/>
                    <a:ext cx="437058" cy="64008"/>
                    <a:chOff x="3755548" y="4658793"/>
                    <a:chExt cx="437058" cy="64008"/>
                  </a:xfrm>
                </p:grpSpPr>
                <p:sp>
                  <p:nvSpPr>
                    <p:cNvPr id="763" name="Rectangle 762">
                      <a:extLst>
                        <a:ext uri="{FF2B5EF4-FFF2-40B4-BE49-F238E27FC236}">
                          <a16:creationId xmlns:a16="http://schemas.microsoft.com/office/drawing/2014/main" id="{15B090EB-DCA4-4370-981C-96886B84C275}"/>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03DE9303-5B73-4A17-88D1-C6CCCAFE7825}"/>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5" name="Rectangle 764">
                      <a:extLst>
                        <a:ext uri="{FF2B5EF4-FFF2-40B4-BE49-F238E27FC236}">
                          <a16:creationId xmlns:a16="http://schemas.microsoft.com/office/drawing/2014/main" id="{17CC6111-2627-498F-A717-29CC7021624A}"/>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6" name="Rectangle 765">
                      <a:extLst>
                        <a:ext uri="{FF2B5EF4-FFF2-40B4-BE49-F238E27FC236}">
                          <a16:creationId xmlns:a16="http://schemas.microsoft.com/office/drawing/2014/main" id="{FF3D295C-0E7D-442E-B4AC-7538BB8F3F66}"/>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7" name="Rectangle 766">
                      <a:extLst>
                        <a:ext uri="{FF2B5EF4-FFF2-40B4-BE49-F238E27FC236}">
                          <a16:creationId xmlns:a16="http://schemas.microsoft.com/office/drawing/2014/main" id="{04D208D4-50C1-49E8-9D3C-4DED807A5923}"/>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8" name="Rectangle 767">
                      <a:extLst>
                        <a:ext uri="{FF2B5EF4-FFF2-40B4-BE49-F238E27FC236}">
                          <a16:creationId xmlns:a16="http://schemas.microsoft.com/office/drawing/2014/main" id="{E61855C1-578F-487A-B3BD-D31ED452C95E}"/>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6" name="Group 745">
                  <a:extLst>
                    <a:ext uri="{FF2B5EF4-FFF2-40B4-BE49-F238E27FC236}">
                      <a16:creationId xmlns:a16="http://schemas.microsoft.com/office/drawing/2014/main" id="{082229C6-38F3-44A9-AC9F-6FCCAB0C6A49}"/>
                    </a:ext>
                  </a:extLst>
                </p:cNvPr>
                <p:cNvGrpSpPr/>
                <p:nvPr/>
              </p:nvGrpSpPr>
              <p:grpSpPr>
                <a:xfrm>
                  <a:off x="3755548" y="4654027"/>
                  <a:ext cx="1311775" cy="64008"/>
                  <a:chOff x="3755548" y="4654027"/>
                  <a:chExt cx="1311775" cy="64008"/>
                </a:xfrm>
              </p:grpSpPr>
              <p:grpSp>
                <p:nvGrpSpPr>
                  <p:cNvPr id="747" name="Group 746">
                    <a:extLst>
                      <a:ext uri="{FF2B5EF4-FFF2-40B4-BE49-F238E27FC236}">
                        <a16:creationId xmlns:a16="http://schemas.microsoft.com/office/drawing/2014/main" id="{B154347D-41CF-4814-8FE9-4EB3C2BC754F}"/>
                      </a:ext>
                    </a:extLst>
                  </p:cNvPr>
                  <p:cNvGrpSpPr/>
                  <p:nvPr/>
                </p:nvGrpSpPr>
                <p:grpSpPr>
                  <a:xfrm>
                    <a:off x="3755548" y="4654027"/>
                    <a:ext cx="437058" cy="64008"/>
                    <a:chOff x="3755548" y="4658793"/>
                    <a:chExt cx="437058" cy="64008"/>
                  </a:xfrm>
                </p:grpSpPr>
                <p:sp>
                  <p:nvSpPr>
                    <p:cNvPr id="755" name="Rectangle 754">
                      <a:extLst>
                        <a:ext uri="{FF2B5EF4-FFF2-40B4-BE49-F238E27FC236}">
                          <a16:creationId xmlns:a16="http://schemas.microsoft.com/office/drawing/2014/main" id="{3FCA1EE2-8006-4661-838F-E48A7922569C}"/>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252BDB12-8C2C-4FBF-A24C-76E615F9B6C4}"/>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3FA4A85A-BCE2-4FE7-B2C3-F973741ED492}"/>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EBEB904D-B3F5-4971-B048-5DC54A02C229}"/>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AB49D0E6-7660-4E5A-A412-EEE47DF943E6}"/>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A8F44EDB-0CEF-4E8C-9BFE-FABC5696DC0C}"/>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8" name="Group 747">
                    <a:extLst>
                      <a:ext uri="{FF2B5EF4-FFF2-40B4-BE49-F238E27FC236}">
                        <a16:creationId xmlns:a16="http://schemas.microsoft.com/office/drawing/2014/main" id="{AD098577-98C2-42EE-B22D-3D2E48A87855}"/>
                      </a:ext>
                    </a:extLst>
                  </p:cNvPr>
                  <p:cNvGrpSpPr/>
                  <p:nvPr/>
                </p:nvGrpSpPr>
                <p:grpSpPr>
                  <a:xfrm>
                    <a:off x="4630265" y="4654027"/>
                    <a:ext cx="437058" cy="64008"/>
                    <a:chOff x="3755548" y="4658793"/>
                    <a:chExt cx="437058" cy="64008"/>
                  </a:xfrm>
                </p:grpSpPr>
                <p:sp>
                  <p:nvSpPr>
                    <p:cNvPr id="749" name="Rectangle 748">
                      <a:extLst>
                        <a:ext uri="{FF2B5EF4-FFF2-40B4-BE49-F238E27FC236}">
                          <a16:creationId xmlns:a16="http://schemas.microsoft.com/office/drawing/2014/main" id="{523722CA-6156-4DC2-9CBF-2642BCF50959}"/>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47233A74-48A3-47A7-BE7F-FD316341FDC1}"/>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FE02023E-7982-4AEB-9269-F6A1D842A61C}"/>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ADD0A074-726F-4094-BFE3-82A84AFF73CD}"/>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CF2F0A5E-1C5C-4851-82C7-77AD23C3E9B0}"/>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65A57C4C-F1A7-48D6-B161-66933440E50C}"/>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670" name="Group 669">
                <a:extLst>
                  <a:ext uri="{FF2B5EF4-FFF2-40B4-BE49-F238E27FC236}">
                    <a16:creationId xmlns:a16="http://schemas.microsoft.com/office/drawing/2014/main" id="{E4331D36-381F-4429-BB70-E2601C6302A3}"/>
                  </a:ext>
                </a:extLst>
              </p:cNvPr>
              <p:cNvGrpSpPr/>
              <p:nvPr/>
            </p:nvGrpSpPr>
            <p:grpSpPr>
              <a:xfrm>
                <a:off x="5494489" y="2308860"/>
                <a:ext cx="1664993" cy="845820"/>
                <a:chOff x="5494489" y="2308860"/>
                <a:chExt cx="1664993" cy="845820"/>
              </a:xfrm>
            </p:grpSpPr>
            <p:sp>
              <p:nvSpPr>
                <p:cNvPr id="729" name="Rectangle 728">
                  <a:extLst>
                    <a:ext uri="{FF2B5EF4-FFF2-40B4-BE49-F238E27FC236}">
                      <a16:creationId xmlns:a16="http://schemas.microsoft.com/office/drawing/2014/main" id="{7B768C2D-E80C-4EA0-9477-C2EA9F70E17C}"/>
                    </a:ext>
                  </a:extLst>
                </p:cNvPr>
                <p:cNvSpPr/>
                <p:nvPr/>
              </p:nvSpPr>
              <p:spPr bwMode="auto">
                <a:xfrm>
                  <a:off x="5494489"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0" name="Group 729">
                  <a:extLst>
                    <a:ext uri="{FF2B5EF4-FFF2-40B4-BE49-F238E27FC236}">
                      <a16:creationId xmlns:a16="http://schemas.microsoft.com/office/drawing/2014/main" id="{109390A3-8134-43D5-9D2A-B4B5E90479EB}"/>
                    </a:ext>
                  </a:extLst>
                </p:cNvPr>
                <p:cNvGrpSpPr/>
                <p:nvPr/>
              </p:nvGrpSpPr>
              <p:grpSpPr>
                <a:xfrm>
                  <a:off x="5571901" y="2390500"/>
                  <a:ext cx="1439981" cy="682540"/>
                  <a:chOff x="5571901" y="2390500"/>
                  <a:chExt cx="1439981" cy="682540"/>
                </a:xfrm>
              </p:grpSpPr>
              <p:sp>
                <p:nvSpPr>
                  <p:cNvPr id="731" name="Rectangle 730">
                    <a:extLst>
                      <a:ext uri="{FF2B5EF4-FFF2-40B4-BE49-F238E27FC236}">
                        <a16:creationId xmlns:a16="http://schemas.microsoft.com/office/drawing/2014/main" id="{989B6BB9-E87C-484D-A850-69176D9C3C88}"/>
                      </a:ext>
                    </a:extLst>
                  </p:cNvPr>
                  <p:cNvSpPr/>
                  <p:nvPr/>
                </p:nvSpPr>
                <p:spPr bwMode="auto">
                  <a:xfrm>
                    <a:off x="5571901" y="2546509"/>
                    <a:ext cx="3657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F8EFEE49-2185-4D38-9F5F-49FA44AE5C5F}"/>
                      </a:ext>
                    </a:extLst>
                  </p:cNvPr>
                  <p:cNvSpPr/>
                  <p:nvPr/>
                </p:nvSpPr>
                <p:spPr bwMode="auto">
                  <a:xfrm>
                    <a:off x="5571901" y="2642848"/>
                    <a:ext cx="557784"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01646540-48FF-4C8D-BD5F-640AF6321854}"/>
                      </a:ext>
                    </a:extLst>
                  </p:cNvPr>
                  <p:cNvSpPr/>
                  <p:nvPr/>
                </p:nvSpPr>
                <p:spPr bwMode="auto">
                  <a:xfrm>
                    <a:off x="5571901" y="2745718"/>
                    <a:ext cx="3657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2C3C16C1-B023-45F4-9F51-81D2B3AA6E6C}"/>
                      </a:ext>
                    </a:extLst>
                  </p:cNvPr>
                  <p:cNvSpPr/>
                  <p:nvPr/>
                </p:nvSpPr>
                <p:spPr bwMode="auto">
                  <a:xfrm>
                    <a:off x="5571901" y="2842057"/>
                    <a:ext cx="576072"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5" name="Circle: Hollow 734">
                    <a:extLst>
                      <a:ext uri="{FF2B5EF4-FFF2-40B4-BE49-F238E27FC236}">
                        <a16:creationId xmlns:a16="http://schemas.microsoft.com/office/drawing/2014/main" id="{9EC4353B-DF5C-4D49-847F-8227506769C3}"/>
                      </a:ext>
                    </a:extLst>
                  </p:cNvPr>
                  <p:cNvSpPr/>
                  <p:nvPr/>
                </p:nvSpPr>
                <p:spPr bwMode="auto">
                  <a:xfrm>
                    <a:off x="6329341" y="2390500"/>
                    <a:ext cx="682540" cy="6825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6" name="Freeform: Shape 735">
                    <a:extLst>
                      <a:ext uri="{FF2B5EF4-FFF2-40B4-BE49-F238E27FC236}">
                        <a16:creationId xmlns:a16="http://schemas.microsoft.com/office/drawing/2014/main" id="{E75AC084-8BCF-44CD-BDB0-86499D94EE4B}"/>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1" name="Group 670">
                <a:extLst>
                  <a:ext uri="{FF2B5EF4-FFF2-40B4-BE49-F238E27FC236}">
                    <a16:creationId xmlns:a16="http://schemas.microsoft.com/office/drawing/2014/main" id="{C86B7419-E456-4BF9-AB37-422FD739A9D4}"/>
                  </a:ext>
                </a:extLst>
              </p:cNvPr>
              <p:cNvGrpSpPr/>
              <p:nvPr/>
            </p:nvGrpSpPr>
            <p:grpSpPr>
              <a:xfrm>
                <a:off x="5494489" y="3257550"/>
                <a:ext cx="1664993" cy="1920240"/>
                <a:chOff x="5494489" y="3257550"/>
                <a:chExt cx="1664993" cy="1920240"/>
              </a:xfrm>
            </p:grpSpPr>
            <p:sp>
              <p:nvSpPr>
                <p:cNvPr id="689" name="Rectangle 688">
                  <a:extLst>
                    <a:ext uri="{FF2B5EF4-FFF2-40B4-BE49-F238E27FC236}">
                      <a16:creationId xmlns:a16="http://schemas.microsoft.com/office/drawing/2014/main" id="{01DDE445-F838-4B8E-A32A-CFE3A5BBB3F2}"/>
                    </a:ext>
                  </a:extLst>
                </p:cNvPr>
                <p:cNvSpPr/>
                <p:nvPr/>
              </p:nvSpPr>
              <p:spPr bwMode="auto">
                <a:xfrm>
                  <a:off x="5494489" y="3257550"/>
                  <a:ext cx="1664993" cy="192024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536E55F9-9F92-4B1A-930E-5C5C6ED6AB8F}"/>
                    </a:ext>
                  </a:extLst>
                </p:cNvPr>
                <p:cNvSpPr/>
                <p:nvPr/>
              </p:nvSpPr>
              <p:spPr bwMode="auto">
                <a:xfrm>
                  <a:off x="5603432"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473FF079-437F-4BB5-A854-645C4F1F68A3}"/>
                    </a:ext>
                  </a:extLst>
                </p:cNvPr>
                <p:cNvSpPr/>
                <p:nvPr/>
              </p:nvSpPr>
              <p:spPr bwMode="auto">
                <a:xfrm>
                  <a:off x="6572349"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D2DB41E7-05DC-4D61-9C02-AC33C604F940}"/>
                    </a:ext>
                  </a:extLst>
                </p:cNvPr>
                <p:cNvSpPr/>
                <p:nvPr/>
              </p:nvSpPr>
              <p:spPr bwMode="auto">
                <a:xfrm>
                  <a:off x="6885173"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3" name="Group 692">
                  <a:extLst>
                    <a:ext uri="{FF2B5EF4-FFF2-40B4-BE49-F238E27FC236}">
                      <a16:creationId xmlns:a16="http://schemas.microsoft.com/office/drawing/2014/main" id="{F63932FB-6F7F-432F-B0A9-B983D0580226}"/>
                    </a:ext>
                  </a:extLst>
                </p:cNvPr>
                <p:cNvGrpSpPr/>
                <p:nvPr/>
              </p:nvGrpSpPr>
              <p:grpSpPr>
                <a:xfrm>
                  <a:off x="5586758" y="3473900"/>
                  <a:ext cx="1374154" cy="73152"/>
                  <a:chOff x="5586758" y="3473900"/>
                  <a:chExt cx="1374154" cy="73152"/>
                </a:xfrm>
              </p:grpSpPr>
              <p:sp>
                <p:nvSpPr>
                  <p:cNvPr id="726" name="Rectangle: Rounded Corners 725">
                    <a:extLst>
                      <a:ext uri="{FF2B5EF4-FFF2-40B4-BE49-F238E27FC236}">
                        <a16:creationId xmlns:a16="http://schemas.microsoft.com/office/drawing/2014/main" id="{3A809167-59C3-4103-8A31-AC5DF53CB9E2}"/>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7" name="Rectangle: Rounded Corners 726">
                    <a:extLst>
                      <a:ext uri="{FF2B5EF4-FFF2-40B4-BE49-F238E27FC236}">
                        <a16:creationId xmlns:a16="http://schemas.microsoft.com/office/drawing/2014/main" id="{B8F9C710-961E-40F8-82F7-A241754D4FA4}"/>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8" name="Oval 727">
                    <a:extLst>
                      <a:ext uri="{FF2B5EF4-FFF2-40B4-BE49-F238E27FC236}">
                        <a16:creationId xmlns:a16="http://schemas.microsoft.com/office/drawing/2014/main" id="{B9730C29-EC9D-40A0-BBD3-C16372FC31CF}"/>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4" name="Group 693">
                  <a:extLst>
                    <a:ext uri="{FF2B5EF4-FFF2-40B4-BE49-F238E27FC236}">
                      <a16:creationId xmlns:a16="http://schemas.microsoft.com/office/drawing/2014/main" id="{FBB0F22B-AE41-4A61-9DFB-5051F51D1546}"/>
                    </a:ext>
                  </a:extLst>
                </p:cNvPr>
                <p:cNvGrpSpPr/>
                <p:nvPr/>
              </p:nvGrpSpPr>
              <p:grpSpPr>
                <a:xfrm>
                  <a:off x="5586758" y="3666072"/>
                  <a:ext cx="1374154" cy="73152"/>
                  <a:chOff x="5586758" y="3473900"/>
                  <a:chExt cx="1374154" cy="73152"/>
                </a:xfrm>
              </p:grpSpPr>
              <p:sp>
                <p:nvSpPr>
                  <p:cNvPr id="723" name="Rectangle: Rounded Corners 722">
                    <a:extLst>
                      <a:ext uri="{FF2B5EF4-FFF2-40B4-BE49-F238E27FC236}">
                        <a16:creationId xmlns:a16="http://schemas.microsoft.com/office/drawing/2014/main" id="{394E4431-306D-4081-9ABC-ACB071680283}"/>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4" name="Rectangle: Rounded Corners 723">
                    <a:extLst>
                      <a:ext uri="{FF2B5EF4-FFF2-40B4-BE49-F238E27FC236}">
                        <a16:creationId xmlns:a16="http://schemas.microsoft.com/office/drawing/2014/main" id="{9DAA8E66-C0D3-4FB9-B62A-A7D2A7F9F77F}"/>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5" name="Oval 724">
                    <a:extLst>
                      <a:ext uri="{FF2B5EF4-FFF2-40B4-BE49-F238E27FC236}">
                        <a16:creationId xmlns:a16="http://schemas.microsoft.com/office/drawing/2014/main" id="{2923E50E-ED1F-45BB-8FC6-99296E61FC77}"/>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5" name="Group 694">
                  <a:extLst>
                    <a:ext uri="{FF2B5EF4-FFF2-40B4-BE49-F238E27FC236}">
                      <a16:creationId xmlns:a16="http://schemas.microsoft.com/office/drawing/2014/main" id="{758C8A95-E8E7-4601-A5B2-6CA2E1BE70FA}"/>
                    </a:ext>
                  </a:extLst>
                </p:cNvPr>
                <p:cNvGrpSpPr/>
                <p:nvPr/>
              </p:nvGrpSpPr>
              <p:grpSpPr>
                <a:xfrm>
                  <a:off x="5586758" y="3858244"/>
                  <a:ext cx="1374154" cy="73152"/>
                  <a:chOff x="5586758" y="3473900"/>
                  <a:chExt cx="1374154" cy="73152"/>
                </a:xfrm>
              </p:grpSpPr>
              <p:sp>
                <p:nvSpPr>
                  <p:cNvPr id="720" name="Rectangle: Rounded Corners 719">
                    <a:extLst>
                      <a:ext uri="{FF2B5EF4-FFF2-40B4-BE49-F238E27FC236}">
                        <a16:creationId xmlns:a16="http://schemas.microsoft.com/office/drawing/2014/main" id="{33DD4700-9004-4FF6-9B5F-F22B51126F74}"/>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1" name="Rectangle: Rounded Corners 720">
                    <a:extLst>
                      <a:ext uri="{FF2B5EF4-FFF2-40B4-BE49-F238E27FC236}">
                        <a16:creationId xmlns:a16="http://schemas.microsoft.com/office/drawing/2014/main" id="{1304CEBC-C049-43F1-BA91-B4605660C8E0}"/>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2" name="Oval 721">
                    <a:extLst>
                      <a:ext uri="{FF2B5EF4-FFF2-40B4-BE49-F238E27FC236}">
                        <a16:creationId xmlns:a16="http://schemas.microsoft.com/office/drawing/2014/main" id="{F1A39EFA-D0CE-4BAB-B46B-DF0E697BE2BF}"/>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6" name="Group 695">
                  <a:extLst>
                    <a:ext uri="{FF2B5EF4-FFF2-40B4-BE49-F238E27FC236}">
                      <a16:creationId xmlns:a16="http://schemas.microsoft.com/office/drawing/2014/main" id="{B44E1800-1138-45FC-9278-01A0C2C75C33}"/>
                    </a:ext>
                  </a:extLst>
                </p:cNvPr>
                <p:cNvGrpSpPr/>
                <p:nvPr/>
              </p:nvGrpSpPr>
              <p:grpSpPr>
                <a:xfrm>
                  <a:off x="5586758" y="4050416"/>
                  <a:ext cx="1374154" cy="73152"/>
                  <a:chOff x="5586758" y="3473900"/>
                  <a:chExt cx="1374154" cy="73152"/>
                </a:xfrm>
              </p:grpSpPr>
              <p:sp>
                <p:nvSpPr>
                  <p:cNvPr id="717" name="Rectangle: Rounded Corners 716">
                    <a:extLst>
                      <a:ext uri="{FF2B5EF4-FFF2-40B4-BE49-F238E27FC236}">
                        <a16:creationId xmlns:a16="http://schemas.microsoft.com/office/drawing/2014/main" id="{265F6163-7726-4B24-90A9-1D188A81555F}"/>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8" name="Rectangle: Rounded Corners 717">
                    <a:extLst>
                      <a:ext uri="{FF2B5EF4-FFF2-40B4-BE49-F238E27FC236}">
                        <a16:creationId xmlns:a16="http://schemas.microsoft.com/office/drawing/2014/main" id="{7C97D4AE-84DB-43B5-9C1B-318848494602}"/>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9" name="Oval 718">
                    <a:extLst>
                      <a:ext uri="{FF2B5EF4-FFF2-40B4-BE49-F238E27FC236}">
                        <a16:creationId xmlns:a16="http://schemas.microsoft.com/office/drawing/2014/main" id="{7F1BC9FF-EEEE-49A6-8FB0-3F15C06B56D6}"/>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7" name="Group 696">
                  <a:extLst>
                    <a:ext uri="{FF2B5EF4-FFF2-40B4-BE49-F238E27FC236}">
                      <a16:creationId xmlns:a16="http://schemas.microsoft.com/office/drawing/2014/main" id="{EA387DCF-F43D-40DB-9A1D-EEB4DADB3E92}"/>
                    </a:ext>
                  </a:extLst>
                </p:cNvPr>
                <p:cNvGrpSpPr/>
                <p:nvPr/>
              </p:nvGrpSpPr>
              <p:grpSpPr>
                <a:xfrm>
                  <a:off x="5586758" y="4242588"/>
                  <a:ext cx="1374154" cy="73152"/>
                  <a:chOff x="5586758" y="3473900"/>
                  <a:chExt cx="1374154" cy="73152"/>
                </a:xfrm>
              </p:grpSpPr>
              <p:sp>
                <p:nvSpPr>
                  <p:cNvPr id="714" name="Rectangle: Rounded Corners 713">
                    <a:extLst>
                      <a:ext uri="{FF2B5EF4-FFF2-40B4-BE49-F238E27FC236}">
                        <a16:creationId xmlns:a16="http://schemas.microsoft.com/office/drawing/2014/main" id="{CCF6A369-B09C-475A-8A60-EE761488E2D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5" name="Rectangle: Rounded Corners 714">
                    <a:extLst>
                      <a:ext uri="{FF2B5EF4-FFF2-40B4-BE49-F238E27FC236}">
                        <a16:creationId xmlns:a16="http://schemas.microsoft.com/office/drawing/2014/main" id="{78F4F49E-0D44-46AE-8238-3B497A376E4C}"/>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6" name="Oval 715">
                    <a:extLst>
                      <a:ext uri="{FF2B5EF4-FFF2-40B4-BE49-F238E27FC236}">
                        <a16:creationId xmlns:a16="http://schemas.microsoft.com/office/drawing/2014/main" id="{3C88C8CD-CB0F-4092-AA24-3EB880EBAD39}"/>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8" name="Group 697">
                  <a:extLst>
                    <a:ext uri="{FF2B5EF4-FFF2-40B4-BE49-F238E27FC236}">
                      <a16:creationId xmlns:a16="http://schemas.microsoft.com/office/drawing/2014/main" id="{5CA44C2A-67E5-4DF0-BA3E-E5D921091A6A}"/>
                    </a:ext>
                  </a:extLst>
                </p:cNvPr>
                <p:cNvGrpSpPr/>
                <p:nvPr/>
              </p:nvGrpSpPr>
              <p:grpSpPr>
                <a:xfrm>
                  <a:off x="5586758" y="4434760"/>
                  <a:ext cx="1374154" cy="73152"/>
                  <a:chOff x="5586758" y="3473900"/>
                  <a:chExt cx="1374154" cy="73152"/>
                </a:xfrm>
              </p:grpSpPr>
              <p:sp>
                <p:nvSpPr>
                  <p:cNvPr id="711" name="Rectangle: Rounded Corners 710">
                    <a:extLst>
                      <a:ext uri="{FF2B5EF4-FFF2-40B4-BE49-F238E27FC236}">
                        <a16:creationId xmlns:a16="http://schemas.microsoft.com/office/drawing/2014/main" id="{418184E3-11EF-43BD-BF10-5D383DEA7898}"/>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2" name="Rectangle: Rounded Corners 711">
                    <a:extLst>
                      <a:ext uri="{FF2B5EF4-FFF2-40B4-BE49-F238E27FC236}">
                        <a16:creationId xmlns:a16="http://schemas.microsoft.com/office/drawing/2014/main" id="{E4C3495C-A939-440E-895D-3F6943506A02}"/>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3" name="Oval 712">
                    <a:extLst>
                      <a:ext uri="{FF2B5EF4-FFF2-40B4-BE49-F238E27FC236}">
                        <a16:creationId xmlns:a16="http://schemas.microsoft.com/office/drawing/2014/main" id="{4EF69E16-C105-4CCF-8BB5-0E4F390F499A}"/>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9" name="Group 698">
                  <a:extLst>
                    <a:ext uri="{FF2B5EF4-FFF2-40B4-BE49-F238E27FC236}">
                      <a16:creationId xmlns:a16="http://schemas.microsoft.com/office/drawing/2014/main" id="{AF9D81EC-C4F1-4303-A28E-767B341FFC5A}"/>
                    </a:ext>
                  </a:extLst>
                </p:cNvPr>
                <p:cNvGrpSpPr/>
                <p:nvPr/>
              </p:nvGrpSpPr>
              <p:grpSpPr>
                <a:xfrm>
                  <a:off x="5586758" y="4626932"/>
                  <a:ext cx="1374154" cy="73152"/>
                  <a:chOff x="5586758" y="3473900"/>
                  <a:chExt cx="1374154" cy="73152"/>
                </a:xfrm>
              </p:grpSpPr>
              <p:sp>
                <p:nvSpPr>
                  <p:cNvPr id="708" name="Rectangle: Rounded Corners 707">
                    <a:extLst>
                      <a:ext uri="{FF2B5EF4-FFF2-40B4-BE49-F238E27FC236}">
                        <a16:creationId xmlns:a16="http://schemas.microsoft.com/office/drawing/2014/main" id="{D0A33B7A-E35A-4B23-80A4-2BA8ADA45FE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9" name="Rectangle: Rounded Corners 708">
                    <a:extLst>
                      <a:ext uri="{FF2B5EF4-FFF2-40B4-BE49-F238E27FC236}">
                        <a16:creationId xmlns:a16="http://schemas.microsoft.com/office/drawing/2014/main" id="{ED4B9662-905B-43DE-9595-7B35DBEFAAA0}"/>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0" name="Oval 709">
                    <a:extLst>
                      <a:ext uri="{FF2B5EF4-FFF2-40B4-BE49-F238E27FC236}">
                        <a16:creationId xmlns:a16="http://schemas.microsoft.com/office/drawing/2014/main" id="{7178B3D0-A9AD-439A-93D5-8146B74D0F18}"/>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00" name="Group 699">
                  <a:extLst>
                    <a:ext uri="{FF2B5EF4-FFF2-40B4-BE49-F238E27FC236}">
                      <a16:creationId xmlns:a16="http://schemas.microsoft.com/office/drawing/2014/main" id="{524DBE8D-444F-420A-AA6D-E5F0E4D54927}"/>
                    </a:ext>
                  </a:extLst>
                </p:cNvPr>
                <p:cNvGrpSpPr/>
                <p:nvPr/>
              </p:nvGrpSpPr>
              <p:grpSpPr>
                <a:xfrm>
                  <a:off x="5586758" y="4819104"/>
                  <a:ext cx="1374154" cy="73152"/>
                  <a:chOff x="5586758" y="3473900"/>
                  <a:chExt cx="1374154" cy="73152"/>
                </a:xfrm>
              </p:grpSpPr>
              <p:sp>
                <p:nvSpPr>
                  <p:cNvPr id="705" name="Rectangle: Rounded Corners 704">
                    <a:extLst>
                      <a:ext uri="{FF2B5EF4-FFF2-40B4-BE49-F238E27FC236}">
                        <a16:creationId xmlns:a16="http://schemas.microsoft.com/office/drawing/2014/main" id="{AD8722EA-84F8-47A5-8DA3-9D5EA5427076}"/>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6" name="Rectangle: Rounded Corners 705">
                    <a:extLst>
                      <a:ext uri="{FF2B5EF4-FFF2-40B4-BE49-F238E27FC236}">
                        <a16:creationId xmlns:a16="http://schemas.microsoft.com/office/drawing/2014/main" id="{3D1E1600-A302-4714-AC12-B097282B3B55}"/>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7" name="Oval 706">
                    <a:extLst>
                      <a:ext uri="{FF2B5EF4-FFF2-40B4-BE49-F238E27FC236}">
                        <a16:creationId xmlns:a16="http://schemas.microsoft.com/office/drawing/2014/main" id="{28F81773-C154-4201-B0A2-5707A4F42632}"/>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01" name="Group 700">
                  <a:extLst>
                    <a:ext uri="{FF2B5EF4-FFF2-40B4-BE49-F238E27FC236}">
                      <a16:creationId xmlns:a16="http://schemas.microsoft.com/office/drawing/2014/main" id="{D48A3D73-81B5-4644-85EC-7DC9A17D931F}"/>
                    </a:ext>
                  </a:extLst>
                </p:cNvPr>
                <p:cNvGrpSpPr/>
                <p:nvPr/>
              </p:nvGrpSpPr>
              <p:grpSpPr>
                <a:xfrm>
                  <a:off x="5586758" y="5011274"/>
                  <a:ext cx="1374154" cy="73152"/>
                  <a:chOff x="5586758" y="3473900"/>
                  <a:chExt cx="1374154" cy="73152"/>
                </a:xfrm>
              </p:grpSpPr>
              <p:sp>
                <p:nvSpPr>
                  <p:cNvPr id="702" name="Rectangle: Rounded Corners 701">
                    <a:extLst>
                      <a:ext uri="{FF2B5EF4-FFF2-40B4-BE49-F238E27FC236}">
                        <a16:creationId xmlns:a16="http://schemas.microsoft.com/office/drawing/2014/main" id="{3475F78E-3B05-44F5-8D81-18C9FF55139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3" name="Rectangle: Rounded Corners 702">
                    <a:extLst>
                      <a:ext uri="{FF2B5EF4-FFF2-40B4-BE49-F238E27FC236}">
                        <a16:creationId xmlns:a16="http://schemas.microsoft.com/office/drawing/2014/main" id="{A8753260-CBF5-4831-B020-60A6FBD634A9}"/>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4" name="Oval 703">
                    <a:extLst>
                      <a:ext uri="{FF2B5EF4-FFF2-40B4-BE49-F238E27FC236}">
                        <a16:creationId xmlns:a16="http://schemas.microsoft.com/office/drawing/2014/main" id="{3DCCC233-D2C0-46AD-BB6E-3F658351D3AE}"/>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2" name="Group 671">
                <a:extLst>
                  <a:ext uri="{FF2B5EF4-FFF2-40B4-BE49-F238E27FC236}">
                    <a16:creationId xmlns:a16="http://schemas.microsoft.com/office/drawing/2014/main" id="{CFD345DB-3A7F-4113-B3A2-CE8DD2880E09}"/>
                  </a:ext>
                </a:extLst>
              </p:cNvPr>
              <p:cNvGrpSpPr/>
              <p:nvPr/>
            </p:nvGrpSpPr>
            <p:grpSpPr>
              <a:xfrm>
                <a:off x="7293571" y="2308860"/>
                <a:ext cx="1668533" cy="2868930"/>
                <a:chOff x="7293571" y="2308860"/>
                <a:chExt cx="1668533" cy="2868930"/>
              </a:xfrm>
            </p:grpSpPr>
            <p:grpSp>
              <p:nvGrpSpPr>
                <p:cNvPr id="674" name="Group 673">
                  <a:extLst>
                    <a:ext uri="{FF2B5EF4-FFF2-40B4-BE49-F238E27FC236}">
                      <a16:creationId xmlns:a16="http://schemas.microsoft.com/office/drawing/2014/main" id="{225D5F5B-9032-4F76-B7C9-5C9870DB9A1C}"/>
                    </a:ext>
                  </a:extLst>
                </p:cNvPr>
                <p:cNvGrpSpPr/>
                <p:nvPr/>
              </p:nvGrpSpPr>
              <p:grpSpPr>
                <a:xfrm>
                  <a:off x="7297111" y="2308860"/>
                  <a:ext cx="1664993" cy="845820"/>
                  <a:chOff x="7297111" y="2308860"/>
                  <a:chExt cx="1664993" cy="845820"/>
                </a:xfrm>
              </p:grpSpPr>
              <p:sp>
                <p:nvSpPr>
                  <p:cNvPr id="681" name="Rectangle 680">
                    <a:extLst>
                      <a:ext uri="{FF2B5EF4-FFF2-40B4-BE49-F238E27FC236}">
                        <a16:creationId xmlns:a16="http://schemas.microsoft.com/office/drawing/2014/main" id="{04D1C24F-E075-4F37-9EB9-CB88E7FADCD9}"/>
                      </a:ext>
                    </a:extLst>
                  </p:cNvPr>
                  <p:cNvSpPr/>
                  <p:nvPr/>
                </p:nvSpPr>
                <p:spPr bwMode="auto">
                  <a:xfrm>
                    <a:off x="7297111"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82" name="Group 681">
                    <a:extLst>
                      <a:ext uri="{FF2B5EF4-FFF2-40B4-BE49-F238E27FC236}">
                        <a16:creationId xmlns:a16="http://schemas.microsoft.com/office/drawing/2014/main" id="{90D2C42E-C9C2-4C0E-A355-11D13F30E1E8}"/>
                      </a:ext>
                    </a:extLst>
                  </p:cNvPr>
                  <p:cNvGrpSpPr/>
                  <p:nvPr/>
                </p:nvGrpSpPr>
                <p:grpSpPr>
                  <a:xfrm>
                    <a:off x="7490344" y="2514596"/>
                    <a:ext cx="548639" cy="548640"/>
                    <a:chOff x="7490344" y="2514596"/>
                    <a:chExt cx="548639" cy="548640"/>
                  </a:xfrm>
                </p:grpSpPr>
                <p:sp>
                  <p:nvSpPr>
                    <p:cNvPr id="687" name="Circle: Hollow 686">
                      <a:extLst>
                        <a:ext uri="{FF2B5EF4-FFF2-40B4-BE49-F238E27FC236}">
                          <a16:creationId xmlns:a16="http://schemas.microsoft.com/office/drawing/2014/main" id="{777EF55D-A9D3-4346-B4A4-265A5CDD8582}"/>
                        </a:ext>
                      </a:extLst>
                    </p:cNvPr>
                    <p:cNvSpPr/>
                    <p:nvPr/>
                  </p:nvSpPr>
                  <p:spPr bwMode="auto">
                    <a:xfrm>
                      <a:off x="7490344" y="2514596"/>
                      <a:ext cx="548639" cy="5486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8" name="Freeform: Shape 687">
                      <a:extLst>
                        <a:ext uri="{FF2B5EF4-FFF2-40B4-BE49-F238E27FC236}">
                          <a16:creationId xmlns:a16="http://schemas.microsoft.com/office/drawing/2014/main" id="{3CD238D5-DF8A-463E-80E3-64BE7C4857D4}"/>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83" name="Rectangle 682">
                    <a:extLst>
                      <a:ext uri="{FF2B5EF4-FFF2-40B4-BE49-F238E27FC236}">
                        <a16:creationId xmlns:a16="http://schemas.microsoft.com/office/drawing/2014/main" id="{8937A829-B590-4507-B3F6-C75C99E12150}"/>
                      </a:ext>
                    </a:extLst>
                  </p:cNvPr>
                  <p:cNvSpPr/>
                  <p:nvPr/>
                </p:nvSpPr>
                <p:spPr bwMode="auto">
                  <a:xfrm>
                    <a:off x="7382553" y="2371489"/>
                    <a:ext cx="8229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84" name="Group 683">
                    <a:extLst>
                      <a:ext uri="{FF2B5EF4-FFF2-40B4-BE49-F238E27FC236}">
                        <a16:creationId xmlns:a16="http://schemas.microsoft.com/office/drawing/2014/main" id="{4EC4BBC7-7AE9-4C22-AE81-970D1DB30EAB}"/>
                      </a:ext>
                    </a:extLst>
                  </p:cNvPr>
                  <p:cNvGrpSpPr/>
                  <p:nvPr/>
                </p:nvGrpSpPr>
                <p:grpSpPr>
                  <a:xfrm>
                    <a:off x="8176612" y="2514596"/>
                    <a:ext cx="548639" cy="548640"/>
                    <a:chOff x="8176612" y="2514596"/>
                    <a:chExt cx="548639" cy="548640"/>
                  </a:xfrm>
                </p:grpSpPr>
                <p:sp>
                  <p:nvSpPr>
                    <p:cNvPr id="685" name="Circle: Hollow 684">
                      <a:extLst>
                        <a:ext uri="{FF2B5EF4-FFF2-40B4-BE49-F238E27FC236}">
                          <a16:creationId xmlns:a16="http://schemas.microsoft.com/office/drawing/2014/main" id="{9B3A8D7D-4440-48CE-B103-2AF60908D23F}"/>
                        </a:ext>
                      </a:extLst>
                    </p:cNvPr>
                    <p:cNvSpPr/>
                    <p:nvPr/>
                  </p:nvSpPr>
                  <p:spPr bwMode="auto">
                    <a:xfrm>
                      <a:off x="8176612" y="2514596"/>
                      <a:ext cx="548639" cy="5486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6" name="Freeform: Shape 685">
                      <a:extLst>
                        <a:ext uri="{FF2B5EF4-FFF2-40B4-BE49-F238E27FC236}">
                          <a16:creationId xmlns:a16="http://schemas.microsoft.com/office/drawing/2014/main" id="{A15F729F-768D-46D2-9B25-315D2BA9B4F7}"/>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5" name="Group 674">
                  <a:extLst>
                    <a:ext uri="{FF2B5EF4-FFF2-40B4-BE49-F238E27FC236}">
                      <a16:creationId xmlns:a16="http://schemas.microsoft.com/office/drawing/2014/main" id="{C001018C-7F84-40D7-B872-C28AAE5AD8FF}"/>
                    </a:ext>
                  </a:extLst>
                </p:cNvPr>
                <p:cNvGrpSpPr/>
                <p:nvPr/>
              </p:nvGrpSpPr>
              <p:grpSpPr>
                <a:xfrm>
                  <a:off x="7293571" y="3257550"/>
                  <a:ext cx="1664993" cy="1920240"/>
                  <a:chOff x="7293571" y="3257550"/>
                  <a:chExt cx="1664993" cy="1920240"/>
                </a:xfrm>
              </p:grpSpPr>
              <p:sp>
                <p:nvSpPr>
                  <p:cNvPr id="676" name="Rectangle 675">
                    <a:extLst>
                      <a:ext uri="{FF2B5EF4-FFF2-40B4-BE49-F238E27FC236}">
                        <a16:creationId xmlns:a16="http://schemas.microsoft.com/office/drawing/2014/main" id="{A20BA10E-5A50-4EB6-92ED-752D42B4C80B}"/>
                      </a:ext>
                    </a:extLst>
                  </p:cNvPr>
                  <p:cNvSpPr/>
                  <p:nvPr/>
                </p:nvSpPr>
                <p:spPr bwMode="auto">
                  <a:xfrm>
                    <a:off x="7293571" y="3257550"/>
                    <a:ext cx="1664993" cy="192024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0D9562BE-4AC0-4508-9A58-B89C78CF2DFF}"/>
                      </a:ext>
                    </a:extLst>
                  </p:cNvPr>
                  <p:cNvSpPr/>
                  <p:nvPr/>
                </p:nvSpPr>
                <p:spPr bwMode="auto">
                  <a:xfrm>
                    <a:off x="7378140" y="3354448"/>
                    <a:ext cx="8229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8" name="Freeform: Shape 677">
                    <a:extLst>
                      <a:ext uri="{FF2B5EF4-FFF2-40B4-BE49-F238E27FC236}">
                        <a16:creationId xmlns:a16="http://schemas.microsoft.com/office/drawing/2014/main" id="{70F9538C-27C3-41DC-A382-4D14DEE30430}"/>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9" name="Freeform: Shape 678">
                    <a:extLst>
                      <a:ext uri="{FF2B5EF4-FFF2-40B4-BE49-F238E27FC236}">
                        <a16:creationId xmlns:a16="http://schemas.microsoft.com/office/drawing/2014/main" id="{3BCA6F1E-A9DA-4753-9B40-9F49409EA2A9}"/>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0" name="Freeform: Shape 679">
                    <a:extLst>
                      <a:ext uri="{FF2B5EF4-FFF2-40B4-BE49-F238E27FC236}">
                        <a16:creationId xmlns:a16="http://schemas.microsoft.com/office/drawing/2014/main" id="{A2C0D2DD-14A0-4298-AC52-B73441D554B4}"/>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673" name="Freeform: Shape 672">
                <a:extLst>
                  <a:ext uri="{FF2B5EF4-FFF2-40B4-BE49-F238E27FC236}">
                    <a16:creationId xmlns:a16="http://schemas.microsoft.com/office/drawing/2014/main" id="{A6A6E747-A434-4DF7-AA5A-1FCEC9697695}"/>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825" name="Group 824">
            <a:extLst>
              <a:ext uri="{FF2B5EF4-FFF2-40B4-BE49-F238E27FC236}">
                <a16:creationId xmlns:a16="http://schemas.microsoft.com/office/drawing/2014/main" id="{51EC064B-D70E-46F7-BCAD-8880135BB708}"/>
              </a:ext>
            </a:extLst>
          </p:cNvPr>
          <p:cNvGrpSpPr/>
          <p:nvPr/>
        </p:nvGrpSpPr>
        <p:grpSpPr>
          <a:xfrm>
            <a:off x="7959098" y="5202278"/>
            <a:ext cx="2082650" cy="831362"/>
            <a:chOff x="7869246" y="2531860"/>
            <a:chExt cx="2082945" cy="831479"/>
          </a:xfrm>
        </p:grpSpPr>
        <p:sp>
          <p:nvSpPr>
            <p:cNvPr id="826" name="Rectangle 825">
              <a:extLst>
                <a:ext uri="{FF2B5EF4-FFF2-40B4-BE49-F238E27FC236}">
                  <a16:creationId xmlns:a16="http://schemas.microsoft.com/office/drawing/2014/main" id="{BFBE9633-778F-4477-8E55-F47821CC40FE}"/>
                </a:ext>
              </a:extLst>
            </p:cNvPr>
            <p:cNvSpPr/>
            <p:nvPr/>
          </p:nvSpPr>
          <p:spPr>
            <a:xfrm>
              <a:off x="7869246" y="2531860"/>
              <a:ext cx="683799" cy="743963"/>
            </a:xfrm>
            <a:prstGeom prst="rect">
              <a:avLst/>
            </a:prstGeom>
          </p:spPr>
          <p:txBody>
            <a:bodyPr wrap="square">
              <a:spAutoFit/>
            </a:bodyPr>
            <a:lstStyle/>
            <a:p>
              <a:pPr defTabSz="913926" fontAlgn="base">
                <a:lnSpc>
                  <a:spcPct val="90000"/>
                </a:lnSpc>
                <a:spcBef>
                  <a:spcPts val="587"/>
                </a:spcBef>
                <a:spcAft>
                  <a:spcPct val="0"/>
                </a:spcAft>
                <a:defRPr/>
              </a:pPr>
              <a:r>
                <a:rPr lang="en-US" sz="1568" kern="0">
                  <a:ea typeface="Segoe UI" pitchFamily="34" charset="0"/>
                  <a:cs typeface="Segoe UI" pitchFamily="34" charset="0"/>
                </a:rPr>
                <a:t>Apps and APIs</a:t>
              </a:r>
            </a:p>
          </p:txBody>
        </p:sp>
        <p:grpSp>
          <p:nvGrpSpPr>
            <p:cNvPr id="827" name="Group 826">
              <a:extLst>
                <a:ext uri="{FF2B5EF4-FFF2-40B4-BE49-F238E27FC236}">
                  <a16:creationId xmlns:a16="http://schemas.microsoft.com/office/drawing/2014/main" id="{B492CDA1-B870-4CB5-8127-02F238FDB872}"/>
                </a:ext>
              </a:extLst>
            </p:cNvPr>
            <p:cNvGrpSpPr/>
            <p:nvPr/>
          </p:nvGrpSpPr>
          <p:grpSpPr>
            <a:xfrm flipH="1">
              <a:off x="8525064" y="2592737"/>
              <a:ext cx="1427127" cy="770602"/>
              <a:chOff x="3529673" y="2550102"/>
              <a:chExt cx="1727147" cy="932603"/>
            </a:xfrm>
            <a:solidFill>
              <a:srgbClr val="F2F2F2"/>
            </a:solidFill>
          </p:grpSpPr>
          <p:grpSp>
            <p:nvGrpSpPr>
              <p:cNvPr id="828" name="Group 827">
                <a:extLst>
                  <a:ext uri="{FF2B5EF4-FFF2-40B4-BE49-F238E27FC236}">
                    <a16:creationId xmlns:a16="http://schemas.microsoft.com/office/drawing/2014/main" id="{13B4F3B8-298B-4432-88AE-975EAA248164}"/>
                  </a:ext>
                </a:extLst>
              </p:cNvPr>
              <p:cNvGrpSpPr>
                <a:grpSpLocks noChangeAspect="1"/>
              </p:cNvGrpSpPr>
              <p:nvPr/>
            </p:nvGrpSpPr>
            <p:grpSpPr>
              <a:xfrm>
                <a:off x="4156130" y="2550102"/>
                <a:ext cx="1100690" cy="932603"/>
                <a:chOff x="4947743" y="5339803"/>
                <a:chExt cx="825499" cy="706436"/>
              </a:xfrm>
              <a:grpFill/>
            </p:grpSpPr>
            <p:sp>
              <p:nvSpPr>
                <p:cNvPr id="832" name="Freeform 5">
                  <a:extLst>
                    <a:ext uri="{FF2B5EF4-FFF2-40B4-BE49-F238E27FC236}">
                      <a16:creationId xmlns:a16="http://schemas.microsoft.com/office/drawing/2014/main" id="{6F7A6BCA-3A72-4A2B-B22F-E7897B66E20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9050" cap="flat">
                  <a:solidFill>
                    <a:srgbClr val="0078D7"/>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833" name="Freeform 6">
                  <a:extLst>
                    <a:ext uri="{FF2B5EF4-FFF2-40B4-BE49-F238E27FC236}">
                      <a16:creationId xmlns:a16="http://schemas.microsoft.com/office/drawing/2014/main" id="{71C57A56-F768-4C6F-A8F6-9C8CB7EAED86}"/>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9050" cap="flat">
                  <a:solidFill>
                    <a:srgbClr val="0078D7"/>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834" name="Freeform 7">
                  <a:extLst>
                    <a:ext uri="{FF2B5EF4-FFF2-40B4-BE49-F238E27FC236}">
                      <a16:creationId xmlns:a16="http://schemas.microsoft.com/office/drawing/2014/main" id="{A3652140-2AA7-4447-BE89-BE7592185C91}"/>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9050" cap="flat">
                  <a:solidFill>
                    <a:srgbClr val="0078D7"/>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835" name="Freeform 8">
                  <a:extLst>
                    <a:ext uri="{FF2B5EF4-FFF2-40B4-BE49-F238E27FC236}">
                      <a16:creationId xmlns:a16="http://schemas.microsoft.com/office/drawing/2014/main" id="{434FF54A-3C68-4A69-8243-DDE52A19A3B0}"/>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9050" cap="flat">
                  <a:solidFill>
                    <a:srgbClr val="0078D7"/>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836" name="Line 9">
                  <a:extLst>
                    <a:ext uri="{FF2B5EF4-FFF2-40B4-BE49-F238E27FC236}">
                      <a16:creationId xmlns:a16="http://schemas.microsoft.com/office/drawing/2014/main" id="{D4303384-DCFE-40AC-AA2D-0C6A5DC1B35C}"/>
                    </a:ext>
                  </a:extLst>
                </p:cNvPr>
                <p:cNvSpPr>
                  <a:spLocks noChangeShapeType="1"/>
                </p:cNvSpPr>
                <p:nvPr/>
              </p:nvSpPr>
              <p:spPr bwMode="auto">
                <a:xfrm flipH="1" flipV="1">
                  <a:off x="5468442" y="5963690"/>
                  <a:ext cx="304800" cy="0"/>
                </a:xfrm>
                <a:prstGeom prst="line">
                  <a:avLst/>
                </a:prstGeom>
                <a:grpFill/>
                <a:ln w="19050" cap="flat">
                  <a:solidFill>
                    <a:srgbClr val="0078D7"/>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sp>
              <p:nvSpPr>
                <p:cNvPr id="837" name="Line 10">
                  <a:extLst>
                    <a:ext uri="{FF2B5EF4-FFF2-40B4-BE49-F238E27FC236}">
                      <a16:creationId xmlns:a16="http://schemas.microsoft.com/office/drawing/2014/main" id="{134C6657-C9AD-4B34-885E-A070EB0651AA}"/>
                    </a:ext>
                  </a:extLst>
                </p:cNvPr>
                <p:cNvSpPr>
                  <a:spLocks noChangeShapeType="1"/>
                </p:cNvSpPr>
                <p:nvPr/>
              </p:nvSpPr>
              <p:spPr bwMode="auto">
                <a:xfrm>
                  <a:off x="5468442" y="5543002"/>
                  <a:ext cx="304800" cy="4763"/>
                </a:xfrm>
                <a:prstGeom prst="line">
                  <a:avLst/>
                </a:prstGeom>
                <a:grpFill/>
                <a:ln w="19050" cap="flat">
                  <a:solidFill>
                    <a:srgbClr val="0078D7"/>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191">
                    <a:defRPr/>
                  </a:pPr>
                  <a:endParaRPr lang="en-US" sz="1873" kern="0">
                    <a:solidFill>
                      <a:srgbClr val="353535"/>
                    </a:solidFill>
                  </a:endParaRPr>
                </a:p>
              </p:txBody>
            </p:sp>
          </p:grpSp>
          <p:grpSp>
            <p:nvGrpSpPr>
              <p:cNvPr id="829" name="Group 828">
                <a:extLst>
                  <a:ext uri="{FF2B5EF4-FFF2-40B4-BE49-F238E27FC236}">
                    <a16:creationId xmlns:a16="http://schemas.microsoft.com/office/drawing/2014/main" id="{60147EDF-67C8-40F0-8547-559DF826857E}"/>
                  </a:ext>
                </a:extLst>
              </p:cNvPr>
              <p:cNvGrpSpPr/>
              <p:nvPr/>
            </p:nvGrpSpPr>
            <p:grpSpPr>
              <a:xfrm>
                <a:off x="3529673" y="2926609"/>
                <a:ext cx="911334" cy="542544"/>
                <a:chOff x="3779314" y="3034045"/>
                <a:chExt cx="753632" cy="448660"/>
              </a:xfrm>
              <a:grpFill/>
            </p:grpSpPr>
            <p:sp>
              <p:nvSpPr>
                <p:cNvPr id="830" name="Freeform 328">
                  <a:extLst>
                    <a:ext uri="{FF2B5EF4-FFF2-40B4-BE49-F238E27FC236}">
                      <a16:creationId xmlns:a16="http://schemas.microsoft.com/office/drawing/2014/main" id="{2054F4FE-3FEE-493C-AD42-4A5B25DCBB39}"/>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9050" cap="flat" cmpd="sng" algn="ctr">
                  <a:solidFill>
                    <a:srgbClr val="0078D7"/>
                  </a:solidFill>
                  <a:prstDash val="solid"/>
                  <a:headEnd type="none"/>
                  <a:tailEnd type="none"/>
                </a:ln>
                <a:effectLs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sp>
              <p:nvSpPr>
                <p:cNvPr id="831" name="Rectangle 327">
                  <a:extLst>
                    <a:ext uri="{FF2B5EF4-FFF2-40B4-BE49-F238E27FC236}">
                      <a16:creationId xmlns:a16="http://schemas.microsoft.com/office/drawing/2014/main" id="{A5F0062B-692A-4D8B-BDA0-9821392C4B86}"/>
                    </a:ext>
                  </a:extLst>
                </p:cNvPr>
                <p:cNvSpPr>
                  <a:spLocks noChangeArrowheads="1"/>
                </p:cNvSpPr>
                <p:nvPr/>
              </p:nvSpPr>
              <p:spPr bwMode="auto">
                <a:xfrm>
                  <a:off x="3905408" y="3034045"/>
                  <a:ext cx="495579" cy="313769"/>
                </a:xfrm>
                <a:prstGeom prst="rect">
                  <a:avLst/>
                </a:prstGeom>
                <a:grpFill/>
                <a:ln w="19050" cap="flat" cmpd="sng" algn="ctr">
                  <a:solidFill>
                    <a:srgbClr val="0078D7"/>
                  </a:solidFill>
                  <a:prstDash val="solid"/>
                  <a:headEnd type="none"/>
                  <a:tailEnd type="none"/>
                </a:ln>
                <a:effectLs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grpSp>
        </p:grpSp>
      </p:grpSp>
      <p:grpSp>
        <p:nvGrpSpPr>
          <p:cNvPr id="838" name="Group 837">
            <a:extLst>
              <a:ext uri="{FF2B5EF4-FFF2-40B4-BE49-F238E27FC236}">
                <a16:creationId xmlns:a16="http://schemas.microsoft.com/office/drawing/2014/main" id="{1D40C53A-E012-4B5B-819C-0787D523AC3C}"/>
              </a:ext>
            </a:extLst>
          </p:cNvPr>
          <p:cNvGrpSpPr/>
          <p:nvPr/>
        </p:nvGrpSpPr>
        <p:grpSpPr>
          <a:xfrm>
            <a:off x="7929091" y="1450027"/>
            <a:ext cx="2607662" cy="1634869"/>
            <a:chOff x="4887885" y="2663200"/>
            <a:chExt cx="2660704" cy="1668125"/>
          </a:xfrm>
        </p:grpSpPr>
        <p:grpSp>
          <p:nvGrpSpPr>
            <p:cNvPr id="839" name="Group 838">
              <a:extLst>
                <a:ext uri="{FF2B5EF4-FFF2-40B4-BE49-F238E27FC236}">
                  <a16:creationId xmlns:a16="http://schemas.microsoft.com/office/drawing/2014/main" id="{1AC7CE59-3D6A-4691-B2FE-E776BC27DD01}"/>
                </a:ext>
              </a:extLst>
            </p:cNvPr>
            <p:cNvGrpSpPr/>
            <p:nvPr/>
          </p:nvGrpSpPr>
          <p:grpSpPr>
            <a:xfrm>
              <a:off x="4887885" y="2663200"/>
              <a:ext cx="2660704" cy="1668125"/>
              <a:chOff x="4931021" y="2660526"/>
              <a:chExt cx="2660704" cy="1668125"/>
            </a:xfrm>
          </p:grpSpPr>
          <p:sp>
            <p:nvSpPr>
              <p:cNvPr id="841" name="Freeform 5">
                <a:extLst>
                  <a:ext uri="{FF2B5EF4-FFF2-40B4-BE49-F238E27FC236}">
                    <a16:creationId xmlns:a16="http://schemas.microsoft.com/office/drawing/2014/main" id="{8C02E88B-895A-4C48-B709-B790FC31885E}"/>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9617" tIns="44808" rIns="89617" bIns="44808" anchor="t" anchorCtr="0" compatLnSpc="1">
                <a:noAutofit/>
              </a:bodyPr>
              <a:lstStyle/>
              <a:p>
                <a:pPr defTabSz="914016">
                  <a:defRPr sz="1800" b="0" i="0" u="none" strike="noStrike" kern="0" cap="none" spc="0" baseline="0">
                    <a:solidFill>
                      <a:srgbClr val="000000"/>
                    </a:solidFill>
                    <a:uFillTx/>
                  </a:defRPr>
                </a:pPr>
                <a:endParaRPr lang="en-US" sz="1764" kern="0">
                  <a:solidFill>
                    <a:srgbClr val="505050"/>
                  </a:solidFill>
                  <a:latin typeface="Segoe UI"/>
                </a:endParaRPr>
              </a:p>
            </p:txBody>
          </p:sp>
          <p:sp>
            <p:nvSpPr>
              <p:cNvPr id="842" name="Freeform 5">
                <a:extLst>
                  <a:ext uri="{FF2B5EF4-FFF2-40B4-BE49-F238E27FC236}">
                    <a16:creationId xmlns:a16="http://schemas.microsoft.com/office/drawing/2014/main" id="{B6F6FA11-1E32-434B-937B-666B80C3E7ED}"/>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17" tIns="44808" rIns="89617" bIns="44808" anchor="t" anchorCtr="0" compatLnSpc="1">
                <a:noAutofit/>
              </a:bodyPr>
              <a:lstStyle/>
              <a:p>
                <a:pPr defTabSz="914016">
                  <a:defRPr sz="1800" b="0" i="0" u="none" strike="noStrike" kern="0" cap="none" spc="0" baseline="0">
                    <a:solidFill>
                      <a:srgbClr val="000000"/>
                    </a:solidFill>
                    <a:uFillTx/>
                  </a:defRPr>
                </a:pPr>
                <a:endParaRPr lang="en-US" sz="1764" kern="0">
                  <a:solidFill>
                    <a:srgbClr val="505050"/>
                  </a:solidFill>
                  <a:latin typeface="Segoe UI"/>
                </a:endParaRPr>
              </a:p>
            </p:txBody>
          </p:sp>
        </p:grpSp>
        <p:sp>
          <p:nvSpPr>
            <p:cNvPr id="840" name="Freeform: Shape 1817">
              <a:extLst>
                <a:ext uri="{FF2B5EF4-FFF2-40B4-BE49-F238E27FC236}">
                  <a16:creationId xmlns:a16="http://schemas.microsoft.com/office/drawing/2014/main" id="{4FC59232-D946-433E-A51C-FAEDAD3F0B58}"/>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33" tIns="143387" rIns="179233" bIns="143387" anchor="t" anchorCtr="1" compatLnSpc="1">
              <a:noAutofit/>
            </a:bodyPr>
            <a:lstStyle/>
            <a:p>
              <a:pPr algn="ctr" defTabSz="913748">
                <a:lnSpc>
                  <a:spcPct val="90000"/>
                </a:lnSpc>
                <a:defRPr sz="1800" b="0" i="0" u="none" strike="noStrike" kern="0" cap="none" spc="0" baseline="0">
                  <a:solidFill>
                    <a:srgbClr val="000000"/>
                  </a:solidFill>
                  <a:uFillTx/>
                </a:defRPr>
              </a:pPr>
              <a:endParaRPr lang="en-US" sz="2353" kern="0">
                <a:solidFill>
                  <a:srgbClr val="000000"/>
                </a:solidFill>
                <a:ea typeface="Segoe UI" pitchFamily="34"/>
                <a:cs typeface="Segoe UI" pitchFamily="34"/>
              </a:endParaRPr>
            </a:p>
          </p:txBody>
        </p:sp>
      </p:grpSp>
      <p:sp>
        <p:nvSpPr>
          <p:cNvPr id="843" name="Rectangle 842">
            <a:extLst>
              <a:ext uri="{FF2B5EF4-FFF2-40B4-BE49-F238E27FC236}">
                <a16:creationId xmlns:a16="http://schemas.microsoft.com/office/drawing/2014/main" id="{4BC4DEFD-6D19-4AEB-8B75-C2296C95A706}"/>
              </a:ext>
            </a:extLst>
          </p:cNvPr>
          <p:cNvSpPr/>
          <p:nvPr/>
        </p:nvSpPr>
        <p:spPr>
          <a:xfrm>
            <a:off x="8234044" y="2377460"/>
            <a:ext cx="1997755" cy="602695"/>
          </a:xfrm>
          <a:prstGeom prst="rect">
            <a:avLst/>
          </a:prstGeom>
        </p:spPr>
        <p:txBody>
          <a:bodyPr wrap="square">
            <a:spAutoFit/>
          </a:bodyPr>
          <a:lstStyle/>
          <a:p>
            <a:pPr algn="ctr" defTabSz="914016">
              <a:lnSpc>
                <a:spcPct val="90000"/>
              </a:lnSpc>
              <a:defRPr sz="1800" b="0" i="0" u="none" strike="noStrike" kern="0" cap="none" spc="0" baseline="0">
                <a:solidFill>
                  <a:srgbClr val="000000"/>
                </a:solidFill>
                <a:uFillTx/>
              </a:defRPr>
            </a:pPr>
            <a:r>
              <a:rPr lang="en-US" kern="0">
                <a:solidFill>
                  <a:srgbClr val="000000"/>
                </a:solidFill>
              </a:rPr>
              <a:t>Microsoft Azure </a:t>
            </a:r>
          </a:p>
          <a:p>
            <a:pPr algn="ctr" defTabSz="914016">
              <a:lnSpc>
                <a:spcPct val="90000"/>
              </a:lnSpc>
              <a:defRPr sz="1800" b="0" i="0" u="none" strike="noStrike" kern="0" cap="none" spc="0" baseline="0">
                <a:solidFill>
                  <a:srgbClr val="000000"/>
                </a:solidFill>
                <a:uFillTx/>
              </a:defRPr>
            </a:pPr>
            <a:r>
              <a:rPr lang="en-US" kern="0">
                <a:solidFill>
                  <a:srgbClr val="000000"/>
                </a:solidFill>
              </a:rPr>
              <a:t>Active Directory</a:t>
            </a:r>
          </a:p>
        </p:txBody>
      </p:sp>
      <p:grpSp>
        <p:nvGrpSpPr>
          <p:cNvPr id="4" name="Group 3">
            <a:extLst>
              <a:ext uri="{FF2B5EF4-FFF2-40B4-BE49-F238E27FC236}">
                <a16:creationId xmlns:a16="http://schemas.microsoft.com/office/drawing/2014/main" id="{1048837A-C91F-4A98-9006-588D5C106B02}"/>
              </a:ext>
            </a:extLst>
          </p:cNvPr>
          <p:cNvGrpSpPr/>
          <p:nvPr/>
        </p:nvGrpSpPr>
        <p:grpSpPr>
          <a:xfrm>
            <a:off x="466679" y="2327306"/>
            <a:ext cx="4129291" cy="958583"/>
            <a:chOff x="806999" y="2159064"/>
            <a:chExt cx="4048692" cy="939873"/>
          </a:xfrm>
        </p:grpSpPr>
        <p:sp>
          <p:nvSpPr>
            <p:cNvPr id="60" name="Rectangle 59">
              <a:extLst>
                <a:ext uri="{FF2B5EF4-FFF2-40B4-BE49-F238E27FC236}">
                  <a16:creationId xmlns:a16="http://schemas.microsoft.com/office/drawing/2014/main" id="{F389771A-2E8C-4886-AE13-0A951384418B}"/>
                </a:ext>
              </a:extLst>
            </p:cNvPr>
            <p:cNvSpPr/>
            <p:nvPr/>
          </p:nvSpPr>
          <p:spPr>
            <a:xfrm>
              <a:off x="1198610" y="2159064"/>
              <a:ext cx="3657081" cy="939873"/>
            </a:xfrm>
            <a:prstGeom prst="rect">
              <a:avLst/>
            </a:prstGeom>
          </p:spPr>
          <p:txBody>
            <a:bodyPr wrap="square">
              <a:spAutoFit/>
            </a:bodyPr>
            <a:lstStyle/>
            <a:p>
              <a:pPr defTabSz="932114" fontAlgn="base">
                <a:lnSpc>
                  <a:spcPct val="90000"/>
                </a:lnSpc>
                <a:spcBef>
                  <a:spcPts val="600"/>
                </a:spcBef>
                <a:spcAft>
                  <a:spcPts val="2448"/>
                </a:spcAft>
                <a:defRPr/>
              </a:pPr>
              <a:r>
                <a:rPr lang="en-US" sz="2040">
                  <a:gradFill>
                    <a:gsLst>
                      <a:gs pos="1250">
                        <a:srgbClr val="1A1A1A"/>
                      </a:gs>
                      <a:gs pos="100000">
                        <a:srgbClr val="1A1A1A"/>
                      </a:gs>
                    </a:gsLst>
                    <a:lin ang="5400000" scaled="0"/>
                  </a:gradFill>
                </a:rPr>
                <a:t>Securely authenticate your customers using their preferred identity provider</a:t>
              </a:r>
            </a:p>
          </p:txBody>
        </p:sp>
        <p:sp>
          <p:nvSpPr>
            <p:cNvPr id="248" name="Freeform 9">
              <a:extLst>
                <a:ext uri="{FF2B5EF4-FFF2-40B4-BE49-F238E27FC236}">
                  <a16:creationId xmlns:a16="http://schemas.microsoft.com/office/drawing/2014/main" id="{88EE50D1-A344-4806-98BC-D1A4A3460703}"/>
                </a:ext>
              </a:extLst>
            </p:cNvPr>
            <p:cNvSpPr>
              <a:spLocks noEditPoints="1"/>
            </p:cNvSpPr>
            <p:nvPr/>
          </p:nvSpPr>
          <p:spPr bwMode="black">
            <a:xfrm>
              <a:off x="806999" y="2160809"/>
              <a:ext cx="358519" cy="35851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a:extLst/>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sp>
        <p:nvSpPr>
          <p:cNvPr id="250" name="Rectangle 249">
            <a:extLst>
              <a:ext uri="{FF2B5EF4-FFF2-40B4-BE49-F238E27FC236}">
                <a16:creationId xmlns:a16="http://schemas.microsoft.com/office/drawing/2014/main" id="{41CACB91-77C7-4B2B-9AA2-A3EEBD020E35}"/>
              </a:ext>
            </a:extLst>
          </p:cNvPr>
          <p:cNvSpPr/>
          <p:nvPr/>
        </p:nvSpPr>
        <p:spPr>
          <a:xfrm>
            <a:off x="435794" y="1277622"/>
            <a:ext cx="5872178" cy="478376"/>
          </a:xfrm>
          <a:prstGeom prst="rect">
            <a:avLst/>
          </a:prstGeom>
        </p:spPr>
        <p:txBody>
          <a:bodyPr wrap="square" lIns="0">
            <a:spAutoFit/>
          </a:bodyPr>
          <a:lstStyle/>
          <a:p>
            <a:r>
              <a:rPr lang="en-US" sz="2448">
                <a:solidFill>
                  <a:schemeClr val="accent1"/>
                </a:solidFill>
              </a:rPr>
              <a:t>Connect to any user on any platform</a:t>
            </a:r>
          </a:p>
        </p:txBody>
      </p:sp>
      <p:sp>
        <p:nvSpPr>
          <p:cNvPr id="247" name="TextBox 246">
            <a:extLst>
              <a:ext uri="{FF2B5EF4-FFF2-40B4-BE49-F238E27FC236}">
                <a16:creationId xmlns:a16="http://schemas.microsoft.com/office/drawing/2014/main" id="{F8B082D3-DAE5-4586-B29D-E5EFC31B966B}"/>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&amp; COLLABORATE</a:t>
            </a:r>
          </a:p>
        </p:txBody>
      </p:sp>
      <p:sp>
        <p:nvSpPr>
          <p:cNvPr id="249" name="Freeform: Shape 248">
            <a:extLst>
              <a:ext uri="{FF2B5EF4-FFF2-40B4-BE49-F238E27FC236}">
                <a16:creationId xmlns:a16="http://schemas.microsoft.com/office/drawing/2014/main" id="{D23E3FA5-1E4C-43A6-8108-3100EFF98DDC}"/>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25265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500"/>
                                        <p:tgtEl>
                                          <p:spTgt spid="247"/>
                                        </p:tgtEl>
                                      </p:cBhvr>
                                    </p:animEffect>
                                  </p:childTnLst>
                                </p:cTn>
                              </p:par>
                              <p:par>
                                <p:cTn id="8" presetID="35" presetClass="path" presetSubtype="0" decel="100000" fill="hold" grpId="1" nodeType="withEffect">
                                  <p:stCondLst>
                                    <p:cond delay="0"/>
                                  </p:stCondLst>
                                  <p:childTnLst>
                                    <p:animMotion origin="layout" path="M -1.16926E-6 3.85384E-6 L 0.01468 3.85384E-6 " pathEditMode="relative" rAng="0" ptsTypes="AA">
                                      <p:cBhvr>
                                        <p:cTn id="9" dur="500" spd="-100000" fill="hold"/>
                                        <p:tgtEl>
                                          <p:spTgt spid="247"/>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24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18827" y="136848"/>
            <a:ext cx="12002200" cy="664986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kern="0">
              <a:solidFill>
                <a:sysClr val="windowText" lastClr="000000"/>
              </a:solidFill>
              <a:latin typeface="Calibri" panose="020F0502020204030204"/>
            </a:endParaRPr>
          </a:p>
        </p:txBody>
      </p:sp>
      <p:cxnSp>
        <p:nvCxnSpPr>
          <p:cNvPr id="577" name="Straight Arrow Connector 576"/>
          <p:cNvCxnSpPr/>
          <p:nvPr/>
        </p:nvCxnSpPr>
        <p:spPr>
          <a:xfrm flipH="1">
            <a:off x="3537473" y="4172094"/>
            <a:ext cx="1563784"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1" name="Group 20"/>
          <p:cNvGrpSpPr/>
          <p:nvPr/>
        </p:nvGrpSpPr>
        <p:grpSpPr>
          <a:xfrm>
            <a:off x="5172415" y="1791544"/>
            <a:ext cx="1622381" cy="1501659"/>
            <a:chOff x="5163671" y="3671870"/>
            <a:chExt cx="1622611" cy="1501871"/>
          </a:xfrm>
        </p:grpSpPr>
        <p:sp>
          <p:nvSpPr>
            <p:cNvPr id="480" name="Rectangle 479"/>
            <p:cNvSpPr/>
            <p:nvPr/>
          </p:nvSpPr>
          <p:spPr>
            <a:xfrm>
              <a:off x="5163671" y="5004340"/>
              <a:ext cx="1622611" cy="169401"/>
            </a:xfrm>
            <a:prstGeom prst="rect">
              <a:avLst/>
            </a:prstGeom>
            <a:ln>
              <a:noFill/>
            </a:ln>
          </p:spPr>
          <p:txBody>
            <a:bodyPr wrap="square" lIns="0" tIns="0" rIns="0" bIns="0" anchor="ctr">
              <a:spAutoFit/>
            </a:bodyPr>
            <a:lstStyle/>
            <a:p>
              <a:pPr algn="ctr" defTabSz="1242799" fontAlgn="base">
                <a:lnSpc>
                  <a:spcPct val="90000"/>
                </a:lnSpc>
                <a:spcBef>
                  <a:spcPct val="20000"/>
                </a:spcBef>
                <a:spcAft>
                  <a:spcPct val="0"/>
                </a:spcAft>
                <a:buSzPct val="80000"/>
                <a:defRPr/>
              </a:pPr>
              <a:r>
                <a:rPr lang="en-US" sz="1199" kern="0" dirty="0">
                  <a:gradFill>
                    <a:gsLst>
                      <a:gs pos="21429">
                        <a:srgbClr val="002050"/>
                      </a:gs>
                      <a:gs pos="100000">
                        <a:srgbClr val="002050"/>
                      </a:gs>
                    </a:gsLst>
                    <a:lin ang="5400000" scaled="0"/>
                  </a:gradFill>
                  <a:latin typeface="Calibri" panose="020F0502020204030204"/>
                </a:rPr>
                <a:t>Identity Synchronization </a:t>
              </a:r>
            </a:p>
          </p:txBody>
        </p:sp>
        <p:grpSp>
          <p:nvGrpSpPr>
            <p:cNvPr id="92" name="Group 91"/>
            <p:cNvGrpSpPr/>
            <p:nvPr/>
          </p:nvGrpSpPr>
          <p:grpSpPr>
            <a:xfrm>
              <a:off x="5388987" y="3671870"/>
              <a:ext cx="1191445" cy="1274989"/>
              <a:chOff x="6708380" y="-2181894"/>
              <a:chExt cx="1191445" cy="1274989"/>
            </a:xfrm>
          </p:grpSpPr>
          <p:pic>
            <p:nvPicPr>
              <p:cNvPr id="93" name="Picture 9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4187" y="-2181894"/>
                <a:ext cx="529215" cy="1154072"/>
              </a:xfrm>
              <a:prstGeom prst="rect">
                <a:avLst/>
              </a:prstGeom>
            </p:spPr>
          </p:pic>
          <p:grpSp>
            <p:nvGrpSpPr>
              <p:cNvPr id="94" name="Group 93"/>
              <p:cNvGrpSpPr/>
              <p:nvPr/>
            </p:nvGrpSpPr>
            <p:grpSpPr>
              <a:xfrm>
                <a:off x="6708380" y="-1466894"/>
                <a:ext cx="1191445" cy="559989"/>
                <a:chOff x="6708380" y="-1466894"/>
                <a:chExt cx="1191445" cy="559989"/>
              </a:xfrm>
            </p:grpSpPr>
            <p:pic>
              <p:nvPicPr>
                <p:cNvPr id="95" name="Picture 9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08380" y="-1466894"/>
                  <a:ext cx="744885" cy="493093"/>
                </a:xfrm>
                <a:prstGeom prst="rect">
                  <a:avLst/>
                </a:prstGeom>
              </p:spPr>
            </p:pic>
            <p:pic>
              <p:nvPicPr>
                <p:cNvPr id="96" name="Picture 9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54940" y="-1399998"/>
                  <a:ext cx="744885" cy="493093"/>
                </a:xfrm>
                <a:prstGeom prst="rect">
                  <a:avLst/>
                </a:prstGeom>
              </p:spPr>
            </p:pic>
          </p:grpSp>
        </p:grpSp>
      </p:grpSp>
      <p:grpSp>
        <p:nvGrpSpPr>
          <p:cNvPr id="19" name="Group 18"/>
          <p:cNvGrpSpPr/>
          <p:nvPr/>
        </p:nvGrpSpPr>
        <p:grpSpPr>
          <a:xfrm>
            <a:off x="5397699" y="3437130"/>
            <a:ext cx="1062774" cy="1429540"/>
            <a:chOff x="5388987" y="5220866"/>
            <a:chExt cx="1062925" cy="1429742"/>
          </a:xfrm>
        </p:grpSpPr>
        <p:sp>
          <p:nvSpPr>
            <p:cNvPr id="505" name="Rectangle 504"/>
            <p:cNvSpPr/>
            <p:nvPr/>
          </p:nvSpPr>
          <p:spPr>
            <a:xfrm>
              <a:off x="5566890" y="6481207"/>
              <a:ext cx="885022" cy="169401"/>
            </a:xfrm>
            <a:prstGeom prst="rect">
              <a:avLst/>
            </a:prstGeom>
            <a:ln>
              <a:noFill/>
            </a:ln>
          </p:spPr>
          <p:txBody>
            <a:bodyPr wrap="square" lIns="0" tIns="0" rIns="0" bIns="0" anchor="ctr">
              <a:spAutoFit/>
            </a:bodyPr>
            <a:lstStyle/>
            <a:p>
              <a:pPr algn="ctr" defTabSz="1242799" fontAlgn="base">
                <a:lnSpc>
                  <a:spcPct val="90000"/>
                </a:lnSpc>
                <a:spcBef>
                  <a:spcPct val="20000"/>
                </a:spcBef>
                <a:spcAft>
                  <a:spcPct val="0"/>
                </a:spcAft>
                <a:buSzPct val="80000"/>
                <a:defRPr/>
              </a:pPr>
              <a:r>
                <a:rPr lang="en-US" sz="1199" kern="0" dirty="0">
                  <a:gradFill>
                    <a:gsLst>
                      <a:gs pos="21429">
                        <a:srgbClr val="002050"/>
                      </a:gs>
                      <a:gs pos="100000">
                        <a:srgbClr val="002050"/>
                      </a:gs>
                    </a:gsLst>
                    <a:lin ang="5400000" scaled="0"/>
                  </a:gradFill>
                  <a:latin typeface="Calibri" panose="020F0502020204030204"/>
                </a:rPr>
                <a:t>AD FS</a:t>
              </a:r>
            </a:p>
          </p:txBody>
        </p:sp>
        <p:grpSp>
          <p:nvGrpSpPr>
            <p:cNvPr id="97" name="Group 96"/>
            <p:cNvGrpSpPr/>
            <p:nvPr/>
          </p:nvGrpSpPr>
          <p:grpSpPr>
            <a:xfrm>
              <a:off x="5388987" y="5220866"/>
              <a:ext cx="885022" cy="1208093"/>
              <a:chOff x="6708380" y="-2181894"/>
              <a:chExt cx="885022" cy="1208093"/>
            </a:xfrm>
          </p:grpSpPr>
          <p:pic>
            <p:nvPicPr>
              <p:cNvPr id="98" name="Picture 9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4187" y="-2181894"/>
                <a:ext cx="529215" cy="1154072"/>
              </a:xfrm>
              <a:prstGeom prst="rect">
                <a:avLst/>
              </a:prstGeom>
            </p:spPr>
          </p:pic>
          <p:pic>
            <p:nvPicPr>
              <p:cNvPr id="100" name="Picture 9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08380" y="-1466894"/>
                <a:ext cx="744885" cy="493093"/>
              </a:xfrm>
              <a:prstGeom prst="rect">
                <a:avLst/>
              </a:prstGeom>
            </p:spPr>
          </p:pic>
        </p:grpSp>
      </p:grpSp>
      <p:cxnSp>
        <p:nvCxnSpPr>
          <p:cNvPr id="110" name="Straight Arrow Connector 109"/>
          <p:cNvCxnSpPr/>
          <p:nvPr/>
        </p:nvCxnSpPr>
        <p:spPr>
          <a:xfrm>
            <a:off x="3537473" y="2720852"/>
            <a:ext cx="1634942"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Straight Arrow Connector 114"/>
          <p:cNvCxnSpPr/>
          <p:nvPr/>
        </p:nvCxnSpPr>
        <p:spPr>
          <a:xfrm>
            <a:off x="6794796" y="2720852"/>
            <a:ext cx="1667547"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117"/>
          <p:cNvCxnSpPr/>
          <p:nvPr/>
        </p:nvCxnSpPr>
        <p:spPr>
          <a:xfrm flipH="1">
            <a:off x="6785847" y="4172094"/>
            <a:ext cx="1676495"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1" name="Group 60"/>
          <p:cNvGrpSpPr/>
          <p:nvPr/>
        </p:nvGrpSpPr>
        <p:grpSpPr>
          <a:xfrm>
            <a:off x="1296937" y="2686246"/>
            <a:ext cx="2360857" cy="1416524"/>
            <a:chOff x="760009" y="2275590"/>
            <a:chExt cx="2361192" cy="1416725"/>
          </a:xfrm>
        </p:grpSpPr>
        <p:pic>
          <p:nvPicPr>
            <p:cNvPr id="62" name="Picture 6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0907" y="2275590"/>
              <a:ext cx="1399396" cy="926361"/>
            </a:xfrm>
            <a:prstGeom prst="rect">
              <a:avLst/>
            </a:prstGeom>
          </p:spPr>
        </p:pic>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0009" y="3247359"/>
              <a:ext cx="2361192" cy="444956"/>
            </a:xfrm>
            <a:prstGeom prst="rect">
              <a:avLst/>
            </a:prstGeom>
          </p:spPr>
        </p:pic>
      </p:grpSp>
      <p:sp>
        <p:nvSpPr>
          <p:cNvPr id="552" name="Rectangle 551"/>
          <p:cNvSpPr/>
          <p:nvPr/>
        </p:nvSpPr>
        <p:spPr bwMode="auto">
          <a:xfrm>
            <a:off x="6169433" y="5915655"/>
            <a:ext cx="5916010" cy="691570"/>
          </a:xfrm>
          <a:prstGeom prst="rect">
            <a:avLst/>
          </a:prstGeom>
          <a:ln>
            <a:noFill/>
          </a:ln>
        </p:spPr>
        <p:txBody>
          <a:bodyPr vert="horz" wrap="square" lIns="0" tIns="0" rIns="0" bIns="0" rtlCol="0">
            <a:spAutoFit/>
          </a:bodyPr>
          <a:lstStyle/>
          <a:p>
            <a:pPr defTabSz="932324">
              <a:lnSpc>
                <a:spcPct val="90000"/>
              </a:lnSpc>
              <a:spcBef>
                <a:spcPts val="1199"/>
              </a:spcBef>
              <a:defRPr/>
            </a:pPr>
            <a:r>
              <a:rPr lang="en-US" sz="1632" kern="0" dirty="0">
                <a:gradFill>
                  <a:gsLst>
                    <a:gs pos="17431">
                      <a:srgbClr val="505050"/>
                    </a:gs>
                    <a:gs pos="39000">
                      <a:srgbClr val="505050"/>
                    </a:gs>
                  </a:gsLst>
                  <a:lin ang="5400000" scaled="0"/>
                </a:gradFill>
                <a:latin typeface="Calibri" panose="020F0502020204030204"/>
              </a:rPr>
              <a:t>User attributes are synchronized using </a:t>
            </a:r>
            <a:r>
              <a:rPr lang="en-US" sz="1632" kern="0" dirty="0" err="1">
                <a:gradFill>
                  <a:gsLst>
                    <a:gs pos="17431">
                      <a:srgbClr val="505050"/>
                    </a:gs>
                    <a:gs pos="39000">
                      <a:srgbClr val="505050"/>
                    </a:gs>
                  </a:gsLst>
                  <a:lin ang="5400000" scaled="0"/>
                </a:gradFill>
                <a:latin typeface="Calibri" panose="020F0502020204030204"/>
              </a:rPr>
              <a:t>identity</a:t>
            </a:r>
            <a:r>
              <a:rPr lang="en-US" sz="1632" kern="0" dirty="0">
                <a:gradFill>
                  <a:gsLst>
                    <a:gs pos="17431">
                      <a:srgbClr val="505050"/>
                    </a:gs>
                    <a:gs pos="39000">
                      <a:srgbClr val="505050"/>
                    </a:gs>
                  </a:gsLst>
                  <a:lin ang="5400000" scaled="0"/>
                </a:gradFill>
                <a:latin typeface="Calibri" panose="020F0502020204030204"/>
              </a:rPr>
              <a:t> synchronization tools, </a:t>
            </a:r>
            <a:r>
              <a:rPr lang="en-US" sz="1632" b="1" kern="0" dirty="0">
                <a:gradFill>
                  <a:gsLst>
                    <a:gs pos="17431">
                      <a:srgbClr val="008272"/>
                    </a:gs>
                    <a:gs pos="100000">
                      <a:srgbClr val="008272"/>
                    </a:gs>
                  </a:gsLst>
                  <a:lin ang="5400000" scaled="0"/>
                </a:gradFill>
                <a:latin typeface="Calibri" panose="020F0502020204030204"/>
              </a:rPr>
              <a:t>Authentication Requests are passed back through federation </a:t>
            </a:r>
            <a:r>
              <a:rPr lang="en-US" sz="1632" kern="0" dirty="0">
                <a:gradFill>
                  <a:gsLst>
                    <a:gs pos="17431">
                      <a:srgbClr val="505050"/>
                    </a:gs>
                    <a:gs pos="39000">
                      <a:srgbClr val="505050"/>
                    </a:gs>
                  </a:gsLst>
                  <a:lin ang="5400000" scaled="0"/>
                </a:gradFill>
                <a:latin typeface="Calibri" panose="020F0502020204030204"/>
              </a:rPr>
              <a:t>and completed against</a:t>
            </a:r>
            <a:r>
              <a:rPr lang="en-US" sz="1632" kern="0" dirty="0">
                <a:solidFill>
                  <a:srgbClr val="969696">
                    <a:lumMod val="50000"/>
                  </a:srgbClr>
                </a:solidFill>
                <a:latin typeface="Calibri" panose="020F0502020204030204"/>
              </a:rPr>
              <a:t> </a:t>
            </a:r>
            <a:r>
              <a:rPr lang="en-US" sz="1632" b="1" kern="0" dirty="0">
                <a:gradFill>
                  <a:gsLst>
                    <a:gs pos="17431">
                      <a:srgbClr val="008272"/>
                    </a:gs>
                    <a:gs pos="100000">
                      <a:srgbClr val="008272"/>
                    </a:gs>
                  </a:gsLst>
                  <a:lin ang="5400000" scaled="0"/>
                </a:gradFill>
                <a:latin typeface="Calibri" panose="020F0502020204030204"/>
              </a:rPr>
              <a:t>Windows Server Active Directory</a:t>
            </a:r>
          </a:p>
        </p:txBody>
      </p:sp>
      <p:grpSp>
        <p:nvGrpSpPr>
          <p:cNvPr id="79" name="Group 78"/>
          <p:cNvGrpSpPr/>
          <p:nvPr/>
        </p:nvGrpSpPr>
        <p:grpSpPr>
          <a:xfrm>
            <a:off x="8402811" y="2491483"/>
            <a:ext cx="2283558" cy="1777393"/>
            <a:chOff x="8016638" y="1444450"/>
            <a:chExt cx="2283882" cy="1777645"/>
          </a:xfrm>
        </p:grpSpPr>
        <p:pic>
          <p:nvPicPr>
            <p:cNvPr id="81" name="Picture 8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96169" y="1444450"/>
              <a:ext cx="1762232" cy="1185648"/>
            </a:xfrm>
            <a:prstGeom prst="rect">
              <a:avLst/>
            </a:prstGeom>
          </p:spPr>
        </p:pic>
        <p:pic>
          <p:nvPicPr>
            <p:cNvPr id="82" name="Picture 8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92557" y="1663304"/>
              <a:ext cx="769454" cy="769454"/>
            </a:xfrm>
            <a:prstGeom prst="rect">
              <a:avLst/>
            </a:prstGeom>
          </p:spPr>
        </p:pic>
        <p:sp>
          <p:nvSpPr>
            <p:cNvPr id="83" name="TextBox 82"/>
            <p:cNvSpPr txBox="1"/>
            <p:nvPr/>
          </p:nvSpPr>
          <p:spPr>
            <a:xfrm>
              <a:off x="8016638" y="2656988"/>
              <a:ext cx="2283882" cy="565107"/>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defRPr/>
              </a:pPr>
              <a:r>
                <a:rPr lang="en-US" sz="2000" kern="0" dirty="0">
                  <a:solidFill>
                    <a:prstClr val="black"/>
                  </a:solidFill>
                  <a:latin typeface="Segoe UI" panose="020B0502040204020203" pitchFamily="34" charset="0"/>
                  <a:ea typeface="ＭＳ Ｐゴシック" charset="0"/>
                  <a:cs typeface="Segoe UI" panose="020B0502040204020203" pitchFamily="34" charset="0"/>
                </a:rPr>
                <a:t>Microsoft Azure</a:t>
              </a:r>
            </a:p>
            <a:p>
              <a:pPr algn="ctr" defTabSz="913748" fontAlgn="base">
                <a:lnSpc>
                  <a:spcPct val="90000"/>
                </a:lnSpc>
                <a:spcBef>
                  <a:spcPct val="0"/>
                </a:spcBef>
                <a:spcAft>
                  <a:spcPct val="0"/>
                </a:spcAft>
                <a:buSzPct val="80000"/>
                <a:defRPr/>
              </a:pPr>
              <a:r>
                <a:rPr lang="en-US" sz="2000" kern="0" dirty="0">
                  <a:solidFill>
                    <a:prstClr val="black"/>
                  </a:solidFill>
                  <a:latin typeface="Segoe UI" panose="020B0502040204020203" pitchFamily="34" charset="0"/>
                  <a:ea typeface="ＭＳ Ｐゴシック" charset="0"/>
                  <a:cs typeface="Segoe UI" panose="020B0502040204020203" pitchFamily="34" charset="0"/>
                </a:rPr>
                <a:t>Active Directory</a:t>
              </a:r>
            </a:p>
          </p:txBody>
        </p:sp>
      </p:grpSp>
      <p:sp>
        <p:nvSpPr>
          <p:cNvPr id="2" name="Title 1"/>
          <p:cNvSpPr>
            <a:spLocks noGrp="1"/>
          </p:cNvSpPr>
          <p:nvPr>
            <p:ph type="title" idx="4294967295"/>
          </p:nvPr>
        </p:nvSpPr>
        <p:spPr>
          <a:xfrm>
            <a:off x="881" y="238009"/>
            <a:ext cx="12220145" cy="1013558"/>
          </a:xfrm>
        </p:spPr>
        <p:txBody>
          <a:bodyPr/>
          <a:lstStyle/>
          <a:p>
            <a:pPr algn="ctr"/>
            <a:r>
              <a:rPr lang="en-US" dirty="0">
                <a:latin typeface="Segoe UI Light" panose="020B0502040204020203" pitchFamily="34" charset="0"/>
                <a:cs typeface="Segoe UI Light" panose="020B0502040204020203" pitchFamily="34" charset="0"/>
              </a:rPr>
              <a:t>Identity Scenarios</a:t>
            </a:r>
          </a:p>
        </p:txBody>
      </p:sp>
      <p:sp>
        <p:nvSpPr>
          <p:cNvPr id="28" name="TextBox 27"/>
          <p:cNvSpPr txBox="1"/>
          <p:nvPr/>
        </p:nvSpPr>
        <p:spPr>
          <a:xfrm>
            <a:off x="3807718" y="5018574"/>
            <a:ext cx="2071023" cy="382308"/>
          </a:xfrm>
          <a:prstGeom prst="rect">
            <a:avLst/>
          </a:prstGeom>
          <a:noFill/>
        </p:spPr>
        <p:txBody>
          <a:bodyPr wrap="square" rtlCol="0">
            <a:spAutoFit/>
          </a:bodyPr>
          <a:lstStyle/>
          <a:p>
            <a:pPr algn="r" defTabSz="932597">
              <a:defRPr/>
            </a:pPr>
            <a:r>
              <a:rPr lang="en-US" dirty="0">
                <a:solidFill>
                  <a:prstClr val="black"/>
                </a:solidFill>
                <a:latin typeface="Calibri" panose="020F0502020204030204"/>
              </a:rPr>
              <a:t>Independent</a:t>
            </a:r>
          </a:p>
        </p:txBody>
      </p:sp>
      <p:sp>
        <p:nvSpPr>
          <p:cNvPr id="29" name="TextBox 28"/>
          <p:cNvSpPr txBox="1"/>
          <p:nvPr/>
        </p:nvSpPr>
        <p:spPr>
          <a:xfrm>
            <a:off x="3807718" y="5476531"/>
            <a:ext cx="2071023" cy="382308"/>
          </a:xfrm>
          <a:prstGeom prst="rect">
            <a:avLst/>
          </a:prstGeom>
          <a:noFill/>
        </p:spPr>
        <p:txBody>
          <a:bodyPr wrap="square" rtlCol="0">
            <a:spAutoFit/>
          </a:bodyPr>
          <a:lstStyle/>
          <a:p>
            <a:pPr algn="r" defTabSz="932597">
              <a:defRPr/>
            </a:pPr>
            <a:r>
              <a:rPr lang="en-US" dirty="0">
                <a:solidFill>
                  <a:prstClr val="black"/>
                </a:solidFill>
                <a:latin typeface="Calibri" panose="020F0502020204030204"/>
              </a:rPr>
              <a:t>Azure AD Connect</a:t>
            </a:r>
          </a:p>
        </p:txBody>
      </p:sp>
      <p:sp>
        <p:nvSpPr>
          <p:cNvPr id="30" name="TextBox 29"/>
          <p:cNvSpPr txBox="1"/>
          <p:nvPr/>
        </p:nvSpPr>
        <p:spPr>
          <a:xfrm>
            <a:off x="3807719" y="5934488"/>
            <a:ext cx="2071022" cy="670445"/>
          </a:xfrm>
          <a:prstGeom prst="rect">
            <a:avLst/>
          </a:prstGeom>
          <a:noFill/>
        </p:spPr>
        <p:txBody>
          <a:bodyPr wrap="square" rtlCol="0">
            <a:spAutoFit/>
          </a:bodyPr>
          <a:lstStyle/>
          <a:p>
            <a:pPr algn="r" defTabSz="932597">
              <a:defRPr/>
            </a:pPr>
            <a:r>
              <a:rPr lang="en-US" dirty="0">
                <a:solidFill>
                  <a:prstClr val="black"/>
                </a:solidFill>
                <a:latin typeface="Calibri" panose="020F0502020204030204"/>
              </a:rPr>
              <a:t>Active Directory</a:t>
            </a:r>
          </a:p>
          <a:p>
            <a:pPr algn="r" defTabSz="932597">
              <a:defRPr/>
            </a:pPr>
            <a:r>
              <a:rPr lang="en-US" dirty="0">
                <a:solidFill>
                  <a:prstClr val="black"/>
                </a:solidFill>
                <a:latin typeface="Calibri" panose="020F0502020204030204"/>
              </a:rPr>
              <a:t>Federated Services</a:t>
            </a:r>
          </a:p>
        </p:txBody>
      </p:sp>
      <p:sp>
        <p:nvSpPr>
          <p:cNvPr id="31" name="Rectangle 30"/>
          <p:cNvSpPr/>
          <p:nvPr/>
        </p:nvSpPr>
        <p:spPr>
          <a:xfrm>
            <a:off x="6069418" y="5484805"/>
            <a:ext cx="6217356" cy="350330"/>
          </a:xfrm>
          <a:prstGeom prst="rect">
            <a:avLst/>
          </a:prstGeom>
        </p:spPr>
        <p:txBody>
          <a:bodyPr>
            <a:spAutoFit/>
          </a:bodyPr>
          <a:lstStyle/>
          <a:p>
            <a:pPr defTabSz="932597">
              <a:defRPr/>
            </a:pPr>
            <a:r>
              <a:rPr lang="en-US" sz="1632" kern="0" dirty="0">
                <a:gradFill>
                  <a:gsLst>
                    <a:gs pos="17431">
                      <a:srgbClr val="505050"/>
                    </a:gs>
                    <a:gs pos="39000">
                      <a:srgbClr val="505050"/>
                    </a:gs>
                  </a:gsLst>
                  <a:lin ang="5400000" scaled="0"/>
                </a:gradFill>
                <a:latin typeface="Calibri" panose="020F0502020204030204"/>
              </a:rPr>
              <a:t>User </a:t>
            </a:r>
            <a:r>
              <a:rPr lang="en-US" sz="1632" b="1" kern="0" dirty="0">
                <a:gradFill>
                  <a:gsLst>
                    <a:gs pos="17431">
                      <a:srgbClr val="008272"/>
                    </a:gs>
                    <a:gs pos="100000">
                      <a:srgbClr val="008272"/>
                    </a:gs>
                  </a:gsLst>
                  <a:lin ang="5400000" scaled="0"/>
                </a:gradFill>
                <a:latin typeface="Calibri" panose="020F0502020204030204"/>
              </a:rPr>
              <a:t>attributes are synchronized </a:t>
            </a:r>
            <a:r>
              <a:rPr lang="en-US" sz="1632" kern="0" dirty="0">
                <a:gradFill>
                  <a:gsLst>
                    <a:gs pos="17431">
                      <a:srgbClr val="505050"/>
                    </a:gs>
                    <a:gs pos="39000">
                      <a:srgbClr val="505050"/>
                    </a:gs>
                  </a:gsLst>
                  <a:lin ang="5400000" scaled="0"/>
                </a:gradFill>
                <a:latin typeface="Calibri" panose="020F0502020204030204"/>
              </a:rPr>
              <a:t>using identity synchronization tools</a:t>
            </a:r>
            <a:endParaRPr lang="en-US" sz="1632" dirty="0">
              <a:solidFill>
                <a:prstClr val="black"/>
              </a:solidFill>
              <a:latin typeface="Calibri" panose="020F0502020204030204"/>
            </a:endParaRPr>
          </a:p>
        </p:txBody>
      </p:sp>
      <p:sp>
        <p:nvSpPr>
          <p:cNvPr id="68" name="Rectangle 67"/>
          <p:cNvSpPr/>
          <p:nvPr/>
        </p:nvSpPr>
        <p:spPr>
          <a:xfrm>
            <a:off x="6069418" y="5041925"/>
            <a:ext cx="6217356" cy="350330"/>
          </a:xfrm>
          <a:prstGeom prst="rect">
            <a:avLst/>
          </a:prstGeom>
        </p:spPr>
        <p:txBody>
          <a:bodyPr>
            <a:spAutoFit/>
          </a:bodyPr>
          <a:lstStyle/>
          <a:p>
            <a:pPr defTabSz="932597">
              <a:defRPr/>
            </a:pPr>
            <a:r>
              <a:rPr lang="en-US" sz="1632" kern="0" dirty="0">
                <a:gradFill>
                  <a:gsLst>
                    <a:gs pos="17431">
                      <a:srgbClr val="505050"/>
                    </a:gs>
                    <a:gs pos="39000">
                      <a:srgbClr val="505050"/>
                    </a:gs>
                  </a:gsLst>
                  <a:lin ang="5400000" scaled="0"/>
                </a:gradFill>
                <a:latin typeface="Calibri" panose="020F0502020204030204"/>
              </a:rPr>
              <a:t>No synchronization between on-premises and online</a:t>
            </a:r>
            <a:endParaRPr lang="en-US" sz="1632" dirty="0">
              <a:solidFill>
                <a:prstClr val="black"/>
              </a:solidFill>
              <a:latin typeface="Calibri" panose="020F0502020204030204"/>
            </a:endParaRPr>
          </a:p>
        </p:txBody>
      </p:sp>
    </p:spTree>
    <p:extLst>
      <p:ext uri="{BB962C8B-B14F-4D97-AF65-F5344CB8AC3E}">
        <p14:creationId xmlns:p14="http://schemas.microsoft.com/office/powerpoint/2010/main" val="3055726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wipe(left)">
                                      <p:cBhvr>
                                        <p:cTn id="13" dur="500"/>
                                        <p:tgtEl>
                                          <p:spTgt spid="110"/>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wipe(left)">
                                      <p:cBhvr>
                                        <p:cTn id="21" dur="500"/>
                                        <p:tgtEl>
                                          <p:spTgt spid="115"/>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wipe(right)">
                                      <p:cBhvr>
                                        <p:cTn id="31" dur="500"/>
                                        <p:tgtEl>
                                          <p:spTgt spid="118"/>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577"/>
                                        </p:tgtEl>
                                        <p:attrNameLst>
                                          <p:attrName>style.visibility</p:attrName>
                                        </p:attrNameLst>
                                      </p:cBhvr>
                                      <p:to>
                                        <p:strVal val="visible"/>
                                      </p:to>
                                    </p:set>
                                    <p:animEffect transition="in" filter="wipe(right)">
                                      <p:cBhvr>
                                        <p:cTn id="39" dur="500"/>
                                        <p:tgtEl>
                                          <p:spTgt spid="577"/>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p:bldP spid="28" grpId="0"/>
      <p:bldP spid="29" grpId="0"/>
      <p:bldP spid="30" grpId="0"/>
      <p:bldP spid="31" grpId="0"/>
      <p:bldP spid="6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157A7-960D-400E-9B82-89AF30C3A956}"/>
              </a:ext>
            </a:extLst>
          </p:cNvPr>
          <p:cNvSpPr>
            <a:spLocks noGrp="1"/>
          </p:cNvSpPr>
          <p:nvPr>
            <p:ph type="title"/>
          </p:nvPr>
        </p:nvSpPr>
        <p:spPr/>
        <p:txBody>
          <a:bodyPr/>
          <a:lstStyle/>
          <a:p>
            <a:r>
              <a:rPr lang="en-US">
                <a:solidFill>
                  <a:schemeClr val="bg1"/>
                </a:solidFill>
              </a:rPr>
              <a:t>Azure Active Directory</a:t>
            </a:r>
            <a:br>
              <a:rPr lang="en-US"/>
            </a:br>
            <a:r>
              <a:rPr lang="en-US"/>
              <a:t>Develop &amp; Integrate </a:t>
            </a:r>
          </a:p>
        </p:txBody>
      </p:sp>
    </p:spTree>
    <p:extLst>
      <p:ext uri="{BB962C8B-B14F-4D97-AF65-F5344CB8AC3E}">
        <p14:creationId xmlns:p14="http://schemas.microsoft.com/office/powerpoint/2010/main" val="19302536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0E615ED4-9256-4A19-8CC0-50E2B5BDECF6}"/>
              </a:ext>
            </a:extLst>
          </p:cNvPr>
          <p:cNvSpPr>
            <a:spLocks noGrp="1"/>
          </p:cNvSpPr>
          <p:nvPr>
            <p:ph type="title"/>
          </p:nvPr>
        </p:nvSpPr>
        <p:spPr>
          <a:xfrm>
            <a:off x="434975" y="444500"/>
            <a:ext cx="11563350" cy="758825"/>
          </a:xfrm>
        </p:spPr>
        <p:txBody>
          <a:bodyPr/>
          <a:lstStyle/>
          <a:p>
            <a:r>
              <a:rPr lang="en-US" dirty="0">
                <a:gradFill>
                  <a:gsLst>
                    <a:gs pos="0">
                      <a:schemeClr val="tx1"/>
                    </a:gs>
                    <a:gs pos="100000">
                      <a:schemeClr val="tx1"/>
                    </a:gs>
                  </a:gsLst>
                  <a:lin ang="0" scaled="0"/>
                </a:gradFill>
              </a:rPr>
              <a:t>Microsoft identity platform for developers</a:t>
            </a:r>
            <a:endParaRPr lang="en-US" dirty="0"/>
          </a:p>
        </p:txBody>
      </p:sp>
      <p:sp>
        <p:nvSpPr>
          <p:cNvPr id="33" name="Title 4">
            <a:extLst>
              <a:ext uri="{FF2B5EF4-FFF2-40B4-BE49-F238E27FC236}">
                <a16:creationId xmlns:a16="http://schemas.microsoft.com/office/drawing/2014/main" id="{0CAE1D1E-9784-4B84-8AF2-15B5617364B1}"/>
              </a:ext>
            </a:extLst>
          </p:cNvPr>
          <p:cNvSpPr txBox="1">
            <a:spLocks/>
          </p:cNvSpPr>
          <p:nvPr/>
        </p:nvSpPr>
        <p:spPr>
          <a:xfrm>
            <a:off x="434975" y="1025575"/>
            <a:ext cx="11735873" cy="773002"/>
          </a:xfrm>
          <a:prstGeom prst="rect">
            <a:avLst/>
          </a:prstGeom>
        </p:spPr>
        <p:txBody>
          <a:bodyPr vert="horz" wrap="square" lIns="0" tIns="164568"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800" spc="-70" dirty="0">
                <a:solidFill>
                  <a:schemeClr val="accent1"/>
                </a:solidFill>
                <a:latin typeface="Segoe UI Semilight" panose="020B0402040204020203" pitchFamily="34" charset="0"/>
                <a:cs typeface="Segoe UI Semilight" panose="020B0402040204020203" pitchFamily="34" charset="0"/>
              </a:rPr>
              <a:t>Unified toolkit for building identity-connected applications</a:t>
            </a:r>
          </a:p>
        </p:txBody>
      </p:sp>
      <p:sp>
        <p:nvSpPr>
          <p:cNvPr id="12" name="TextBox 11">
            <a:extLst>
              <a:ext uri="{FF2B5EF4-FFF2-40B4-BE49-F238E27FC236}">
                <a16:creationId xmlns:a16="http://schemas.microsoft.com/office/drawing/2014/main" id="{4ECFCE4B-4D44-416A-BA86-D6381F8E8ABD}"/>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13" name="Freeform: Shape 12">
            <a:extLst>
              <a:ext uri="{FF2B5EF4-FFF2-40B4-BE49-F238E27FC236}">
                <a16:creationId xmlns:a16="http://schemas.microsoft.com/office/drawing/2014/main" id="{55007D44-F599-4690-9923-8D9C2C8F6436}"/>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 Placeholder 23">
            <a:extLst>
              <a:ext uri="{FF2B5EF4-FFF2-40B4-BE49-F238E27FC236}">
                <a16:creationId xmlns:a16="http://schemas.microsoft.com/office/drawing/2014/main" id="{E5C0FFDC-6E3C-4A41-90BE-4BDB15408741}"/>
              </a:ext>
            </a:extLst>
          </p:cNvPr>
          <p:cNvSpPr txBox="1">
            <a:spLocks/>
          </p:cNvSpPr>
          <p:nvPr/>
        </p:nvSpPr>
        <p:spPr>
          <a:xfrm>
            <a:off x="435797" y="3731089"/>
            <a:ext cx="2379974" cy="18256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b="1"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400" dirty="0">
                <a:gradFill>
                  <a:gsLst>
                    <a:gs pos="0">
                      <a:schemeClr val="accent1"/>
                    </a:gs>
                    <a:gs pos="100000">
                      <a:schemeClr val="accent1"/>
                    </a:gs>
                  </a:gsLst>
                </a:gradFill>
                <a:latin typeface="Segoe UI Light" panose="020B0502040204020203" pitchFamily="34" charset="0"/>
                <a:cs typeface="Segoe UI Light" panose="020B0502040204020203" pitchFamily="34" charset="0"/>
              </a:rPr>
              <a:t>Reach </a:t>
            </a:r>
            <a:br>
              <a:rPr lang="en-US" sz="2400" dirty="0">
                <a:gradFill>
                  <a:gsLst>
                    <a:gs pos="0">
                      <a:schemeClr val="accent1"/>
                    </a:gs>
                    <a:gs pos="100000">
                      <a:schemeClr val="accent1"/>
                    </a:gs>
                  </a:gsLst>
                </a:gradFill>
                <a:latin typeface="Segoe UI Light" panose="020B0502040204020203" pitchFamily="34" charset="0"/>
                <a:cs typeface="Segoe UI Light" panose="020B0502040204020203" pitchFamily="34" charset="0"/>
              </a:rPr>
            </a:br>
            <a:r>
              <a:rPr lang="en-US" sz="2400" dirty="0">
                <a:gradFill>
                  <a:gsLst>
                    <a:gs pos="0">
                      <a:schemeClr val="accent1"/>
                    </a:gs>
                    <a:gs pos="100000">
                      <a:schemeClr val="accent1"/>
                    </a:gs>
                  </a:gsLst>
                </a:gradFill>
                <a:latin typeface="Segoe UI Light" panose="020B0502040204020203" pitchFamily="34" charset="0"/>
                <a:cs typeface="Segoe UI Light" panose="020B0502040204020203" pitchFamily="34" charset="0"/>
              </a:rPr>
              <a:t>more users</a:t>
            </a:r>
          </a:p>
          <a:p>
            <a:pPr lvl="1" defTabSz="932563">
              <a:defRPr/>
            </a:pPr>
            <a:r>
              <a:rPr lang="en-US" sz="1599" dirty="0">
                <a:gradFill>
                  <a:gsLst>
                    <a:gs pos="0">
                      <a:schemeClr val="tx1"/>
                    </a:gs>
                    <a:gs pos="100000">
                      <a:schemeClr val="tx1"/>
                    </a:gs>
                  </a:gsLst>
                  <a:lin ang="0" scaled="0"/>
                </a:gradFill>
                <a:latin typeface="Segoe UI"/>
              </a:rPr>
              <a:t>Let your users sign in with their Microsoft personal or work account or using their social accounts</a:t>
            </a:r>
          </a:p>
        </p:txBody>
      </p:sp>
      <p:sp>
        <p:nvSpPr>
          <p:cNvPr id="23" name="Text Placeholder 24">
            <a:extLst>
              <a:ext uri="{FF2B5EF4-FFF2-40B4-BE49-F238E27FC236}">
                <a16:creationId xmlns:a16="http://schemas.microsoft.com/office/drawing/2014/main" id="{22091A94-382E-4EB1-A072-053B99327E1C}"/>
              </a:ext>
            </a:extLst>
          </p:cNvPr>
          <p:cNvSpPr txBox="1">
            <a:spLocks/>
          </p:cNvSpPr>
          <p:nvPr/>
        </p:nvSpPr>
        <p:spPr>
          <a:xfrm>
            <a:off x="3387620" y="3731089"/>
            <a:ext cx="2519694" cy="18256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400" b="1" dirty="0">
                <a:gradFill>
                  <a:gsLst>
                    <a:gs pos="0">
                      <a:schemeClr val="accent1"/>
                    </a:gs>
                    <a:gs pos="100000">
                      <a:schemeClr val="accent1"/>
                    </a:gs>
                  </a:gsLst>
                </a:gradFill>
                <a:latin typeface="Segoe UI Light" panose="020B0502040204020203" pitchFamily="34" charset="0"/>
                <a:cs typeface="Segoe UI Light" panose="020B0502040204020203" pitchFamily="34" charset="0"/>
              </a:rPr>
              <a:t>Secure your application</a:t>
            </a:r>
          </a:p>
          <a:p>
            <a:pPr lvl="1" defTabSz="932563">
              <a:defRPr/>
            </a:pPr>
            <a:r>
              <a:rPr lang="en-US" sz="1599" dirty="0">
                <a:gradFill>
                  <a:gsLst>
                    <a:gs pos="0">
                      <a:schemeClr val="tx1"/>
                    </a:gs>
                    <a:gs pos="100000">
                      <a:schemeClr val="tx1"/>
                    </a:gs>
                  </a:gsLst>
                  <a:lin ang="0" scaled="0"/>
                </a:gradFill>
              </a:rPr>
              <a:t>Extend the security benefits and access controls to your customers who use Azure AD without additional code</a:t>
            </a:r>
          </a:p>
        </p:txBody>
      </p:sp>
      <p:sp>
        <p:nvSpPr>
          <p:cNvPr id="24" name="Text Placeholder 25">
            <a:extLst>
              <a:ext uri="{FF2B5EF4-FFF2-40B4-BE49-F238E27FC236}">
                <a16:creationId xmlns:a16="http://schemas.microsoft.com/office/drawing/2014/main" id="{C7863D5C-26B8-4C12-AF80-9A7360142A2A}"/>
              </a:ext>
            </a:extLst>
          </p:cNvPr>
          <p:cNvSpPr txBox="1">
            <a:spLocks/>
          </p:cNvSpPr>
          <p:nvPr/>
        </p:nvSpPr>
        <p:spPr>
          <a:xfrm>
            <a:off x="6339443" y="3731089"/>
            <a:ext cx="2369128" cy="18256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t>Create </a:t>
            </a:r>
            <a:b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br>
            <a: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t>powerful apps</a:t>
            </a:r>
          </a:p>
          <a:p>
            <a:pPr lvl="1" defTabSz="932563">
              <a:defRPr/>
            </a:pPr>
            <a:r>
              <a:rPr lang="en-US" sz="1599">
                <a:gradFill>
                  <a:gsLst>
                    <a:gs pos="0">
                      <a:schemeClr val="tx1"/>
                    </a:gs>
                    <a:gs pos="100000">
                      <a:schemeClr val="tx1"/>
                    </a:gs>
                  </a:gsLst>
                  <a:lin ang="0" scaled="0"/>
                </a:gradFill>
                <a:latin typeface="Segoe UI"/>
              </a:rPr>
              <a:t>Build the next generation of apps and experiences by connecting to the Microsoft Graph</a:t>
            </a:r>
          </a:p>
        </p:txBody>
      </p:sp>
      <p:sp>
        <p:nvSpPr>
          <p:cNvPr id="25" name="Text Placeholder 26">
            <a:extLst>
              <a:ext uri="{FF2B5EF4-FFF2-40B4-BE49-F238E27FC236}">
                <a16:creationId xmlns:a16="http://schemas.microsoft.com/office/drawing/2014/main" id="{E15E9633-2346-4039-9A05-DEA39A4EEDF1}"/>
              </a:ext>
            </a:extLst>
          </p:cNvPr>
          <p:cNvSpPr txBox="1">
            <a:spLocks/>
          </p:cNvSpPr>
          <p:nvPr/>
        </p:nvSpPr>
        <p:spPr>
          <a:xfrm>
            <a:off x="9291265" y="3731089"/>
            <a:ext cx="2706240" cy="157953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1600" kern="1200" spc="0" baseline="0">
                <a:solidFill>
                  <a:schemeClr val="accent1"/>
                </a:solidFill>
                <a:latin typeface="+mj-lt"/>
                <a:ea typeface="+mn-ea"/>
                <a:cs typeface="+mn-cs"/>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t>Integrate </a:t>
            </a:r>
            <a:b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br>
            <a:r>
              <a:rPr lang="en-US" sz="2400" b="1">
                <a:gradFill>
                  <a:gsLst>
                    <a:gs pos="0">
                      <a:schemeClr val="accent1"/>
                    </a:gs>
                    <a:gs pos="100000">
                      <a:schemeClr val="accent1"/>
                    </a:gs>
                  </a:gsLst>
                </a:gradFill>
                <a:latin typeface="Segoe UI Light" panose="020B0502040204020203" pitchFamily="34" charset="0"/>
                <a:cs typeface="Segoe UI Light" panose="020B0502040204020203" pitchFamily="34" charset="0"/>
              </a:rPr>
              <a:t>with ease</a:t>
            </a:r>
          </a:p>
          <a:p>
            <a:pPr lvl="1" defTabSz="932563">
              <a:defRPr/>
            </a:pPr>
            <a:r>
              <a:rPr lang="en-US" sz="1599">
                <a:gradFill>
                  <a:gsLst>
                    <a:gs pos="0">
                      <a:schemeClr val="tx1"/>
                    </a:gs>
                    <a:gs pos="100000">
                      <a:schemeClr val="tx1"/>
                    </a:gs>
                  </a:gsLst>
                  <a:lin ang="0" scaled="0"/>
                </a:gradFill>
                <a:latin typeface="Segoe UI"/>
              </a:rPr>
              <a:t>Build with confidence with open industry standards on </a:t>
            </a:r>
            <a:br>
              <a:rPr lang="en-US" sz="1599">
                <a:gradFill>
                  <a:gsLst>
                    <a:gs pos="0">
                      <a:schemeClr val="tx1"/>
                    </a:gs>
                    <a:gs pos="100000">
                      <a:schemeClr val="tx1"/>
                    </a:gs>
                  </a:gsLst>
                  <a:lin ang="0" scaled="0"/>
                </a:gradFill>
                <a:latin typeface="Segoe UI"/>
              </a:rPr>
            </a:br>
            <a:r>
              <a:rPr lang="en-US" sz="1599">
                <a:gradFill>
                  <a:gsLst>
                    <a:gs pos="0">
                      <a:schemeClr val="tx1"/>
                    </a:gs>
                    <a:gs pos="100000">
                      <a:schemeClr val="tx1"/>
                    </a:gs>
                  </a:gsLst>
                  <a:lin ang="0" scaled="0"/>
                </a:gradFill>
                <a:latin typeface="Segoe UI"/>
              </a:rPr>
              <a:t>a trusted, reliable platform</a:t>
            </a:r>
          </a:p>
        </p:txBody>
      </p:sp>
      <p:pic>
        <p:nvPicPr>
          <p:cNvPr id="26" name="Picture 25">
            <a:extLst>
              <a:ext uri="{FF2B5EF4-FFF2-40B4-BE49-F238E27FC236}">
                <a16:creationId xmlns:a16="http://schemas.microsoft.com/office/drawing/2014/main" id="{5B2B3A73-ECC7-4DCA-9613-6FA96693CF4B}"/>
              </a:ext>
            </a:extLst>
          </p:cNvPr>
          <p:cNvPicPr>
            <a:picLocks noChangeAspect="1"/>
          </p:cNvPicPr>
          <p:nvPr/>
        </p:nvPicPr>
        <p:blipFill>
          <a:blip r:embed="rId3"/>
          <a:stretch>
            <a:fillRect/>
          </a:stretch>
        </p:blipFill>
        <p:spPr>
          <a:xfrm>
            <a:off x="9291265" y="2683950"/>
            <a:ext cx="772825" cy="772825"/>
          </a:xfrm>
          <a:prstGeom prst="rect">
            <a:avLst/>
          </a:prstGeom>
        </p:spPr>
      </p:pic>
      <p:pic>
        <p:nvPicPr>
          <p:cNvPr id="27" name="Picture 26">
            <a:extLst>
              <a:ext uri="{FF2B5EF4-FFF2-40B4-BE49-F238E27FC236}">
                <a16:creationId xmlns:a16="http://schemas.microsoft.com/office/drawing/2014/main" id="{EF13E304-5D68-47AF-AA38-60CF66CF2F54}"/>
              </a:ext>
            </a:extLst>
          </p:cNvPr>
          <p:cNvPicPr>
            <a:picLocks noChangeAspect="1"/>
          </p:cNvPicPr>
          <p:nvPr/>
        </p:nvPicPr>
        <p:blipFill>
          <a:blip r:embed="rId4"/>
          <a:stretch>
            <a:fillRect/>
          </a:stretch>
        </p:blipFill>
        <p:spPr>
          <a:xfrm>
            <a:off x="3294743" y="2674879"/>
            <a:ext cx="746239" cy="746239"/>
          </a:xfrm>
          <a:prstGeom prst="rect">
            <a:avLst/>
          </a:prstGeom>
        </p:spPr>
      </p:pic>
      <p:pic>
        <p:nvPicPr>
          <p:cNvPr id="28" name="Picture 27">
            <a:extLst>
              <a:ext uri="{FF2B5EF4-FFF2-40B4-BE49-F238E27FC236}">
                <a16:creationId xmlns:a16="http://schemas.microsoft.com/office/drawing/2014/main" id="{1B1478CA-99D5-4C95-BEF2-B9447CCB7D6D}"/>
              </a:ext>
            </a:extLst>
          </p:cNvPr>
          <p:cNvPicPr>
            <a:picLocks noChangeAspect="1"/>
          </p:cNvPicPr>
          <p:nvPr/>
        </p:nvPicPr>
        <p:blipFill>
          <a:blip r:embed="rId5"/>
          <a:stretch>
            <a:fillRect/>
          </a:stretch>
        </p:blipFill>
        <p:spPr>
          <a:xfrm>
            <a:off x="405038" y="2598738"/>
            <a:ext cx="870928" cy="870928"/>
          </a:xfrm>
          <a:prstGeom prst="rect">
            <a:avLst/>
          </a:prstGeom>
        </p:spPr>
      </p:pic>
      <p:pic>
        <p:nvPicPr>
          <p:cNvPr id="29" name="Picture 28">
            <a:extLst>
              <a:ext uri="{FF2B5EF4-FFF2-40B4-BE49-F238E27FC236}">
                <a16:creationId xmlns:a16="http://schemas.microsoft.com/office/drawing/2014/main" id="{EB5BCA02-44F4-40DA-9C60-6355D0984A77}"/>
              </a:ext>
            </a:extLst>
          </p:cNvPr>
          <p:cNvPicPr>
            <a:picLocks noChangeAspect="1"/>
          </p:cNvPicPr>
          <p:nvPr/>
        </p:nvPicPr>
        <p:blipFill>
          <a:blip r:embed="rId6"/>
          <a:stretch>
            <a:fillRect/>
          </a:stretch>
        </p:blipFill>
        <p:spPr>
          <a:xfrm>
            <a:off x="6281385" y="2603664"/>
            <a:ext cx="888671" cy="888671"/>
          </a:xfrm>
          <a:prstGeom prst="rect">
            <a:avLst/>
          </a:prstGeom>
        </p:spPr>
      </p:pic>
    </p:spTree>
    <p:extLst>
      <p:ext uri="{BB962C8B-B14F-4D97-AF65-F5344CB8AC3E}">
        <p14:creationId xmlns:p14="http://schemas.microsoft.com/office/powerpoint/2010/main" val="31634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35" presetClass="path" presetSubtype="0" decel="100000" fill="hold" grpId="1" nodeType="withEffect">
                                  <p:stCondLst>
                                    <p:cond delay="0"/>
                                  </p:stCondLst>
                                  <p:childTnLst>
                                    <p:animMotion origin="layout" path="M -1.16926E-6 3.85384E-6 L 0.01468 3.85384E-6 " pathEditMode="relative" rAng="0" ptsTypes="AA">
                                      <p:cBhvr>
                                        <p:cTn id="16" dur="500" spd="-100000" fill="hold"/>
                                        <p:tgtEl>
                                          <p:spTgt spid="12"/>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12" grpId="0"/>
      <p:bldP spid="1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 sign in with Microsoft</a:t>
            </a:r>
          </a:p>
        </p:txBody>
      </p:sp>
      <p:grpSp>
        <p:nvGrpSpPr>
          <p:cNvPr id="6" name="Group 5">
            <a:extLst>
              <a:ext uri="{FF2B5EF4-FFF2-40B4-BE49-F238E27FC236}">
                <a16:creationId xmlns:a16="http://schemas.microsoft.com/office/drawing/2014/main" id="{FA7CFF9D-575A-4055-8A62-B344FACA2FFF}"/>
              </a:ext>
            </a:extLst>
          </p:cNvPr>
          <p:cNvGrpSpPr/>
          <p:nvPr/>
        </p:nvGrpSpPr>
        <p:grpSpPr>
          <a:xfrm>
            <a:off x="466679" y="3704222"/>
            <a:ext cx="4507659" cy="657359"/>
            <a:chOff x="806248" y="2998615"/>
            <a:chExt cx="4420302" cy="644621"/>
          </a:xfrm>
        </p:grpSpPr>
        <p:sp>
          <p:nvSpPr>
            <p:cNvPr id="68" name="Rectangle 67">
              <a:extLst>
                <a:ext uri="{FF2B5EF4-FFF2-40B4-BE49-F238E27FC236}">
                  <a16:creationId xmlns:a16="http://schemas.microsoft.com/office/drawing/2014/main" id="{EC5366A6-409E-4858-87FF-4ACBF52CDA42}"/>
                </a:ext>
              </a:extLst>
            </p:cNvPr>
            <p:cNvSpPr/>
            <p:nvPr/>
          </p:nvSpPr>
          <p:spPr>
            <a:xfrm>
              <a:off x="1197916" y="2998615"/>
              <a:ext cx="4028634" cy="644621"/>
            </a:xfrm>
            <a:prstGeom prst="rect">
              <a:avLst/>
            </a:prstGeom>
          </p:spPr>
          <p:txBody>
            <a:bodyPr wrap="square">
              <a:spAutoFit/>
            </a:bodyPr>
            <a:lstStyle/>
            <a:p>
              <a:pPr defTabSz="932114" fontAlgn="base">
                <a:lnSpc>
                  <a:spcPct val="90000"/>
                </a:lnSpc>
                <a:spcBef>
                  <a:spcPts val="600"/>
                </a:spcBef>
                <a:spcAft>
                  <a:spcPts val="2448"/>
                </a:spcAft>
                <a:defRPr/>
              </a:pPr>
              <a:r>
                <a:rPr lang="en-US" sz="2040">
                  <a:gradFill>
                    <a:gsLst>
                      <a:gs pos="1250">
                        <a:srgbClr val="1A1A1A"/>
                      </a:gs>
                      <a:gs pos="100000">
                        <a:srgbClr val="1A1A1A"/>
                      </a:gs>
                    </a:gsLst>
                    <a:lin ang="5400000" scaled="0"/>
                  </a:gradFill>
                </a:rPr>
                <a:t>One less username and password for your users to remember</a:t>
              </a: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806248" y="2999207"/>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a:extLst/>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grpSp>
        <p:nvGrpSpPr>
          <p:cNvPr id="10" name="Group 9">
            <a:extLst>
              <a:ext uri="{FF2B5EF4-FFF2-40B4-BE49-F238E27FC236}">
                <a16:creationId xmlns:a16="http://schemas.microsoft.com/office/drawing/2014/main" id="{A86316D5-EF1F-4B23-90D5-E224AFCBB944}"/>
              </a:ext>
            </a:extLst>
          </p:cNvPr>
          <p:cNvGrpSpPr/>
          <p:nvPr/>
        </p:nvGrpSpPr>
        <p:grpSpPr>
          <a:xfrm>
            <a:off x="466680" y="4618499"/>
            <a:ext cx="4383299" cy="657359"/>
            <a:chOff x="806248" y="3743579"/>
            <a:chExt cx="4298352" cy="644620"/>
          </a:xfrm>
        </p:grpSpPr>
        <p:sp>
          <p:nvSpPr>
            <p:cNvPr id="69" name="Rectangle 68">
              <a:extLst>
                <a:ext uri="{FF2B5EF4-FFF2-40B4-BE49-F238E27FC236}">
                  <a16:creationId xmlns:a16="http://schemas.microsoft.com/office/drawing/2014/main" id="{F7F69A80-1749-4ED5-BA5E-A436C0068F7D}"/>
                </a:ext>
              </a:extLst>
            </p:cNvPr>
            <p:cNvSpPr/>
            <p:nvPr/>
          </p:nvSpPr>
          <p:spPr>
            <a:xfrm>
              <a:off x="1197916" y="3743579"/>
              <a:ext cx="3906684" cy="644620"/>
            </a:xfrm>
            <a:prstGeom prst="rect">
              <a:avLst/>
            </a:prstGeom>
          </p:spPr>
          <p:txBody>
            <a:bodyPr wrap="square">
              <a:spAutoFit/>
            </a:bodyPr>
            <a:lstStyle/>
            <a:p>
              <a:pPr defTabSz="932114" fontAlgn="base">
                <a:lnSpc>
                  <a:spcPct val="90000"/>
                </a:lnSpc>
                <a:spcBef>
                  <a:spcPts val="600"/>
                </a:spcBef>
                <a:spcAft>
                  <a:spcPts val="2448"/>
                </a:spcAft>
                <a:defRPr/>
              </a:pPr>
              <a:r>
                <a:rPr lang="en-US" sz="2040">
                  <a:gradFill>
                    <a:gsLst>
                      <a:gs pos="1250">
                        <a:srgbClr val="1A1A1A"/>
                      </a:gs>
                      <a:gs pos="100000">
                        <a:srgbClr val="1A1A1A"/>
                      </a:gs>
                    </a:gsLst>
                    <a:lin ang="5400000" scaled="0"/>
                  </a:gradFill>
                </a:rPr>
                <a:t>Reduce sign in friction and support costs</a:t>
              </a: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806248" y="3758958"/>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a:extLst/>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grpSp>
        <p:nvGrpSpPr>
          <p:cNvPr id="4" name="Group 3">
            <a:extLst>
              <a:ext uri="{FF2B5EF4-FFF2-40B4-BE49-F238E27FC236}">
                <a16:creationId xmlns:a16="http://schemas.microsoft.com/office/drawing/2014/main" id="{1048837A-C91F-4A98-9006-588D5C106B02}"/>
              </a:ext>
            </a:extLst>
          </p:cNvPr>
          <p:cNvGrpSpPr/>
          <p:nvPr/>
        </p:nvGrpSpPr>
        <p:grpSpPr>
          <a:xfrm>
            <a:off x="466679" y="2327304"/>
            <a:ext cx="4441819" cy="939873"/>
            <a:chOff x="806999" y="2159064"/>
            <a:chExt cx="4355120" cy="921529"/>
          </a:xfrm>
        </p:grpSpPr>
        <p:sp>
          <p:nvSpPr>
            <p:cNvPr id="60" name="Rectangle 59">
              <a:extLst>
                <a:ext uri="{FF2B5EF4-FFF2-40B4-BE49-F238E27FC236}">
                  <a16:creationId xmlns:a16="http://schemas.microsoft.com/office/drawing/2014/main" id="{F389771A-2E8C-4886-AE13-0A951384418B}"/>
                </a:ext>
              </a:extLst>
            </p:cNvPr>
            <p:cNvSpPr/>
            <p:nvPr/>
          </p:nvSpPr>
          <p:spPr>
            <a:xfrm>
              <a:off x="1198609" y="2159064"/>
              <a:ext cx="3963510" cy="921529"/>
            </a:xfrm>
            <a:prstGeom prst="rect">
              <a:avLst/>
            </a:prstGeom>
          </p:spPr>
          <p:txBody>
            <a:bodyPr wrap="square">
              <a:spAutoFit/>
            </a:bodyPr>
            <a:lstStyle/>
            <a:p>
              <a:pPr defTabSz="932114" fontAlgn="base">
                <a:lnSpc>
                  <a:spcPct val="90000"/>
                </a:lnSpc>
                <a:spcBef>
                  <a:spcPts val="600"/>
                </a:spcBef>
                <a:spcAft>
                  <a:spcPts val="2448"/>
                </a:spcAft>
                <a:defRPr/>
              </a:pPr>
              <a:r>
                <a:rPr lang="en-US" sz="2040" dirty="0">
                  <a:gradFill>
                    <a:gsLst>
                      <a:gs pos="0">
                        <a:schemeClr val="tx1"/>
                      </a:gs>
                      <a:gs pos="100000">
                        <a:schemeClr val="tx1"/>
                      </a:gs>
                    </a:gsLst>
                    <a:lin ang="5400000" scaled="0"/>
                  </a:gradFill>
                </a:rPr>
                <a:t>Sign in users with any Microsoft identity - Microsoft personal, work or school accounts</a:t>
              </a:r>
            </a:p>
          </p:txBody>
        </p:sp>
        <p:sp>
          <p:nvSpPr>
            <p:cNvPr id="248" name="Freeform 9">
              <a:extLst>
                <a:ext uri="{FF2B5EF4-FFF2-40B4-BE49-F238E27FC236}">
                  <a16:creationId xmlns:a16="http://schemas.microsoft.com/office/drawing/2014/main" id="{88EE50D1-A344-4806-98BC-D1A4A3460703}"/>
                </a:ext>
              </a:extLst>
            </p:cNvPr>
            <p:cNvSpPr>
              <a:spLocks noEditPoints="1"/>
            </p:cNvSpPr>
            <p:nvPr/>
          </p:nvSpPr>
          <p:spPr bwMode="black">
            <a:xfrm>
              <a:off x="806999" y="2160809"/>
              <a:ext cx="358519" cy="35851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a:extLst/>
          </p:spPr>
          <p:txBody>
            <a:bodyPr vert="horz" wrap="square" lIns="93251" tIns="46625" rIns="93251" bIns="46625" numCol="1" anchor="t" anchorCtr="0" compatLnSpc="1">
              <a:prstTxWarp prst="textNoShape">
                <a:avLst/>
              </a:prstTxWarp>
            </a:bodyPr>
            <a:lstStyle/>
            <a:p>
              <a:pPr defTabSz="932384">
                <a:defRPr/>
              </a:pPr>
              <a:endParaRPr lang="en-US" sz="2000">
                <a:solidFill>
                  <a:srgbClr val="000000"/>
                </a:solidFill>
                <a:latin typeface="Segoe UI Semilight"/>
              </a:endParaRPr>
            </a:p>
          </p:txBody>
        </p:sp>
      </p:grpSp>
      <p:sp>
        <p:nvSpPr>
          <p:cNvPr id="250" name="Rectangle 249">
            <a:extLst>
              <a:ext uri="{FF2B5EF4-FFF2-40B4-BE49-F238E27FC236}">
                <a16:creationId xmlns:a16="http://schemas.microsoft.com/office/drawing/2014/main" id="{41CACB91-77C7-4B2B-9AA2-A3EEBD020E35}"/>
              </a:ext>
            </a:extLst>
          </p:cNvPr>
          <p:cNvSpPr/>
          <p:nvPr/>
        </p:nvSpPr>
        <p:spPr>
          <a:xfrm>
            <a:off x="435794" y="1076286"/>
            <a:ext cx="5872178" cy="478376"/>
          </a:xfrm>
          <a:prstGeom prst="rect">
            <a:avLst/>
          </a:prstGeom>
        </p:spPr>
        <p:txBody>
          <a:bodyPr wrap="square" lIns="0">
            <a:spAutoFit/>
          </a:bodyPr>
          <a:lstStyle/>
          <a:p>
            <a:r>
              <a:rPr lang="en-US" sz="2448" dirty="0">
                <a:solidFill>
                  <a:schemeClr val="accent1"/>
                </a:solidFill>
              </a:rPr>
              <a:t>Reach a broad audience</a:t>
            </a:r>
          </a:p>
        </p:txBody>
      </p:sp>
      <p:sp>
        <p:nvSpPr>
          <p:cNvPr id="17" name="TextBox 16">
            <a:extLst>
              <a:ext uri="{FF2B5EF4-FFF2-40B4-BE49-F238E27FC236}">
                <a16:creationId xmlns:a16="http://schemas.microsoft.com/office/drawing/2014/main" id="{91207518-BC65-46B9-A5F2-AE54CDE35DC5}"/>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18" name="Freeform: Shape 17">
            <a:extLst>
              <a:ext uri="{FF2B5EF4-FFF2-40B4-BE49-F238E27FC236}">
                <a16:creationId xmlns:a16="http://schemas.microsoft.com/office/drawing/2014/main" id="{23DA09B6-B3B3-46BD-9EAC-6EF82E7C9E2F}"/>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D0921FC-F6ED-4B3D-B5CC-6E02C6FA37E7}"/>
              </a:ext>
            </a:extLst>
          </p:cNvPr>
          <p:cNvSpPr/>
          <p:nvPr/>
        </p:nvSpPr>
        <p:spPr bwMode="auto">
          <a:xfrm flipV="1">
            <a:off x="6692371" y="374650"/>
            <a:ext cx="5317066" cy="6245225"/>
          </a:xfrm>
          <a:prstGeom prst="rect">
            <a:avLst/>
          </a:prstGeom>
          <a:solidFill>
            <a:schemeClr val="bg1">
              <a:lumMod val="95000"/>
            </a:schemeClr>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20" name="Phone" descr="A screen shot of a computer&#10;&#10;Description generated with very high confidence">
            <a:extLst>
              <a:ext uri="{FF2B5EF4-FFF2-40B4-BE49-F238E27FC236}">
                <a16:creationId xmlns:a16="http://schemas.microsoft.com/office/drawing/2014/main" id="{0EFAB830-01F7-40BD-AF79-EF95C5F13749}"/>
              </a:ext>
            </a:extLst>
          </p:cNvPr>
          <p:cNvPicPr>
            <a:picLocks noChangeAspect="1"/>
          </p:cNvPicPr>
          <p:nvPr/>
        </p:nvPicPr>
        <p:blipFill>
          <a:blip r:embed="rId3"/>
          <a:stretch>
            <a:fillRect/>
          </a:stretch>
        </p:blipFill>
        <p:spPr>
          <a:xfrm>
            <a:off x="8185937" y="887356"/>
            <a:ext cx="2548301" cy="5175214"/>
          </a:xfrm>
          <a:prstGeom prst="rect">
            <a:avLst/>
          </a:prstGeom>
        </p:spPr>
      </p:pic>
      <p:grpSp>
        <p:nvGrpSpPr>
          <p:cNvPr id="21" name="Group 20">
            <a:extLst>
              <a:ext uri="{FF2B5EF4-FFF2-40B4-BE49-F238E27FC236}">
                <a16:creationId xmlns:a16="http://schemas.microsoft.com/office/drawing/2014/main" id="{5656BBA1-55A5-4276-90EB-A41E426DE512}"/>
              </a:ext>
            </a:extLst>
          </p:cNvPr>
          <p:cNvGrpSpPr/>
          <p:nvPr/>
        </p:nvGrpSpPr>
        <p:grpSpPr>
          <a:xfrm>
            <a:off x="8266680" y="1417189"/>
            <a:ext cx="2377455" cy="4165080"/>
            <a:chOff x="4063520" y="2387849"/>
            <a:chExt cx="2285550" cy="4004071"/>
          </a:xfrm>
        </p:grpSpPr>
        <p:grpSp>
          <p:nvGrpSpPr>
            <p:cNvPr id="22" name="Group 21">
              <a:extLst>
                <a:ext uri="{FF2B5EF4-FFF2-40B4-BE49-F238E27FC236}">
                  <a16:creationId xmlns:a16="http://schemas.microsoft.com/office/drawing/2014/main" id="{3CB4643D-C1C0-46BE-A1D5-ABFD743CA028}"/>
                </a:ext>
              </a:extLst>
            </p:cNvPr>
            <p:cNvGrpSpPr/>
            <p:nvPr/>
          </p:nvGrpSpPr>
          <p:grpSpPr>
            <a:xfrm>
              <a:off x="4063520" y="2387849"/>
              <a:ext cx="2285550" cy="3615451"/>
              <a:chOff x="4063520" y="2387849"/>
              <a:chExt cx="2285550" cy="3615451"/>
            </a:xfrm>
          </p:grpSpPr>
          <p:pic>
            <p:nvPicPr>
              <p:cNvPr id="24" name="Picture 23">
                <a:extLst>
                  <a:ext uri="{FF2B5EF4-FFF2-40B4-BE49-F238E27FC236}">
                    <a16:creationId xmlns:a16="http://schemas.microsoft.com/office/drawing/2014/main" id="{9DAF4C0D-DE26-41A4-BC6F-360E9FF27D5A}"/>
                  </a:ext>
                </a:extLst>
              </p:cNvPr>
              <p:cNvPicPr>
                <a:picLocks noChangeAspect="1"/>
              </p:cNvPicPr>
              <p:nvPr/>
            </p:nvPicPr>
            <p:blipFill rotWithShape="1">
              <a:blip r:embed="rId4"/>
              <a:srcRect t="15551" b="13460"/>
              <a:stretch/>
            </p:blipFill>
            <p:spPr>
              <a:xfrm>
                <a:off x="4081115" y="2387849"/>
                <a:ext cx="2267955" cy="2862264"/>
              </a:xfrm>
              <a:prstGeom prst="rect">
                <a:avLst/>
              </a:prstGeom>
            </p:spPr>
          </p:pic>
          <p:sp>
            <p:nvSpPr>
              <p:cNvPr id="25" name="Rectangle 24">
                <a:extLst>
                  <a:ext uri="{FF2B5EF4-FFF2-40B4-BE49-F238E27FC236}">
                    <a16:creationId xmlns:a16="http://schemas.microsoft.com/office/drawing/2014/main" id="{7B3EAA13-ED3D-473C-BD61-CF04AA6363E1}"/>
                  </a:ext>
                </a:extLst>
              </p:cNvPr>
              <p:cNvSpPr/>
              <p:nvPr/>
            </p:nvSpPr>
            <p:spPr bwMode="auto">
              <a:xfrm>
                <a:off x="4072438" y="3455964"/>
                <a:ext cx="2267712" cy="1930148"/>
              </a:xfrm>
              <a:prstGeom prst="rect">
                <a:avLst/>
              </a:prstGeom>
              <a:solidFill>
                <a:srgbClr val="962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 name="Picture 25">
                <a:extLst>
                  <a:ext uri="{FF2B5EF4-FFF2-40B4-BE49-F238E27FC236}">
                    <a16:creationId xmlns:a16="http://schemas.microsoft.com/office/drawing/2014/main" id="{2A060E24-D363-41D0-A54B-896F2EE49FDB}"/>
                  </a:ext>
                </a:extLst>
              </p:cNvPr>
              <p:cNvPicPr>
                <a:picLocks noChangeAspect="1"/>
              </p:cNvPicPr>
              <p:nvPr/>
            </p:nvPicPr>
            <p:blipFill rotWithShape="1">
              <a:blip r:embed="rId4"/>
              <a:srcRect t="57483" b="13460"/>
              <a:stretch/>
            </p:blipFill>
            <p:spPr>
              <a:xfrm>
                <a:off x="4063520" y="4831723"/>
                <a:ext cx="2267955" cy="1171577"/>
              </a:xfrm>
              <a:prstGeom prst="rect">
                <a:avLst/>
              </a:prstGeom>
            </p:spPr>
          </p:pic>
          <p:sp>
            <p:nvSpPr>
              <p:cNvPr id="27" name="Freeform 68">
                <a:extLst>
                  <a:ext uri="{FF2B5EF4-FFF2-40B4-BE49-F238E27FC236}">
                    <a16:creationId xmlns:a16="http://schemas.microsoft.com/office/drawing/2014/main" id="{702B9573-5E00-40B8-A4E1-7C47BB9C6EB1}"/>
                  </a:ext>
                </a:extLst>
              </p:cNvPr>
              <p:cNvSpPr>
                <a:spLocks noChangeAspect="1" noEditPoints="1"/>
              </p:cNvSpPr>
              <p:nvPr/>
            </p:nvSpPr>
            <p:spPr bwMode="auto">
              <a:xfrm>
                <a:off x="4415669" y="5521154"/>
                <a:ext cx="146512" cy="100575"/>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chemeClr val="bg1"/>
              </a:solidFill>
              <a:ln>
                <a:noFill/>
              </a:ln>
            </p:spPr>
            <p:txBody>
              <a:bodyPr vert="horz" wrap="square" lIns="332909" tIns="47558" rIns="95117" bIns="47558" numCol="1" anchor="t" anchorCtr="0" compatLnSpc="1">
                <a:prstTxWarp prst="textNoShape">
                  <a:avLst/>
                </a:prstTxWarp>
              </a:bodyPr>
              <a:lstStyle/>
              <a:p>
                <a:pPr defTabSz="951156">
                  <a:defRPr/>
                </a:pPr>
                <a:endParaRPr lang="en-US" sz="1873">
                  <a:solidFill>
                    <a:srgbClr val="FFFFFF"/>
                  </a:solidFill>
                  <a:latin typeface="Segoe UI Semilight"/>
                </a:endParaRPr>
              </a:p>
            </p:txBody>
          </p:sp>
        </p:grpSp>
        <p:pic>
          <p:nvPicPr>
            <p:cNvPr id="23" name="Picture 22">
              <a:extLst>
                <a:ext uri="{FF2B5EF4-FFF2-40B4-BE49-F238E27FC236}">
                  <a16:creationId xmlns:a16="http://schemas.microsoft.com/office/drawing/2014/main" id="{46519294-1C3D-4251-BCEB-70A49C7C0D1A}"/>
                </a:ext>
              </a:extLst>
            </p:cNvPr>
            <p:cNvPicPr>
              <a:picLocks noChangeAspect="1"/>
            </p:cNvPicPr>
            <p:nvPr/>
          </p:nvPicPr>
          <p:blipFill rotWithShape="1">
            <a:blip r:embed="rId4"/>
            <a:srcRect t="89359"/>
            <a:stretch/>
          </p:blipFill>
          <p:spPr>
            <a:xfrm>
              <a:off x="4072317" y="5962881"/>
              <a:ext cx="2267955" cy="429039"/>
            </a:xfrm>
            <a:prstGeom prst="rect">
              <a:avLst/>
            </a:prstGeom>
          </p:spPr>
        </p:pic>
      </p:grpSp>
      <p:grpSp>
        <p:nvGrpSpPr>
          <p:cNvPr id="28" name="Group 27">
            <a:extLst>
              <a:ext uri="{FF2B5EF4-FFF2-40B4-BE49-F238E27FC236}">
                <a16:creationId xmlns:a16="http://schemas.microsoft.com/office/drawing/2014/main" id="{911209FC-CB22-4F06-8E04-B872DB016A84}"/>
              </a:ext>
            </a:extLst>
          </p:cNvPr>
          <p:cNvGrpSpPr/>
          <p:nvPr/>
        </p:nvGrpSpPr>
        <p:grpSpPr>
          <a:xfrm>
            <a:off x="8695294" y="3800618"/>
            <a:ext cx="1480500" cy="336880"/>
            <a:chOff x="8737600" y="3581565"/>
            <a:chExt cx="1590675" cy="361950"/>
          </a:xfrm>
        </p:grpSpPr>
        <p:sp>
          <p:nvSpPr>
            <p:cNvPr id="29" name="Rectangle: Rounded Corners 28">
              <a:extLst>
                <a:ext uri="{FF2B5EF4-FFF2-40B4-BE49-F238E27FC236}">
                  <a16:creationId xmlns:a16="http://schemas.microsoft.com/office/drawing/2014/main" id="{9A41C09F-35DC-4BD2-90F9-5CEF4A137AFD}"/>
                </a:ext>
              </a:extLst>
            </p:cNvPr>
            <p:cNvSpPr/>
            <p:nvPr/>
          </p:nvSpPr>
          <p:spPr bwMode="auto">
            <a:xfrm>
              <a:off x="8737600" y="3581565"/>
              <a:ext cx="1590675" cy="3619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E905934D-7046-4DCC-957C-249AA2AA0F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0396" y="3638102"/>
              <a:ext cx="1305082" cy="248876"/>
            </a:xfrm>
            <a:prstGeom prst="rect">
              <a:avLst/>
            </a:prstGeom>
          </p:spPr>
        </p:pic>
      </p:grpSp>
      <p:sp>
        <p:nvSpPr>
          <p:cNvPr id="31" name="Rectangle 30">
            <a:extLst>
              <a:ext uri="{FF2B5EF4-FFF2-40B4-BE49-F238E27FC236}">
                <a16:creationId xmlns:a16="http://schemas.microsoft.com/office/drawing/2014/main" id="{65D17622-1571-4387-98C8-FC0A63654DD9}"/>
              </a:ext>
            </a:extLst>
          </p:cNvPr>
          <p:cNvSpPr/>
          <p:nvPr/>
        </p:nvSpPr>
        <p:spPr bwMode="auto">
          <a:xfrm>
            <a:off x="8802943" y="3837708"/>
            <a:ext cx="1257496"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C45EE6C-CA4B-4D16-8083-52DCA0AC25DF}"/>
              </a:ext>
            </a:extLst>
          </p:cNvPr>
          <p:cNvSpPr/>
          <p:nvPr/>
        </p:nvSpPr>
        <p:spPr bwMode="auto">
          <a:xfrm>
            <a:off x="8802943" y="4049141"/>
            <a:ext cx="1257496"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17F8638C-35C7-4356-AE94-07FCBBB71E4F}"/>
              </a:ext>
            </a:extLst>
          </p:cNvPr>
          <p:cNvSpPr/>
          <p:nvPr/>
        </p:nvSpPr>
        <p:spPr bwMode="auto">
          <a:xfrm>
            <a:off x="10019900" y="3872362"/>
            <a:ext cx="48245" cy="202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2DE9C250-E626-421A-B2B9-3BC3B506C1AD}"/>
              </a:ext>
            </a:extLst>
          </p:cNvPr>
          <p:cNvSpPr/>
          <p:nvPr/>
        </p:nvSpPr>
        <p:spPr bwMode="auto">
          <a:xfrm>
            <a:off x="8793665" y="3872362"/>
            <a:ext cx="48245" cy="202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7">
            <a:extLst>
              <a:ext uri="{FF2B5EF4-FFF2-40B4-BE49-F238E27FC236}">
                <a16:creationId xmlns:a16="http://schemas.microsoft.com/office/drawing/2014/main" id="{06459870-8AC0-436F-88F6-829575F98E99}"/>
              </a:ext>
            </a:extLst>
          </p:cNvPr>
          <p:cNvSpPr>
            <a:spLocks noEditPoints="1"/>
          </p:cNvSpPr>
          <p:nvPr/>
        </p:nvSpPr>
        <p:spPr bwMode="auto">
          <a:xfrm>
            <a:off x="9975532" y="3965057"/>
            <a:ext cx="257939" cy="312172"/>
          </a:xfrm>
          <a:custGeom>
            <a:avLst/>
            <a:gdLst>
              <a:gd name="T0" fmla="*/ 300 w 330"/>
              <a:gd name="T1" fmla="*/ 135 h 400"/>
              <a:gd name="T2" fmla="*/ 249 w 330"/>
              <a:gd name="T3" fmla="*/ 115 h 400"/>
              <a:gd name="T4" fmla="*/ 191 w 330"/>
              <a:gd name="T5" fmla="*/ 91 h 400"/>
              <a:gd name="T6" fmla="*/ 160 w 330"/>
              <a:gd name="T7" fmla="*/ 91 h 400"/>
              <a:gd name="T8" fmla="*/ 153 w 330"/>
              <a:gd name="T9" fmla="*/ 12 h 400"/>
              <a:gd name="T10" fmla="*/ 87 w 330"/>
              <a:gd name="T11" fmla="*/ 12 h 400"/>
              <a:gd name="T12" fmla="*/ 78 w 330"/>
              <a:gd name="T13" fmla="*/ 172 h 400"/>
              <a:gd name="T14" fmla="*/ 0 w 330"/>
              <a:gd name="T15" fmla="*/ 180 h 400"/>
              <a:gd name="T16" fmla="*/ 5 w 330"/>
              <a:gd name="T17" fmla="*/ 205 h 400"/>
              <a:gd name="T18" fmla="*/ 97 w 330"/>
              <a:gd name="T19" fmla="*/ 400 h 400"/>
              <a:gd name="T20" fmla="*/ 330 w 330"/>
              <a:gd name="T21" fmla="*/ 285 h 400"/>
              <a:gd name="T22" fmla="*/ 319 w 330"/>
              <a:gd name="T23" fmla="*/ 143 h 400"/>
              <a:gd name="T24" fmla="*/ 270 w 330"/>
              <a:gd name="T25" fmla="*/ 377 h 400"/>
              <a:gd name="T26" fmla="*/ 120 w 330"/>
              <a:gd name="T27" fmla="*/ 346 h 400"/>
              <a:gd name="T28" fmla="*/ 23 w 330"/>
              <a:gd name="T29" fmla="*/ 180 h 400"/>
              <a:gd name="T30" fmla="*/ 37 w 330"/>
              <a:gd name="T31" fmla="*/ 173 h 400"/>
              <a:gd name="T32" fmla="*/ 78 w 330"/>
              <a:gd name="T33" fmla="*/ 207 h 400"/>
              <a:gd name="T34" fmla="*/ 101 w 330"/>
              <a:gd name="T35" fmla="*/ 246 h 400"/>
              <a:gd name="T36" fmla="*/ 101 w 330"/>
              <a:gd name="T37" fmla="*/ 33 h 400"/>
              <a:gd name="T38" fmla="*/ 120 w 330"/>
              <a:gd name="T39" fmla="*/ 23 h 400"/>
              <a:gd name="T40" fmla="*/ 137 w 330"/>
              <a:gd name="T41" fmla="*/ 32 h 400"/>
              <a:gd name="T42" fmla="*/ 137 w 330"/>
              <a:gd name="T43" fmla="*/ 169 h 400"/>
              <a:gd name="T44" fmla="*/ 160 w 330"/>
              <a:gd name="T45" fmla="*/ 114 h 400"/>
              <a:gd name="T46" fmla="*/ 199 w 330"/>
              <a:gd name="T47" fmla="*/ 132 h 400"/>
              <a:gd name="T48" fmla="*/ 222 w 330"/>
              <a:gd name="T49" fmla="*/ 169 h 400"/>
              <a:gd name="T50" fmla="*/ 247 w 330"/>
              <a:gd name="T51" fmla="*/ 138 h 400"/>
              <a:gd name="T52" fmla="*/ 248 w 330"/>
              <a:gd name="T53" fmla="*/ 138 h 400"/>
              <a:gd name="T54" fmla="*/ 253 w 330"/>
              <a:gd name="T55" fmla="*/ 154 h 400"/>
              <a:gd name="T56" fmla="*/ 277 w 330"/>
              <a:gd name="T57" fmla="*/ 192 h 400"/>
              <a:gd name="T58" fmla="*/ 300 w 330"/>
              <a:gd name="T59" fmla="*/ 158 h 400"/>
              <a:gd name="T60" fmla="*/ 303 w 330"/>
              <a:gd name="T61" fmla="*/ 159 h 400"/>
              <a:gd name="T62" fmla="*/ 307 w 330"/>
              <a:gd name="T63" fmla="*/ 2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0" h="400">
                <a:moveTo>
                  <a:pt x="319" y="143"/>
                </a:moveTo>
                <a:cubicBezTo>
                  <a:pt x="311" y="135"/>
                  <a:pt x="302" y="135"/>
                  <a:pt x="300" y="135"/>
                </a:cubicBezTo>
                <a:cubicBezTo>
                  <a:pt x="273" y="135"/>
                  <a:pt x="273" y="135"/>
                  <a:pt x="273" y="135"/>
                </a:cubicBezTo>
                <a:cubicBezTo>
                  <a:pt x="268" y="120"/>
                  <a:pt x="256" y="115"/>
                  <a:pt x="249" y="115"/>
                </a:cubicBezTo>
                <a:cubicBezTo>
                  <a:pt x="219" y="115"/>
                  <a:pt x="219" y="115"/>
                  <a:pt x="219" y="115"/>
                </a:cubicBezTo>
                <a:cubicBezTo>
                  <a:pt x="213" y="98"/>
                  <a:pt x="200" y="92"/>
                  <a:pt x="191" y="91"/>
                </a:cubicBezTo>
                <a:cubicBezTo>
                  <a:pt x="191" y="91"/>
                  <a:pt x="191" y="91"/>
                  <a:pt x="191" y="91"/>
                </a:cubicBezTo>
                <a:cubicBezTo>
                  <a:pt x="160" y="91"/>
                  <a:pt x="160" y="91"/>
                  <a:pt x="160" y="91"/>
                </a:cubicBezTo>
                <a:cubicBezTo>
                  <a:pt x="160" y="33"/>
                  <a:pt x="160" y="33"/>
                  <a:pt x="160" y="33"/>
                </a:cubicBezTo>
                <a:cubicBezTo>
                  <a:pt x="160" y="30"/>
                  <a:pt x="160" y="20"/>
                  <a:pt x="153" y="12"/>
                </a:cubicBezTo>
                <a:cubicBezTo>
                  <a:pt x="145" y="4"/>
                  <a:pt x="135" y="0"/>
                  <a:pt x="120" y="0"/>
                </a:cubicBezTo>
                <a:cubicBezTo>
                  <a:pt x="106" y="0"/>
                  <a:pt x="95" y="4"/>
                  <a:pt x="87" y="12"/>
                </a:cubicBezTo>
                <a:cubicBezTo>
                  <a:pt x="79" y="21"/>
                  <a:pt x="78" y="32"/>
                  <a:pt x="78" y="34"/>
                </a:cubicBezTo>
                <a:cubicBezTo>
                  <a:pt x="78" y="172"/>
                  <a:pt x="78" y="172"/>
                  <a:pt x="78" y="172"/>
                </a:cubicBezTo>
                <a:cubicBezTo>
                  <a:pt x="63" y="157"/>
                  <a:pt x="50" y="150"/>
                  <a:pt x="37" y="150"/>
                </a:cubicBezTo>
                <a:cubicBezTo>
                  <a:pt x="5" y="150"/>
                  <a:pt x="0" y="169"/>
                  <a:pt x="0" y="180"/>
                </a:cubicBezTo>
                <a:cubicBezTo>
                  <a:pt x="0" y="189"/>
                  <a:pt x="4" y="202"/>
                  <a:pt x="5" y="204"/>
                </a:cubicBezTo>
                <a:cubicBezTo>
                  <a:pt x="5" y="205"/>
                  <a:pt x="5" y="205"/>
                  <a:pt x="5" y="205"/>
                </a:cubicBezTo>
                <a:cubicBezTo>
                  <a:pt x="97" y="353"/>
                  <a:pt x="97" y="353"/>
                  <a:pt x="97" y="353"/>
                </a:cubicBezTo>
                <a:cubicBezTo>
                  <a:pt x="97" y="400"/>
                  <a:pt x="97" y="400"/>
                  <a:pt x="97" y="400"/>
                </a:cubicBezTo>
                <a:cubicBezTo>
                  <a:pt x="286" y="400"/>
                  <a:pt x="286" y="400"/>
                  <a:pt x="286" y="400"/>
                </a:cubicBezTo>
                <a:cubicBezTo>
                  <a:pt x="330" y="285"/>
                  <a:pt x="330" y="285"/>
                  <a:pt x="330" y="285"/>
                </a:cubicBezTo>
                <a:cubicBezTo>
                  <a:pt x="330" y="173"/>
                  <a:pt x="330" y="173"/>
                  <a:pt x="330" y="173"/>
                </a:cubicBezTo>
                <a:cubicBezTo>
                  <a:pt x="330" y="159"/>
                  <a:pt x="326" y="149"/>
                  <a:pt x="319" y="143"/>
                </a:cubicBezTo>
                <a:close/>
                <a:moveTo>
                  <a:pt x="307" y="280"/>
                </a:moveTo>
                <a:cubicBezTo>
                  <a:pt x="270" y="377"/>
                  <a:pt x="270" y="377"/>
                  <a:pt x="270" y="377"/>
                </a:cubicBezTo>
                <a:cubicBezTo>
                  <a:pt x="120" y="377"/>
                  <a:pt x="120" y="377"/>
                  <a:pt x="120" y="377"/>
                </a:cubicBezTo>
                <a:cubicBezTo>
                  <a:pt x="120" y="346"/>
                  <a:pt x="120" y="346"/>
                  <a:pt x="120" y="346"/>
                </a:cubicBezTo>
                <a:cubicBezTo>
                  <a:pt x="26" y="196"/>
                  <a:pt x="26" y="196"/>
                  <a:pt x="26" y="196"/>
                </a:cubicBezTo>
                <a:cubicBezTo>
                  <a:pt x="25" y="191"/>
                  <a:pt x="23" y="184"/>
                  <a:pt x="23" y="180"/>
                </a:cubicBezTo>
                <a:cubicBezTo>
                  <a:pt x="23" y="176"/>
                  <a:pt x="24" y="176"/>
                  <a:pt x="24" y="176"/>
                </a:cubicBezTo>
                <a:cubicBezTo>
                  <a:pt x="25" y="174"/>
                  <a:pt x="29" y="173"/>
                  <a:pt x="37" y="173"/>
                </a:cubicBezTo>
                <a:cubicBezTo>
                  <a:pt x="49" y="173"/>
                  <a:pt x="68" y="194"/>
                  <a:pt x="78" y="208"/>
                </a:cubicBezTo>
                <a:cubicBezTo>
                  <a:pt x="78" y="207"/>
                  <a:pt x="78" y="207"/>
                  <a:pt x="78" y="207"/>
                </a:cubicBezTo>
                <a:cubicBezTo>
                  <a:pt x="78" y="246"/>
                  <a:pt x="78" y="246"/>
                  <a:pt x="78" y="246"/>
                </a:cubicBezTo>
                <a:cubicBezTo>
                  <a:pt x="101" y="246"/>
                  <a:pt x="101" y="246"/>
                  <a:pt x="101" y="246"/>
                </a:cubicBezTo>
                <a:cubicBezTo>
                  <a:pt x="101" y="34"/>
                  <a:pt x="101" y="34"/>
                  <a:pt x="101" y="34"/>
                </a:cubicBezTo>
                <a:cubicBezTo>
                  <a:pt x="101" y="33"/>
                  <a:pt x="101" y="33"/>
                  <a:pt x="101" y="33"/>
                </a:cubicBezTo>
                <a:cubicBezTo>
                  <a:pt x="101" y="33"/>
                  <a:pt x="101" y="30"/>
                  <a:pt x="104" y="28"/>
                </a:cubicBezTo>
                <a:cubicBezTo>
                  <a:pt x="107" y="25"/>
                  <a:pt x="112" y="23"/>
                  <a:pt x="120" y="23"/>
                </a:cubicBezTo>
                <a:cubicBezTo>
                  <a:pt x="127" y="23"/>
                  <a:pt x="133" y="25"/>
                  <a:pt x="135" y="27"/>
                </a:cubicBezTo>
                <a:cubicBezTo>
                  <a:pt x="137" y="29"/>
                  <a:pt x="137" y="31"/>
                  <a:pt x="137" y="32"/>
                </a:cubicBezTo>
                <a:cubicBezTo>
                  <a:pt x="137" y="32"/>
                  <a:pt x="137" y="32"/>
                  <a:pt x="137" y="32"/>
                </a:cubicBezTo>
                <a:cubicBezTo>
                  <a:pt x="137" y="169"/>
                  <a:pt x="137" y="169"/>
                  <a:pt x="137" y="169"/>
                </a:cubicBezTo>
                <a:cubicBezTo>
                  <a:pt x="160" y="169"/>
                  <a:pt x="160" y="169"/>
                  <a:pt x="160" y="169"/>
                </a:cubicBezTo>
                <a:cubicBezTo>
                  <a:pt x="160" y="114"/>
                  <a:pt x="160" y="114"/>
                  <a:pt x="160" y="114"/>
                </a:cubicBezTo>
                <a:cubicBezTo>
                  <a:pt x="189" y="114"/>
                  <a:pt x="189" y="114"/>
                  <a:pt x="189" y="114"/>
                </a:cubicBezTo>
                <a:cubicBezTo>
                  <a:pt x="191" y="114"/>
                  <a:pt x="199" y="117"/>
                  <a:pt x="199" y="132"/>
                </a:cubicBezTo>
                <a:cubicBezTo>
                  <a:pt x="199" y="169"/>
                  <a:pt x="199" y="169"/>
                  <a:pt x="199" y="169"/>
                </a:cubicBezTo>
                <a:cubicBezTo>
                  <a:pt x="222" y="169"/>
                  <a:pt x="222" y="169"/>
                  <a:pt x="222" y="169"/>
                </a:cubicBezTo>
                <a:cubicBezTo>
                  <a:pt x="222" y="138"/>
                  <a:pt x="222" y="138"/>
                  <a:pt x="222" y="138"/>
                </a:cubicBezTo>
                <a:cubicBezTo>
                  <a:pt x="247" y="138"/>
                  <a:pt x="247" y="138"/>
                  <a:pt x="247" y="138"/>
                </a:cubicBezTo>
                <a:cubicBezTo>
                  <a:pt x="247" y="138"/>
                  <a:pt x="247" y="138"/>
                  <a:pt x="247" y="138"/>
                </a:cubicBezTo>
                <a:cubicBezTo>
                  <a:pt x="248" y="138"/>
                  <a:pt x="248" y="138"/>
                  <a:pt x="248" y="138"/>
                </a:cubicBezTo>
                <a:cubicBezTo>
                  <a:pt x="247" y="138"/>
                  <a:pt x="247" y="138"/>
                  <a:pt x="247" y="138"/>
                </a:cubicBezTo>
                <a:cubicBezTo>
                  <a:pt x="250" y="139"/>
                  <a:pt x="253" y="143"/>
                  <a:pt x="253" y="154"/>
                </a:cubicBezTo>
                <a:cubicBezTo>
                  <a:pt x="253" y="192"/>
                  <a:pt x="253" y="192"/>
                  <a:pt x="253" y="192"/>
                </a:cubicBezTo>
                <a:cubicBezTo>
                  <a:pt x="277" y="192"/>
                  <a:pt x="277" y="192"/>
                  <a:pt x="277" y="192"/>
                </a:cubicBezTo>
                <a:cubicBezTo>
                  <a:pt x="277" y="158"/>
                  <a:pt x="277" y="158"/>
                  <a:pt x="277" y="158"/>
                </a:cubicBezTo>
                <a:cubicBezTo>
                  <a:pt x="300" y="158"/>
                  <a:pt x="300" y="158"/>
                  <a:pt x="300" y="158"/>
                </a:cubicBezTo>
                <a:cubicBezTo>
                  <a:pt x="301" y="158"/>
                  <a:pt x="301" y="158"/>
                  <a:pt x="301" y="158"/>
                </a:cubicBezTo>
                <a:cubicBezTo>
                  <a:pt x="301" y="158"/>
                  <a:pt x="302" y="158"/>
                  <a:pt x="303" y="159"/>
                </a:cubicBezTo>
                <a:cubicBezTo>
                  <a:pt x="306" y="161"/>
                  <a:pt x="307" y="166"/>
                  <a:pt x="307" y="173"/>
                </a:cubicBezTo>
                <a:lnTo>
                  <a:pt x="307" y="2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pic>
        <p:nvPicPr>
          <p:cNvPr id="36" name="Picture 35">
            <a:extLst>
              <a:ext uri="{FF2B5EF4-FFF2-40B4-BE49-F238E27FC236}">
                <a16:creationId xmlns:a16="http://schemas.microsoft.com/office/drawing/2014/main" id="{535176DC-85E8-47A7-AFF7-8461D5235145}"/>
              </a:ext>
            </a:extLst>
          </p:cNvPr>
          <p:cNvPicPr>
            <a:picLocks noChangeAspect="1"/>
          </p:cNvPicPr>
          <p:nvPr/>
        </p:nvPicPr>
        <p:blipFill>
          <a:blip r:embed="rId7"/>
          <a:stretch>
            <a:fillRect/>
          </a:stretch>
        </p:blipFill>
        <p:spPr>
          <a:xfrm>
            <a:off x="8284983" y="1417189"/>
            <a:ext cx="2359356" cy="3859102"/>
          </a:xfrm>
          <a:prstGeom prst="rect">
            <a:avLst/>
          </a:prstGeom>
        </p:spPr>
      </p:pic>
    </p:spTree>
    <p:extLst>
      <p:ext uri="{BB962C8B-B14F-4D97-AF65-F5344CB8AC3E}">
        <p14:creationId xmlns:p14="http://schemas.microsoft.com/office/powerpoint/2010/main" val="355288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decel="100000" fill="hold" grpId="1" nodeType="withEffect">
                                  <p:stCondLst>
                                    <p:cond delay="0"/>
                                  </p:stCondLst>
                                  <p:childTnLst>
                                    <p:animMotion origin="layout" path="M -1.16926E-6 3.85384E-6 L 0.01468 3.85384E-6 " pathEditMode="relative" rAng="0" ptsTypes="AA">
                                      <p:cBhvr>
                                        <p:cTn id="9" dur="500" spd="-100000" fill="hold"/>
                                        <p:tgtEl>
                                          <p:spTgt spid="17"/>
                                        </p:tgtEl>
                                        <p:attrNameLst>
                                          <p:attrName>ppt_x</p:attrName>
                                          <p:attrName>ppt_y</p:attrName>
                                        </p:attrNameLst>
                                      </p:cBhvr>
                                      <p:rCtr x="728"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42" presetClass="path" presetSubtype="0" accel="50000" decel="50000" fill="hold" grpId="0" nodeType="withEffect">
                                  <p:stCondLst>
                                    <p:cond delay="0"/>
                                  </p:stCondLst>
                                  <p:childTnLst>
                                    <p:animMotion origin="layout" path="M -2.37171E-6 -2.31502E-6 L 0.02375 0.12483 " pathEditMode="relative" rAng="0" ptsTypes="AA">
                                      <p:cBhvr>
                                        <p:cTn id="16" dur="1000" spd="-100000" fill="hold"/>
                                        <p:tgtEl>
                                          <p:spTgt spid="35"/>
                                        </p:tgtEl>
                                        <p:attrNameLst>
                                          <p:attrName>ppt_x</p:attrName>
                                          <p:attrName>ppt_y</p:attrName>
                                        </p:attrNameLst>
                                      </p:cBhvr>
                                      <p:rCtr x="1187" y="6241"/>
                                    </p:animMotion>
                                  </p:childTnLst>
                                </p:cTn>
                              </p:par>
                            </p:childTnLst>
                          </p:cTn>
                        </p:par>
                        <p:par>
                          <p:cTn id="17" fill="hold">
                            <p:stCondLst>
                              <p:cond delay="1000"/>
                            </p:stCondLst>
                            <p:childTnLst>
                              <p:par>
                                <p:cTn id="18" presetID="6" presetClass="emph" presetSubtype="0" autoRev="1" fill="hold" grpId="2" nodeType="afterEffect">
                                  <p:stCondLst>
                                    <p:cond delay="0"/>
                                  </p:stCondLst>
                                  <p:childTnLst>
                                    <p:animScale>
                                      <p:cBhvr>
                                        <p:cTn id="19" dur="200" fill="hold"/>
                                        <p:tgtEl>
                                          <p:spTgt spid="35"/>
                                        </p:tgtEl>
                                      </p:cBhvr>
                                      <p:by x="90000" y="90000"/>
                                    </p:animScale>
                                  </p:childTnLst>
                                </p:cTn>
                              </p:par>
                            </p:childTnLst>
                          </p:cTn>
                        </p:par>
                        <p:par>
                          <p:cTn id="20" fill="hold">
                            <p:stCondLst>
                              <p:cond delay="1400"/>
                            </p:stCondLst>
                            <p:childTnLst>
                              <p:par>
                                <p:cTn id="21" presetID="10" presetClass="exit" presetSubtype="0" fill="hold" grpId="3" nodeType="afterEffect">
                                  <p:stCondLst>
                                    <p:cond delay="0"/>
                                  </p:stCondLst>
                                  <p:childTnLst>
                                    <p:animEffect transition="out" filter="fade">
                                      <p:cBhvr>
                                        <p:cTn id="22" dur="500"/>
                                        <p:tgtEl>
                                          <p:spTgt spid="35"/>
                                        </p:tgtEl>
                                      </p:cBhvr>
                                    </p:animEffect>
                                    <p:set>
                                      <p:cBhvr>
                                        <p:cTn id="23" dur="1" fill="hold">
                                          <p:stCondLst>
                                            <p:cond delay="499"/>
                                          </p:stCondLst>
                                        </p:cTn>
                                        <p:tgtEl>
                                          <p:spTgt spid="35"/>
                                        </p:tgtEl>
                                        <p:attrNameLst>
                                          <p:attrName>style.visibility</p:attrName>
                                        </p:attrNameLst>
                                      </p:cBhvr>
                                      <p:to>
                                        <p:strVal val="hidden"/>
                                      </p:to>
                                    </p:set>
                                  </p:childTnLst>
                                </p:cTn>
                              </p:par>
                            </p:childTnLst>
                          </p:cTn>
                        </p:par>
                        <p:par>
                          <p:cTn id="24" fill="hold">
                            <p:stCondLst>
                              <p:cond delay="1900"/>
                            </p:stCondLst>
                            <p:childTnLst>
                              <p:par>
                                <p:cTn id="25" presetID="10"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5" grpId="0" animBg="1"/>
      <p:bldP spid="35" grpId="1" animBg="1"/>
      <p:bldP spid="35" grpId="2" animBg="1"/>
      <p:bldP spid="35" grpId="3"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erson standing in front of a computer&#10;&#10;Description generated with high confidence">
            <a:extLst>
              <a:ext uri="{FF2B5EF4-FFF2-40B4-BE49-F238E27FC236}">
                <a16:creationId xmlns:a16="http://schemas.microsoft.com/office/drawing/2014/main" id="{5261CF4C-42E6-4990-A814-1A4C5A0CAEF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44" t="14618" r="23691" b="9079"/>
          <a:stretch/>
        </p:blipFill>
        <p:spPr>
          <a:xfrm>
            <a:off x="0" y="8147"/>
            <a:ext cx="4773180" cy="6994038"/>
          </a:xfrm>
          <a:prstGeom prst="rect">
            <a:avLst/>
          </a:prstGeom>
        </p:spPr>
      </p:pic>
      <p:sp>
        <p:nvSpPr>
          <p:cNvPr id="39" name="Rectangle 38">
            <a:extLst>
              <a:ext uri="{FF2B5EF4-FFF2-40B4-BE49-F238E27FC236}">
                <a16:creationId xmlns:a16="http://schemas.microsoft.com/office/drawing/2014/main" id="{5EEDC26D-12B4-4B57-9593-92B4B793258E}"/>
              </a:ext>
            </a:extLst>
          </p:cNvPr>
          <p:cNvSpPr/>
          <p:nvPr/>
        </p:nvSpPr>
        <p:spPr bwMode="auto">
          <a:xfrm rot="5400000">
            <a:off x="-1100720" y="1091070"/>
            <a:ext cx="6994038" cy="4792599"/>
          </a:xfrm>
          <a:prstGeom prst="rect">
            <a:avLst/>
          </a:prstGeom>
          <a:gradFill flip="none" rotWithShape="1">
            <a:gsLst>
              <a:gs pos="0">
                <a:srgbClr val="000000">
                  <a:alpha val="20000"/>
                </a:srgbClr>
              </a:gs>
              <a:gs pos="46000">
                <a:srgbClr val="000000">
                  <a:alpha val="55000"/>
                </a:srgbClr>
              </a:gs>
              <a:gs pos="100000">
                <a:srgbClr val="000000">
                  <a:alpha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itle 3">
            <a:extLst>
              <a:ext uri="{FF2B5EF4-FFF2-40B4-BE49-F238E27FC236}">
                <a16:creationId xmlns:a16="http://schemas.microsoft.com/office/drawing/2014/main" id="{21316C0A-3DDC-4914-A09A-31834D2B0E53}"/>
              </a:ext>
            </a:extLst>
          </p:cNvPr>
          <p:cNvSpPr txBox="1">
            <a:spLocks/>
          </p:cNvSpPr>
          <p:nvPr/>
        </p:nvSpPr>
        <p:spPr>
          <a:xfrm>
            <a:off x="806169" y="2483326"/>
            <a:ext cx="2895322" cy="2005831"/>
          </a:xfrm>
          <a:prstGeom prst="rect">
            <a:avLst/>
          </a:prstGeom>
        </p:spPr>
        <p:txBody>
          <a:bodyPr anchor="ctr" anchorCtr="0"/>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5000"/>
              </a:lnSpc>
            </a:pPr>
            <a:r>
              <a:rPr lang="en-US" sz="3200" spc="0" dirty="0">
                <a:solidFill>
                  <a:schemeClr val="bg1"/>
                </a:solidFill>
                <a:cs typeface="Segoe UI Semilight" panose="020B0402040204020203" pitchFamily="34" charset="0"/>
              </a:rPr>
              <a:t>Protect your application with Azure AD</a:t>
            </a:r>
            <a:endParaRPr lang="en-US" sz="3200" dirty="0">
              <a:solidFill>
                <a:schemeClr val="bg1"/>
              </a:solidFill>
            </a:endParaRPr>
          </a:p>
        </p:txBody>
      </p:sp>
      <p:sp>
        <p:nvSpPr>
          <p:cNvPr id="88" name="TextBox 87">
            <a:extLst>
              <a:ext uri="{FF2B5EF4-FFF2-40B4-BE49-F238E27FC236}">
                <a16:creationId xmlns:a16="http://schemas.microsoft.com/office/drawing/2014/main" id="{970D9DB9-9AA9-4E6D-A611-A96F6C8AC646}"/>
              </a:ext>
            </a:extLst>
          </p:cNvPr>
          <p:cNvSpPr txBox="1"/>
          <p:nvPr/>
        </p:nvSpPr>
        <p:spPr>
          <a:xfrm>
            <a:off x="5575894" y="1847401"/>
            <a:ext cx="5803411" cy="952500"/>
          </a:xfrm>
          <a:prstGeom prst="rect">
            <a:avLst/>
          </a:prstGeom>
          <a:noFill/>
        </p:spPr>
        <p:txBody>
          <a:bodyPr wrap="square" lIns="274320" tIns="0" rIns="91440" bIns="0" rtlCol="0" anchor="ctr">
            <a:noAutofit/>
          </a:bodyPr>
          <a:lstStyle/>
          <a:p>
            <a:pPr lvl="0" defTabSz="768092">
              <a:lnSpc>
                <a:spcPct val="90000"/>
              </a:lnSpc>
              <a:spcAft>
                <a:spcPts val="600"/>
              </a:spcAft>
              <a:defRPr/>
            </a:pPr>
            <a:r>
              <a:rPr lang="en-US">
                <a:solidFill>
                  <a:srgbClr val="1A1A1A"/>
                </a:solidFill>
                <a:latin typeface="Segoe UI Semilight" panose="020B0402040204020203" pitchFamily="34" charset="0"/>
                <a:cs typeface="Segoe UI Semilight" panose="020B0402040204020203" pitchFamily="34" charset="0"/>
              </a:rPr>
              <a:t>Give enterprises who use Azure AD as their identity and access management system the security benefits and access controls they know and trust.</a:t>
            </a:r>
          </a:p>
        </p:txBody>
      </p:sp>
      <p:sp>
        <p:nvSpPr>
          <p:cNvPr id="91" name="Rectangle 90">
            <a:extLst>
              <a:ext uri="{FF2B5EF4-FFF2-40B4-BE49-F238E27FC236}">
                <a16:creationId xmlns:a16="http://schemas.microsoft.com/office/drawing/2014/main" id="{931DB39A-A8BD-4B6A-86D5-71F0534FC9C1}"/>
              </a:ext>
            </a:extLst>
          </p:cNvPr>
          <p:cNvSpPr/>
          <p:nvPr/>
        </p:nvSpPr>
        <p:spPr bwMode="auto">
          <a:xfrm>
            <a:off x="5553001" y="1820731"/>
            <a:ext cx="6056387" cy="1005840"/>
          </a:xfrm>
          <a:prstGeom prst="rect">
            <a:avLst/>
          </a:pr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 name="Group 6">
            <a:extLst>
              <a:ext uri="{FF2B5EF4-FFF2-40B4-BE49-F238E27FC236}">
                <a16:creationId xmlns:a16="http://schemas.microsoft.com/office/drawing/2014/main" id="{56890FE2-9BB9-4C18-811F-B737345B4E49}"/>
              </a:ext>
            </a:extLst>
          </p:cNvPr>
          <p:cNvGrpSpPr/>
          <p:nvPr/>
        </p:nvGrpSpPr>
        <p:grpSpPr>
          <a:xfrm>
            <a:off x="11352218" y="2073620"/>
            <a:ext cx="500062" cy="500062"/>
            <a:chOff x="11084719" y="593276"/>
            <a:chExt cx="500062" cy="500062"/>
          </a:xfrm>
        </p:grpSpPr>
        <p:sp>
          <p:nvSpPr>
            <p:cNvPr id="99" name="Oval 98">
              <a:extLst>
                <a:ext uri="{FF2B5EF4-FFF2-40B4-BE49-F238E27FC236}">
                  <a16:creationId xmlns:a16="http://schemas.microsoft.com/office/drawing/2014/main" id="{4F590326-475E-4671-A2C4-5F98F09CA2EF}"/>
                </a:ext>
              </a:extLst>
            </p:cNvPr>
            <p:cNvSpPr/>
            <p:nvPr/>
          </p:nvSpPr>
          <p:spPr bwMode="auto">
            <a:xfrm>
              <a:off x="11084719" y="593276"/>
              <a:ext cx="500062" cy="5000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2" name="check 3" title="Icon of a checkmark with a circle around it">
              <a:extLst>
                <a:ext uri="{FF2B5EF4-FFF2-40B4-BE49-F238E27FC236}">
                  <a16:creationId xmlns:a16="http://schemas.microsoft.com/office/drawing/2014/main" id="{78C7A2C1-A126-4931-9412-10C3900C41C4}"/>
                </a:ext>
              </a:extLst>
            </p:cNvPr>
            <p:cNvSpPr>
              <a:spLocks noChangeAspect="1" noEditPoints="1"/>
            </p:cNvSpPr>
            <p:nvPr/>
          </p:nvSpPr>
          <p:spPr bwMode="auto">
            <a:xfrm>
              <a:off x="11131225" y="640962"/>
              <a:ext cx="407050" cy="40469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3" name="TextBox 152">
            <a:extLst>
              <a:ext uri="{FF2B5EF4-FFF2-40B4-BE49-F238E27FC236}">
                <a16:creationId xmlns:a16="http://schemas.microsoft.com/office/drawing/2014/main" id="{F17ABE78-A3E1-4AA7-8D92-0FEDB879DF25}"/>
              </a:ext>
            </a:extLst>
          </p:cNvPr>
          <p:cNvSpPr txBox="1"/>
          <p:nvPr/>
        </p:nvSpPr>
        <p:spPr>
          <a:xfrm>
            <a:off x="5575894" y="3027696"/>
            <a:ext cx="5803411" cy="952500"/>
          </a:xfrm>
          <a:prstGeom prst="rect">
            <a:avLst/>
          </a:prstGeom>
          <a:noFill/>
        </p:spPr>
        <p:txBody>
          <a:bodyPr wrap="square" lIns="274320" tIns="91440" rIns="91440" bIns="91440" rtlCol="0" anchor="ctr">
            <a:noAutofit/>
          </a:bodyPr>
          <a:lstStyle/>
          <a:p>
            <a:pPr lvl="0" defTabSz="768092">
              <a:lnSpc>
                <a:spcPct val="90000"/>
              </a:lnSpc>
              <a:spcAft>
                <a:spcPts val="600"/>
              </a:spcAft>
              <a:defRPr/>
            </a:pPr>
            <a:r>
              <a:rPr lang="en-US">
                <a:solidFill>
                  <a:srgbClr val="1A1A1A"/>
                </a:solidFill>
                <a:latin typeface="Segoe UI Semilight" panose="020B0402040204020203" pitchFamily="34" charset="0"/>
                <a:cs typeface="Segoe UI Semilight" panose="020B0402040204020203" pitchFamily="34" charset="0"/>
              </a:rPr>
              <a:t>Secure access to users and their data in Microsoft APIs or your own APIs.</a:t>
            </a:r>
          </a:p>
        </p:txBody>
      </p:sp>
      <p:sp>
        <p:nvSpPr>
          <p:cNvPr id="154" name="Rectangle 153">
            <a:extLst>
              <a:ext uri="{FF2B5EF4-FFF2-40B4-BE49-F238E27FC236}">
                <a16:creationId xmlns:a16="http://schemas.microsoft.com/office/drawing/2014/main" id="{4186D5A7-8151-491D-ACBF-C308F7CEB859}"/>
              </a:ext>
            </a:extLst>
          </p:cNvPr>
          <p:cNvSpPr/>
          <p:nvPr/>
        </p:nvSpPr>
        <p:spPr bwMode="auto">
          <a:xfrm>
            <a:off x="5553001" y="3001026"/>
            <a:ext cx="6056387" cy="1005840"/>
          </a:xfrm>
          <a:prstGeom prst="rect">
            <a:avLst/>
          </a:pr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5" name="Group 154">
            <a:extLst>
              <a:ext uri="{FF2B5EF4-FFF2-40B4-BE49-F238E27FC236}">
                <a16:creationId xmlns:a16="http://schemas.microsoft.com/office/drawing/2014/main" id="{75CD1F1F-F0C1-4143-BD6E-8F33EC16686A}"/>
              </a:ext>
            </a:extLst>
          </p:cNvPr>
          <p:cNvGrpSpPr/>
          <p:nvPr/>
        </p:nvGrpSpPr>
        <p:grpSpPr>
          <a:xfrm>
            <a:off x="11352218" y="3253915"/>
            <a:ext cx="500062" cy="500062"/>
            <a:chOff x="11084719" y="593276"/>
            <a:chExt cx="500062" cy="500062"/>
          </a:xfrm>
        </p:grpSpPr>
        <p:sp>
          <p:nvSpPr>
            <p:cNvPr id="156" name="Oval 155">
              <a:extLst>
                <a:ext uri="{FF2B5EF4-FFF2-40B4-BE49-F238E27FC236}">
                  <a16:creationId xmlns:a16="http://schemas.microsoft.com/office/drawing/2014/main" id="{036C3D59-E1D0-43BC-9E15-F72338433074}"/>
                </a:ext>
              </a:extLst>
            </p:cNvPr>
            <p:cNvSpPr/>
            <p:nvPr/>
          </p:nvSpPr>
          <p:spPr bwMode="auto">
            <a:xfrm>
              <a:off x="11084719" y="593276"/>
              <a:ext cx="500062" cy="5000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check 3" title="Icon of a checkmark with a circle around it">
              <a:extLst>
                <a:ext uri="{FF2B5EF4-FFF2-40B4-BE49-F238E27FC236}">
                  <a16:creationId xmlns:a16="http://schemas.microsoft.com/office/drawing/2014/main" id="{7620FDAD-64AA-43CD-875F-BAD6BD448018}"/>
                </a:ext>
              </a:extLst>
            </p:cNvPr>
            <p:cNvSpPr>
              <a:spLocks noChangeAspect="1" noEditPoints="1"/>
            </p:cNvSpPr>
            <p:nvPr/>
          </p:nvSpPr>
          <p:spPr bwMode="auto">
            <a:xfrm>
              <a:off x="11131225" y="640962"/>
              <a:ext cx="407050" cy="40469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B2E7D9CB-859C-4701-88AD-FBC239BCEFA2}"/>
              </a:ext>
            </a:extLst>
          </p:cNvPr>
          <p:cNvSpPr txBox="1"/>
          <p:nvPr/>
        </p:nvSpPr>
        <p:spPr>
          <a:xfrm>
            <a:off x="5575894" y="4210849"/>
            <a:ext cx="5803411" cy="952500"/>
          </a:xfrm>
          <a:prstGeom prst="rect">
            <a:avLst/>
          </a:prstGeom>
          <a:noFill/>
        </p:spPr>
        <p:txBody>
          <a:bodyPr wrap="square" lIns="274320" tIns="0" rIns="91440" bIns="0" rtlCol="0" anchor="ctr">
            <a:noAutofit/>
          </a:bodyPr>
          <a:lstStyle/>
          <a:p>
            <a:pPr lvl="0" defTabSz="768092">
              <a:lnSpc>
                <a:spcPct val="90000"/>
              </a:lnSpc>
              <a:spcAft>
                <a:spcPts val="600"/>
              </a:spcAft>
              <a:defRPr/>
            </a:pPr>
            <a:r>
              <a:rPr lang="en-US">
                <a:solidFill>
                  <a:srgbClr val="1A1A1A"/>
                </a:solidFill>
                <a:latin typeface="Segoe UI Semilight" panose="020B0402040204020203" pitchFamily="34" charset="0"/>
                <a:cs typeface="Segoe UI Semilight" panose="020B0402040204020203" pitchFamily="34" charset="0"/>
              </a:rPr>
              <a:t>Build secure solutions with Microsoft Authentication Libraries available in multiple languages</a:t>
            </a:r>
          </a:p>
        </p:txBody>
      </p:sp>
      <p:sp>
        <p:nvSpPr>
          <p:cNvPr id="159" name="Rectangle 158">
            <a:extLst>
              <a:ext uri="{FF2B5EF4-FFF2-40B4-BE49-F238E27FC236}">
                <a16:creationId xmlns:a16="http://schemas.microsoft.com/office/drawing/2014/main" id="{E0EC0401-AFE3-4B34-8CC8-227F6E6F5175}"/>
              </a:ext>
            </a:extLst>
          </p:cNvPr>
          <p:cNvSpPr/>
          <p:nvPr/>
        </p:nvSpPr>
        <p:spPr bwMode="auto">
          <a:xfrm>
            <a:off x="5553001" y="4184179"/>
            <a:ext cx="6056387" cy="1005840"/>
          </a:xfrm>
          <a:prstGeom prst="rect">
            <a:avLst/>
          </a:pr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0" name="Group 159">
            <a:extLst>
              <a:ext uri="{FF2B5EF4-FFF2-40B4-BE49-F238E27FC236}">
                <a16:creationId xmlns:a16="http://schemas.microsoft.com/office/drawing/2014/main" id="{FD719317-85FE-4DCF-958E-D15638A1AAD4}"/>
              </a:ext>
            </a:extLst>
          </p:cNvPr>
          <p:cNvGrpSpPr/>
          <p:nvPr/>
        </p:nvGrpSpPr>
        <p:grpSpPr>
          <a:xfrm>
            <a:off x="11352218" y="4437068"/>
            <a:ext cx="500062" cy="500062"/>
            <a:chOff x="11084719" y="593276"/>
            <a:chExt cx="500062" cy="500062"/>
          </a:xfrm>
        </p:grpSpPr>
        <p:sp>
          <p:nvSpPr>
            <p:cNvPr id="161" name="Oval 160">
              <a:extLst>
                <a:ext uri="{FF2B5EF4-FFF2-40B4-BE49-F238E27FC236}">
                  <a16:creationId xmlns:a16="http://schemas.microsoft.com/office/drawing/2014/main" id="{A5D8165E-DBED-486E-9A70-574BA1045933}"/>
                </a:ext>
              </a:extLst>
            </p:cNvPr>
            <p:cNvSpPr/>
            <p:nvPr/>
          </p:nvSpPr>
          <p:spPr bwMode="auto">
            <a:xfrm>
              <a:off x="11084719" y="593276"/>
              <a:ext cx="500062" cy="50006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96" tIns="112798" rIns="140996" bIns="112798" numCol="1" spcCol="0" rtlCol="0" fromWordArt="0" anchor="t" anchorCtr="0" forceAA="0" compatLnSpc="1">
              <a:prstTxWarp prst="textNoShape">
                <a:avLst/>
              </a:prstTxWarp>
              <a:noAutofit/>
            </a:bodyPr>
            <a:lstStyle/>
            <a:p>
              <a:pPr marL="0" marR="0" lvl="0" indent="0" algn="l" defTabSz="718914" rtl="0" eaLnBrk="1" fontAlgn="base" latinLnBrk="0" hangingPunct="1">
                <a:lnSpc>
                  <a:spcPct val="100000"/>
                </a:lnSpc>
                <a:spcBef>
                  <a:spcPct val="0"/>
                </a:spcBef>
                <a:spcAft>
                  <a:spcPct val="0"/>
                </a:spcAft>
                <a:buClrTx/>
                <a:buSzTx/>
                <a:buFontTx/>
                <a:buNone/>
                <a:tabLst/>
                <a:defRPr/>
              </a:pPr>
              <a:endParaRPr kumimoji="0" lang="en-US" sz="18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2" name="check 3" title="Icon of a checkmark with a circle around it">
              <a:extLst>
                <a:ext uri="{FF2B5EF4-FFF2-40B4-BE49-F238E27FC236}">
                  <a16:creationId xmlns:a16="http://schemas.microsoft.com/office/drawing/2014/main" id="{130B981A-EF9B-4B45-B389-E6696AF28CAF}"/>
                </a:ext>
              </a:extLst>
            </p:cNvPr>
            <p:cNvSpPr>
              <a:spLocks noChangeAspect="1" noEditPoints="1"/>
            </p:cNvSpPr>
            <p:nvPr/>
          </p:nvSpPr>
          <p:spPr bwMode="auto">
            <a:xfrm>
              <a:off x="11131225" y="640962"/>
              <a:ext cx="407050" cy="40469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 name="Oval 9">
            <a:extLst>
              <a:ext uri="{FF2B5EF4-FFF2-40B4-BE49-F238E27FC236}">
                <a16:creationId xmlns:a16="http://schemas.microsoft.com/office/drawing/2014/main" id="{062D96DD-F179-4B0D-BA81-A637D7E860A0}"/>
              </a:ext>
            </a:extLst>
          </p:cNvPr>
          <p:cNvSpPr/>
          <p:nvPr/>
        </p:nvSpPr>
        <p:spPr bwMode="auto">
          <a:xfrm>
            <a:off x="11445777" y="2169550"/>
            <a:ext cx="327222" cy="32722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a:extLst>
              <a:ext uri="{FF2B5EF4-FFF2-40B4-BE49-F238E27FC236}">
                <a16:creationId xmlns:a16="http://schemas.microsoft.com/office/drawing/2014/main" id="{2EC3889E-B3C6-46DC-9BB3-E312FF394840}"/>
              </a:ext>
            </a:extLst>
          </p:cNvPr>
          <p:cNvSpPr/>
          <p:nvPr/>
        </p:nvSpPr>
        <p:spPr bwMode="auto">
          <a:xfrm>
            <a:off x="11445777" y="3341904"/>
            <a:ext cx="327222" cy="32722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6365128B-2CD0-4A07-812E-C74D84874D63}"/>
              </a:ext>
            </a:extLst>
          </p:cNvPr>
          <p:cNvSpPr/>
          <p:nvPr/>
        </p:nvSpPr>
        <p:spPr bwMode="auto">
          <a:xfrm>
            <a:off x="11445777" y="4520630"/>
            <a:ext cx="327222" cy="327222"/>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3B87E790-F0AB-4C80-A396-E7E2873893EA}"/>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26" name="Freeform: Shape 25">
            <a:extLst>
              <a:ext uri="{FF2B5EF4-FFF2-40B4-BE49-F238E27FC236}">
                <a16:creationId xmlns:a16="http://schemas.microsoft.com/office/drawing/2014/main" id="{F7907F65-EB45-45F1-A6EE-69695F022799}"/>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94043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3"/>
                                        </p:tgtEl>
                                        <p:attrNameLst>
                                          <p:attrName>style.visibility</p:attrName>
                                        </p:attrNameLst>
                                      </p:cBhvr>
                                      <p:to>
                                        <p:strVal val="visible"/>
                                      </p:to>
                                    </p:set>
                                    <p:animEffect transition="in" filter="fade">
                                      <p:cBhvr>
                                        <p:cTn id="14" dur="500"/>
                                        <p:tgtEl>
                                          <p:spTgt spid="153"/>
                                        </p:tgtEl>
                                      </p:cBhvr>
                                    </p:animEffect>
                                  </p:childTnLst>
                                </p:cTn>
                              </p:par>
                              <p:par>
                                <p:cTn id="15" presetID="10" presetClass="exit" presetSubtype="0" fill="hold" grpId="0" nodeType="withEffect">
                                  <p:stCondLst>
                                    <p:cond delay="0"/>
                                  </p:stCondLst>
                                  <p:childTnLst>
                                    <p:animEffect transition="out" filter="fade">
                                      <p:cBhvr>
                                        <p:cTn id="16" dur="500"/>
                                        <p:tgtEl>
                                          <p:spTgt spid="175"/>
                                        </p:tgtEl>
                                      </p:cBhvr>
                                    </p:animEffect>
                                    <p:set>
                                      <p:cBhvr>
                                        <p:cTn id="17" dur="1" fill="hold">
                                          <p:stCondLst>
                                            <p:cond delay="499"/>
                                          </p:stCondLst>
                                        </p:cTn>
                                        <p:tgtEl>
                                          <p:spTgt spid="175"/>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58"/>
                                        </p:tgtEl>
                                        <p:attrNameLst>
                                          <p:attrName>style.visibility</p:attrName>
                                        </p:attrNameLst>
                                      </p:cBhvr>
                                      <p:to>
                                        <p:strVal val="visible"/>
                                      </p:to>
                                    </p:set>
                                    <p:animEffect transition="in" filter="fade">
                                      <p:cBhvr>
                                        <p:cTn id="21" dur="500"/>
                                        <p:tgtEl>
                                          <p:spTgt spid="158"/>
                                        </p:tgtEl>
                                      </p:cBhvr>
                                    </p:animEffect>
                                  </p:childTnLst>
                                </p:cTn>
                              </p:par>
                              <p:par>
                                <p:cTn id="22" presetID="10" presetClass="exit" presetSubtype="0" fill="hold" grpId="0" nodeType="withEffect">
                                  <p:stCondLst>
                                    <p:cond delay="0"/>
                                  </p:stCondLst>
                                  <p:childTnLst>
                                    <p:animEffect transition="out" filter="fade">
                                      <p:cBhvr>
                                        <p:cTn id="23" dur="500"/>
                                        <p:tgtEl>
                                          <p:spTgt spid="176"/>
                                        </p:tgtEl>
                                      </p:cBhvr>
                                    </p:animEffect>
                                    <p:set>
                                      <p:cBhvr>
                                        <p:cTn id="24" dur="1" fill="hold">
                                          <p:stCondLst>
                                            <p:cond delay="499"/>
                                          </p:stCondLst>
                                        </p:cTn>
                                        <p:tgtEl>
                                          <p:spTgt spid="17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35" presetClass="path" presetSubtype="0" decel="100000" fill="hold" grpId="1" nodeType="withEffect">
                                  <p:stCondLst>
                                    <p:cond delay="0"/>
                                  </p:stCondLst>
                                  <p:childTnLst>
                                    <p:animMotion origin="layout" path="M -1.16926E-6 3.85384E-6 L 0.01468 3.85384E-6 " pathEditMode="relative" rAng="0" ptsTypes="AA">
                                      <p:cBhvr>
                                        <p:cTn id="29" dur="500" spd="-100000" fill="hold"/>
                                        <p:tgtEl>
                                          <p:spTgt spid="25"/>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53" grpId="0"/>
      <p:bldP spid="158" grpId="0"/>
      <p:bldP spid="10" grpId="0" animBg="1"/>
      <p:bldP spid="175" grpId="0" animBg="1"/>
      <p:bldP spid="176" grpId="0" animBg="1"/>
      <p:bldP spid="25" grpId="0"/>
      <p:bldP spid="2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6C5-A38D-4FEE-83EC-E424B1CA5D52}"/>
              </a:ext>
            </a:extLst>
          </p:cNvPr>
          <p:cNvSpPr>
            <a:spLocks noGrp="1"/>
          </p:cNvSpPr>
          <p:nvPr>
            <p:ph type="title"/>
          </p:nvPr>
        </p:nvSpPr>
        <p:spPr>
          <a:xfrm>
            <a:off x="600855" y="466301"/>
            <a:ext cx="11237870" cy="565027"/>
          </a:xfrm>
        </p:spPr>
        <p:txBody>
          <a:bodyPr/>
          <a:lstStyle/>
          <a:p>
            <a:r>
              <a:rPr lang="en-US" sz="3600"/>
              <a:t>Build smarter apps by connecting to Microsoft Graph</a:t>
            </a:r>
          </a:p>
        </p:txBody>
      </p:sp>
      <p:grpSp>
        <p:nvGrpSpPr>
          <p:cNvPr id="63" name="Group 62">
            <a:extLst>
              <a:ext uri="{FF2B5EF4-FFF2-40B4-BE49-F238E27FC236}">
                <a16:creationId xmlns:a16="http://schemas.microsoft.com/office/drawing/2014/main" id="{80BE252D-BD24-4AE9-B251-07DB843B93FD}"/>
              </a:ext>
            </a:extLst>
          </p:cNvPr>
          <p:cNvGrpSpPr/>
          <p:nvPr/>
        </p:nvGrpSpPr>
        <p:grpSpPr>
          <a:xfrm>
            <a:off x="8086544" y="5298277"/>
            <a:ext cx="1186443" cy="1303712"/>
            <a:chOff x="7927839" y="5194861"/>
            <a:chExt cx="1163285" cy="1278265"/>
          </a:xfrm>
        </p:grpSpPr>
        <p:sp>
          <p:nvSpPr>
            <p:cNvPr id="13" name="TextBox 12">
              <a:extLst>
                <a:ext uri="{FF2B5EF4-FFF2-40B4-BE49-F238E27FC236}">
                  <a16:creationId xmlns:a16="http://schemas.microsoft.com/office/drawing/2014/main" id="{90551B74-91CE-46F3-BF72-45CE21A521E3}"/>
                </a:ext>
              </a:extLst>
            </p:cNvPr>
            <p:cNvSpPr txBox="1"/>
            <p:nvPr/>
          </p:nvSpPr>
          <p:spPr>
            <a:xfrm>
              <a:off x="7927839" y="5970809"/>
              <a:ext cx="1163285"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Deep insights</a:t>
              </a:r>
            </a:p>
          </p:txBody>
        </p:sp>
        <p:sp>
          <p:nvSpPr>
            <p:cNvPr id="15" name="Chart_E999" descr="Line chart, growth, gain&#10;">
              <a:extLst>
                <a:ext uri="{FF2B5EF4-FFF2-40B4-BE49-F238E27FC236}">
                  <a16:creationId xmlns:a16="http://schemas.microsoft.com/office/drawing/2014/main" id="{2C9F840A-9541-489F-87C1-9F6CCB8BCD55}"/>
                </a:ext>
              </a:extLst>
            </p:cNvPr>
            <p:cNvSpPr>
              <a:spLocks noChangeAspect="1" noEditPoints="1"/>
            </p:cNvSpPr>
            <p:nvPr/>
          </p:nvSpPr>
          <p:spPr bwMode="auto">
            <a:xfrm>
              <a:off x="8223088" y="5194861"/>
              <a:ext cx="572786" cy="57319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2" name="Group 61">
            <a:extLst>
              <a:ext uri="{FF2B5EF4-FFF2-40B4-BE49-F238E27FC236}">
                <a16:creationId xmlns:a16="http://schemas.microsoft.com/office/drawing/2014/main" id="{406A32BB-D9CE-4B2F-B27B-4242A074B4F8}"/>
              </a:ext>
            </a:extLst>
          </p:cNvPr>
          <p:cNvGrpSpPr/>
          <p:nvPr/>
        </p:nvGrpSpPr>
        <p:grpSpPr>
          <a:xfrm>
            <a:off x="6112325" y="5336394"/>
            <a:ext cx="1065935" cy="1265595"/>
            <a:chOff x="5992155" y="5232234"/>
            <a:chExt cx="1045129" cy="1240892"/>
          </a:xfrm>
        </p:grpSpPr>
        <p:sp>
          <p:nvSpPr>
            <p:cNvPr id="12" name="TextBox 11">
              <a:extLst>
                <a:ext uri="{FF2B5EF4-FFF2-40B4-BE49-F238E27FC236}">
                  <a16:creationId xmlns:a16="http://schemas.microsoft.com/office/drawing/2014/main" id="{68A9E39F-D112-4E0F-98CF-A528AF69C235}"/>
                </a:ext>
              </a:extLst>
            </p:cNvPr>
            <p:cNvSpPr txBox="1"/>
            <p:nvPr/>
          </p:nvSpPr>
          <p:spPr>
            <a:xfrm>
              <a:off x="5992155" y="5970809"/>
              <a:ext cx="1045129"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Rich content</a:t>
              </a:r>
            </a:p>
          </p:txBody>
        </p:sp>
        <p:sp>
          <p:nvSpPr>
            <p:cNvPr id="16" name="cloud_2" descr="Intelligent cloud&#10;">
              <a:extLst>
                <a:ext uri="{FF2B5EF4-FFF2-40B4-BE49-F238E27FC236}">
                  <a16:creationId xmlns:a16="http://schemas.microsoft.com/office/drawing/2014/main" id="{C433463B-9EF1-4306-B535-10A37E5D0BDF}"/>
                </a:ext>
              </a:extLst>
            </p:cNvPr>
            <p:cNvSpPr>
              <a:spLocks noChangeAspect="1" noEditPoints="1"/>
            </p:cNvSpPr>
            <p:nvPr/>
          </p:nvSpPr>
          <p:spPr bwMode="auto">
            <a:xfrm>
              <a:off x="6082848" y="5232234"/>
              <a:ext cx="863742" cy="49844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4" name="Group 63">
            <a:extLst>
              <a:ext uri="{FF2B5EF4-FFF2-40B4-BE49-F238E27FC236}">
                <a16:creationId xmlns:a16="http://schemas.microsoft.com/office/drawing/2014/main" id="{9A7C199A-AC41-4111-BD2E-9B0FD40C8D40}"/>
              </a:ext>
            </a:extLst>
          </p:cNvPr>
          <p:cNvGrpSpPr/>
          <p:nvPr/>
        </p:nvGrpSpPr>
        <p:grpSpPr>
          <a:xfrm>
            <a:off x="9934946" y="5275309"/>
            <a:ext cx="1623614" cy="1326680"/>
            <a:chOff x="9740163" y="5172341"/>
            <a:chExt cx="1591923" cy="1300785"/>
          </a:xfrm>
        </p:grpSpPr>
        <p:sp>
          <p:nvSpPr>
            <p:cNvPr id="17" name="Stopwatch_E916" descr="Stopwatch, timer&#10;">
              <a:extLst>
                <a:ext uri="{FF2B5EF4-FFF2-40B4-BE49-F238E27FC236}">
                  <a16:creationId xmlns:a16="http://schemas.microsoft.com/office/drawing/2014/main" id="{EE3F83EB-545D-497A-8233-9C9DE2E01990}"/>
                </a:ext>
              </a:extLst>
            </p:cNvPr>
            <p:cNvSpPr>
              <a:spLocks noChangeAspect="1" noEditPoints="1"/>
            </p:cNvSpPr>
            <p:nvPr/>
          </p:nvSpPr>
          <p:spPr bwMode="auto">
            <a:xfrm>
              <a:off x="10268256" y="5172341"/>
              <a:ext cx="535739" cy="618230"/>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E05515A7-1A71-4424-9B32-1D5DDA3EB9FE}"/>
                </a:ext>
              </a:extLst>
            </p:cNvPr>
            <p:cNvSpPr txBox="1"/>
            <p:nvPr/>
          </p:nvSpPr>
          <p:spPr>
            <a:xfrm>
              <a:off x="9740163" y="5970809"/>
              <a:ext cx="159192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Real-time updates</a:t>
              </a:r>
            </a:p>
          </p:txBody>
        </p:sp>
      </p:grpSp>
      <p:grpSp>
        <p:nvGrpSpPr>
          <p:cNvPr id="61" name="Group 60">
            <a:extLst>
              <a:ext uri="{FF2B5EF4-FFF2-40B4-BE49-F238E27FC236}">
                <a16:creationId xmlns:a16="http://schemas.microsoft.com/office/drawing/2014/main" id="{F6A7D3CA-B732-4BC8-BB24-359ACC8708A2}"/>
              </a:ext>
            </a:extLst>
          </p:cNvPr>
          <p:cNvGrpSpPr/>
          <p:nvPr/>
        </p:nvGrpSpPr>
        <p:grpSpPr>
          <a:xfrm>
            <a:off x="3756211" y="5257022"/>
            <a:ext cx="1579156" cy="1344967"/>
            <a:chOff x="3682029" y="5154411"/>
            <a:chExt cx="1548333" cy="1318715"/>
          </a:xfrm>
        </p:grpSpPr>
        <p:sp>
          <p:nvSpPr>
            <p:cNvPr id="14" name="people_3" descr="More personal computing&#10;">
              <a:extLst>
                <a:ext uri="{FF2B5EF4-FFF2-40B4-BE49-F238E27FC236}">
                  <a16:creationId xmlns:a16="http://schemas.microsoft.com/office/drawing/2014/main" id="{3373681C-0159-44EF-AB55-EFBD0B45CFE1}"/>
                </a:ext>
              </a:extLst>
            </p:cNvPr>
            <p:cNvSpPr>
              <a:spLocks noChangeAspect="1" noEditPoints="1"/>
            </p:cNvSpPr>
            <p:nvPr/>
          </p:nvSpPr>
          <p:spPr bwMode="auto">
            <a:xfrm>
              <a:off x="4131744" y="5154411"/>
              <a:ext cx="648903" cy="6540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a:extLst/>
          </p:spPr>
          <p:txBody>
            <a:bodyPr vert="horz" wrap="square" lIns="89629" tIns="44815" rIns="89629" bIns="44815" numCol="1" anchor="t" anchorCtr="0" compatLnSpc="1">
              <a:prstTxWarp prst="textNoShape">
                <a:avLst/>
              </a:prstTxWarp>
            </a:bodyPr>
            <a:lstStyle/>
            <a:p>
              <a:pPr algn="ctr" defTabSz="914191">
                <a:defRPr/>
              </a:pPr>
              <a:endParaRPr lang="en-US" sz="1764">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4D0A10C3-20E2-4F69-99D9-DBC5962DB25E}"/>
                </a:ext>
              </a:extLst>
            </p:cNvPr>
            <p:cNvSpPr txBox="1"/>
            <p:nvPr/>
          </p:nvSpPr>
          <p:spPr>
            <a:xfrm>
              <a:off x="3682029" y="5970809"/>
              <a:ext cx="154833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Microsoft identity</a:t>
              </a:r>
            </a:p>
          </p:txBody>
        </p:sp>
      </p:grpSp>
      <p:grpSp>
        <p:nvGrpSpPr>
          <p:cNvPr id="51" name="Group 50">
            <a:extLst>
              <a:ext uri="{FF2B5EF4-FFF2-40B4-BE49-F238E27FC236}">
                <a16:creationId xmlns:a16="http://schemas.microsoft.com/office/drawing/2014/main" id="{EE079CC2-D30B-4FF5-87A8-728A5BE9F1BA}"/>
              </a:ext>
            </a:extLst>
          </p:cNvPr>
          <p:cNvGrpSpPr/>
          <p:nvPr/>
        </p:nvGrpSpPr>
        <p:grpSpPr>
          <a:xfrm>
            <a:off x="4061135" y="1482018"/>
            <a:ext cx="969308" cy="1738463"/>
            <a:chOff x="3981002" y="1453091"/>
            <a:chExt cx="950388" cy="1704530"/>
          </a:xfrm>
        </p:grpSpPr>
        <p:sp>
          <p:nvSpPr>
            <p:cNvPr id="5" name="Browser_2" title="Icon of a browser window with a home symbol inside">
              <a:extLst>
                <a:ext uri="{FF2B5EF4-FFF2-40B4-BE49-F238E27FC236}">
                  <a16:creationId xmlns:a16="http://schemas.microsoft.com/office/drawing/2014/main" id="{C09DEE17-19B2-4AF2-9517-EB6CBA1D6593}"/>
                </a:ext>
              </a:extLst>
            </p:cNvPr>
            <p:cNvSpPr>
              <a:spLocks noChangeAspect="1" noEditPoints="1"/>
            </p:cNvSpPr>
            <p:nvPr/>
          </p:nvSpPr>
          <p:spPr bwMode="auto">
            <a:xfrm>
              <a:off x="4166259" y="1453091"/>
              <a:ext cx="579872" cy="49298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8" name="TextBox 7">
              <a:extLst>
                <a:ext uri="{FF2B5EF4-FFF2-40B4-BE49-F238E27FC236}">
                  <a16:creationId xmlns:a16="http://schemas.microsoft.com/office/drawing/2014/main" id="{93A2DB6B-1791-41ED-938B-8DA8A3A0BB63}"/>
                </a:ext>
              </a:extLst>
            </p:cNvPr>
            <p:cNvSpPr txBox="1"/>
            <p:nvPr/>
          </p:nvSpPr>
          <p:spPr>
            <a:xfrm>
              <a:off x="3981002" y="2173446"/>
              <a:ext cx="950388"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Web Apps</a:t>
              </a:r>
            </a:p>
          </p:txBody>
        </p:sp>
        <p:cxnSp>
          <p:nvCxnSpPr>
            <p:cNvPr id="23" name="Straight Arrow Connector 135">
              <a:extLst>
                <a:ext uri="{FF2B5EF4-FFF2-40B4-BE49-F238E27FC236}">
                  <a16:creationId xmlns:a16="http://schemas.microsoft.com/office/drawing/2014/main" id="{4102E9EF-1551-42F4-89BB-CBF98989DACA}"/>
                </a:ext>
              </a:extLst>
            </p:cNvPr>
            <p:cNvCxnSpPr>
              <a:cxnSpLocks/>
            </p:cNvCxnSpPr>
            <p:nvPr/>
          </p:nvCxnSpPr>
          <p:spPr>
            <a:xfrm>
              <a:off x="4456196"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5C44C29-C164-453E-B4B2-2F91245455C3}"/>
              </a:ext>
            </a:extLst>
          </p:cNvPr>
          <p:cNvGrpSpPr/>
          <p:nvPr/>
        </p:nvGrpSpPr>
        <p:grpSpPr>
          <a:xfrm>
            <a:off x="5853162" y="1558193"/>
            <a:ext cx="1519228" cy="1662288"/>
            <a:chOff x="5738051" y="1527779"/>
            <a:chExt cx="1489574" cy="1629842"/>
          </a:xfrm>
        </p:grpSpPr>
        <p:sp>
          <p:nvSpPr>
            <p:cNvPr id="4" name="HoloLens_EC94" title="Icon of Microsoft HoloLens">
              <a:extLst>
                <a:ext uri="{FF2B5EF4-FFF2-40B4-BE49-F238E27FC236}">
                  <a16:creationId xmlns:a16="http://schemas.microsoft.com/office/drawing/2014/main" id="{6E1E3F33-AA5F-45EE-9C72-B30785671954}"/>
                </a:ext>
              </a:extLst>
            </p:cNvPr>
            <p:cNvSpPr>
              <a:spLocks noChangeAspect="1" noEditPoints="1"/>
            </p:cNvSpPr>
            <p:nvPr/>
          </p:nvSpPr>
          <p:spPr bwMode="auto">
            <a:xfrm>
              <a:off x="6161202" y="1527779"/>
              <a:ext cx="643275" cy="34361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9" name="TextBox 8">
              <a:extLst>
                <a:ext uri="{FF2B5EF4-FFF2-40B4-BE49-F238E27FC236}">
                  <a16:creationId xmlns:a16="http://schemas.microsoft.com/office/drawing/2014/main" id="{CE2F8810-366D-490D-A2F7-70BBF03FA536}"/>
                </a:ext>
              </a:extLst>
            </p:cNvPr>
            <p:cNvSpPr txBox="1"/>
            <p:nvPr/>
          </p:nvSpPr>
          <p:spPr>
            <a:xfrm>
              <a:off x="5738051" y="2173446"/>
              <a:ext cx="1489574"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Device &amp; Native</a:t>
              </a:r>
            </a:p>
            <a:p>
              <a:pPr algn="ctr" defTabSz="932563">
                <a:defRPr/>
              </a:pPr>
              <a:r>
                <a:rPr lang="en-US" sz="1632">
                  <a:gradFill>
                    <a:gsLst>
                      <a:gs pos="2917">
                        <a:srgbClr val="1A1A1A"/>
                      </a:gs>
                      <a:gs pos="30000">
                        <a:srgbClr val="1A1A1A"/>
                      </a:gs>
                    </a:gsLst>
                    <a:lin ang="5400000" scaled="0"/>
                  </a:gradFill>
                  <a:latin typeface="Segoe UI"/>
                </a:rPr>
                <a:t>Apps</a:t>
              </a:r>
            </a:p>
          </p:txBody>
        </p:sp>
        <p:cxnSp>
          <p:nvCxnSpPr>
            <p:cNvPr id="25" name="Straight Arrow Connector 135">
              <a:extLst>
                <a:ext uri="{FF2B5EF4-FFF2-40B4-BE49-F238E27FC236}">
                  <a16:creationId xmlns:a16="http://schemas.microsoft.com/office/drawing/2014/main" id="{E395E6A0-AC12-4BAA-B88C-9C90EEE4D732}"/>
                </a:ext>
              </a:extLst>
            </p:cNvPr>
            <p:cNvCxnSpPr>
              <a:cxnSpLocks/>
            </p:cNvCxnSpPr>
            <p:nvPr/>
          </p:nvCxnSpPr>
          <p:spPr>
            <a:xfrm>
              <a:off x="6482839"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4530068-424F-4262-987F-ECB18573C471}"/>
              </a:ext>
            </a:extLst>
          </p:cNvPr>
          <p:cNvGrpSpPr/>
          <p:nvPr/>
        </p:nvGrpSpPr>
        <p:grpSpPr>
          <a:xfrm>
            <a:off x="8425830" y="1393429"/>
            <a:ext cx="526221" cy="1827052"/>
            <a:chOff x="8260503" y="1366231"/>
            <a:chExt cx="515950" cy="1791390"/>
          </a:xfrm>
        </p:grpSpPr>
        <p:sp>
          <p:nvSpPr>
            <p:cNvPr id="3" name="Robot_E99A" title="Icon of a robot">
              <a:extLst>
                <a:ext uri="{FF2B5EF4-FFF2-40B4-BE49-F238E27FC236}">
                  <a16:creationId xmlns:a16="http://schemas.microsoft.com/office/drawing/2014/main" id="{20CCADB7-3DEE-45B5-AD87-EC1762A05C91}"/>
                </a:ext>
              </a:extLst>
            </p:cNvPr>
            <p:cNvSpPr>
              <a:spLocks noChangeAspect="1" noEditPoints="1"/>
            </p:cNvSpPr>
            <p:nvPr/>
          </p:nvSpPr>
          <p:spPr bwMode="auto">
            <a:xfrm>
              <a:off x="8260503" y="1366231"/>
              <a:ext cx="515950" cy="66670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a:endParaRPr>
            </a:p>
          </p:txBody>
        </p:sp>
        <p:sp>
          <p:nvSpPr>
            <p:cNvPr id="10" name="TextBox 9">
              <a:extLst>
                <a:ext uri="{FF2B5EF4-FFF2-40B4-BE49-F238E27FC236}">
                  <a16:creationId xmlns:a16="http://schemas.microsoft.com/office/drawing/2014/main" id="{5B93E8FB-EDEB-4F64-ADAE-0AB72B8B92D9}"/>
                </a:ext>
              </a:extLst>
            </p:cNvPr>
            <p:cNvSpPr txBox="1"/>
            <p:nvPr/>
          </p:nvSpPr>
          <p:spPr>
            <a:xfrm>
              <a:off x="8317300" y="2173446"/>
              <a:ext cx="402353"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Bots</a:t>
              </a:r>
            </a:p>
          </p:txBody>
        </p:sp>
        <p:cxnSp>
          <p:nvCxnSpPr>
            <p:cNvPr id="26" name="Straight Arrow Connector 135">
              <a:extLst>
                <a:ext uri="{FF2B5EF4-FFF2-40B4-BE49-F238E27FC236}">
                  <a16:creationId xmlns:a16="http://schemas.microsoft.com/office/drawing/2014/main" id="{4B26ACA0-39D9-47C4-9CF0-CA9F32E907C6}"/>
                </a:ext>
              </a:extLst>
            </p:cNvPr>
            <p:cNvCxnSpPr>
              <a:cxnSpLocks/>
            </p:cNvCxnSpPr>
            <p:nvPr/>
          </p:nvCxnSpPr>
          <p:spPr>
            <a:xfrm>
              <a:off x="8509482"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64AD048-E7FD-4C8E-BE36-77EF8064240B}"/>
              </a:ext>
            </a:extLst>
          </p:cNvPr>
          <p:cNvGrpSpPr/>
          <p:nvPr/>
        </p:nvGrpSpPr>
        <p:grpSpPr>
          <a:xfrm>
            <a:off x="10203039" y="1505867"/>
            <a:ext cx="1121028" cy="1714614"/>
            <a:chOff x="10003023" y="1476474"/>
            <a:chExt cx="1099147" cy="1681147"/>
          </a:xfrm>
        </p:grpSpPr>
        <p:sp>
          <p:nvSpPr>
            <p:cNvPr id="6" name="DevUpdate_ECC5" title="Icon of a clock with an arrow around it pointing clockwise">
              <a:extLst>
                <a:ext uri="{FF2B5EF4-FFF2-40B4-BE49-F238E27FC236}">
                  <a16:creationId xmlns:a16="http://schemas.microsoft.com/office/drawing/2014/main" id="{8C0E629A-3A8F-4932-BA7F-F7CB2D71D2C3}"/>
                </a:ext>
              </a:extLst>
            </p:cNvPr>
            <p:cNvSpPr>
              <a:spLocks noChangeAspect="1" noEditPoints="1"/>
            </p:cNvSpPr>
            <p:nvPr/>
          </p:nvSpPr>
          <p:spPr bwMode="auto">
            <a:xfrm>
              <a:off x="10329541" y="1476474"/>
              <a:ext cx="446115" cy="44622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11" name="TextBox 10">
              <a:extLst>
                <a:ext uri="{FF2B5EF4-FFF2-40B4-BE49-F238E27FC236}">
                  <a16:creationId xmlns:a16="http://schemas.microsoft.com/office/drawing/2014/main" id="{79AB55E4-7802-4E5E-90E1-9B34F0206507}"/>
                </a:ext>
              </a:extLst>
            </p:cNvPr>
            <p:cNvSpPr txBox="1"/>
            <p:nvPr/>
          </p:nvSpPr>
          <p:spPr>
            <a:xfrm>
              <a:off x="10003023" y="2173446"/>
              <a:ext cx="1099147"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Background</a:t>
              </a:r>
            </a:p>
            <a:p>
              <a:pPr algn="ctr" defTabSz="932563">
                <a:defRPr/>
              </a:pPr>
              <a:r>
                <a:rPr lang="en-US" sz="1632">
                  <a:gradFill>
                    <a:gsLst>
                      <a:gs pos="2917">
                        <a:srgbClr val="1A1A1A"/>
                      </a:gs>
                      <a:gs pos="30000">
                        <a:srgbClr val="1A1A1A"/>
                      </a:gs>
                    </a:gsLst>
                    <a:lin ang="5400000" scaled="0"/>
                  </a:gradFill>
                  <a:latin typeface="Segoe UI"/>
                </a:rPr>
                <a:t>processes</a:t>
              </a:r>
            </a:p>
          </p:txBody>
        </p:sp>
        <p:cxnSp>
          <p:nvCxnSpPr>
            <p:cNvPr id="27" name="Straight Arrow Connector 135">
              <a:extLst>
                <a:ext uri="{FF2B5EF4-FFF2-40B4-BE49-F238E27FC236}">
                  <a16:creationId xmlns:a16="http://schemas.microsoft.com/office/drawing/2014/main" id="{2F90BB5E-C933-4A1B-9D49-791966411FE2}"/>
                </a:ext>
              </a:extLst>
            </p:cNvPr>
            <p:cNvCxnSpPr>
              <a:cxnSpLocks/>
            </p:cNvCxnSpPr>
            <p:nvPr/>
          </p:nvCxnSpPr>
          <p:spPr>
            <a:xfrm>
              <a:off x="10536125"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A3202C6-3A54-490D-AAED-841F437865A2}"/>
              </a:ext>
            </a:extLst>
          </p:cNvPr>
          <p:cNvSpPr/>
          <p:nvPr/>
        </p:nvSpPr>
        <p:spPr>
          <a:xfrm>
            <a:off x="560038" y="1999782"/>
            <a:ext cx="1263266" cy="414353"/>
          </a:xfrm>
          <a:prstGeom prst="rect">
            <a:avLst/>
          </a:prstGeom>
        </p:spPr>
        <p:txBody>
          <a:bodyPr wrap="none">
            <a:spAutoFit/>
          </a:bodyPr>
          <a:lstStyle/>
          <a:p>
            <a:pPr defTabSz="932563">
              <a:defRPr/>
            </a:pPr>
            <a:r>
              <a:rPr lang="en-US" sz="2040">
                <a:solidFill>
                  <a:schemeClr val="accent1"/>
                </a:solidFill>
                <a:latin typeface="Segoe UI Semibold" panose="020B0702040204020203" pitchFamily="34" charset="0"/>
                <a:cs typeface="Segoe UI Semibold" panose="020B0702040204020203" pitchFamily="34" charset="0"/>
              </a:rPr>
              <a:t>Your</a:t>
            </a:r>
            <a:r>
              <a:rPr lang="en-US" sz="2040">
                <a:solidFill>
                  <a:srgbClr val="E3008C"/>
                </a:solidFill>
                <a:latin typeface="Segoe UI Semibold" panose="020B0702040204020203" pitchFamily="34" charset="0"/>
                <a:cs typeface="Segoe UI Semibold" panose="020B0702040204020203" pitchFamily="34" charset="0"/>
              </a:rPr>
              <a:t> </a:t>
            </a:r>
            <a:r>
              <a:rPr lang="en-US" sz="2040">
                <a:solidFill>
                  <a:srgbClr val="1A1A1A"/>
                </a:solidFill>
                <a:latin typeface="Segoe UI Semibold" panose="020B0702040204020203" pitchFamily="34" charset="0"/>
                <a:cs typeface="Segoe UI Semibold" panose="020B0702040204020203" pitchFamily="34" charset="0"/>
              </a:rPr>
              <a:t>app</a:t>
            </a:r>
          </a:p>
        </p:txBody>
      </p:sp>
      <p:sp>
        <p:nvSpPr>
          <p:cNvPr id="33" name="Rectangle 32">
            <a:extLst>
              <a:ext uri="{FF2B5EF4-FFF2-40B4-BE49-F238E27FC236}">
                <a16:creationId xmlns:a16="http://schemas.microsoft.com/office/drawing/2014/main" id="{557BFD44-0721-4A4E-A1C4-EB3091D186E6}"/>
              </a:ext>
            </a:extLst>
          </p:cNvPr>
          <p:cNvSpPr/>
          <p:nvPr/>
        </p:nvSpPr>
        <p:spPr>
          <a:xfrm>
            <a:off x="535244" y="3422504"/>
            <a:ext cx="1226578" cy="414353"/>
          </a:xfrm>
          <a:prstGeom prst="rect">
            <a:avLst/>
          </a:prstGeom>
        </p:spPr>
        <p:txBody>
          <a:bodyPr wrap="none">
            <a:spAutoFit/>
          </a:bodyPr>
          <a:lstStyle/>
          <a:p>
            <a:pPr defTabSz="932563">
              <a:defRPr/>
            </a:pPr>
            <a:r>
              <a:rPr lang="en-US" sz="2040">
                <a:solidFill>
                  <a:srgbClr val="1A1A1A"/>
                </a:solidFill>
                <a:latin typeface="Segoe UI Semibold" panose="020B0702040204020203" pitchFamily="34" charset="0"/>
                <a:cs typeface="Segoe UI Semibold" panose="020B0702040204020203" pitchFamily="34" charset="0"/>
              </a:rPr>
              <a:t>Gateway</a:t>
            </a:r>
          </a:p>
        </p:txBody>
      </p:sp>
      <p:sp>
        <p:nvSpPr>
          <p:cNvPr id="34" name="Rectangle 33">
            <a:extLst>
              <a:ext uri="{FF2B5EF4-FFF2-40B4-BE49-F238E27FC236}">
                <a16:creationId xmlns:a16="http://schemas.microsoft.com/office/drawing/2014/main" id="{24AFE7C5-6D85-46DC-B629-E6E8736DBD5D}"/>
              </a:ext>
            </a:extLst>
          </p:cNvPr>
          <p:cNvSpPr/>
          <p:nvPr/>
        </p:nvSpPr>
        <p:spPr>
          <a:xfrm>
            <a:off x="535244" y="4843752"/>
            <a:ext cx="1948702" cy="1054716"/>
          </a:xfrm>
          <a:prstGeom prst="rect">
            <a:avLst/>
          </a:prstGeom>
        </p:spPr>
        <p:txBody>
          <a:bodyPr wrap="square">
            <a:spAutoFit/>
          </a:bodyPr>
          <a:lstStyle/>
          <a:p>
            <a:pPr defTabSz="932563">
              <a:defRPr/>
            </a:pPr>
            <a:r>
              <a:rPr lang="en-US" sz="2040">
                <a:solidFill>
                  <a:schemeClr val="accent1"/>
                </a:solidFill>
                <a:latin typeface="Segoe UI Semibold" panose="020B0702040204020203" pitchFamily="34" charset="0"/>
                <a:cs typeface="Segoe UI Semibold" panose="020B0702040204020203" pitchFamily="34" charset="0"/>
              </a:rPr>
              <a:t>Your or your customer’s </a:t>
            </a:r>
            <a:r>
              <a:rPr lang="en-US" sz="2040">
                <a:solidFill>
                  <a:srgbClr val="1A1A1A"/>
                </a:solidFill>
                <a:latin typeface="Segoe UI Semibold" panose="020B0702040204020203" pitchFamily="34" charset="0"/>
                <a:cs typeface="Segoe UI Semibold" panose="020B0702040204020203" pitchFamily="34" charset="0"/>
              </a:rPr>
              <a:t>data</a:t>
            </a:r>
          </a:p>
        </p:txBody>
      </p:sp>
      <p:sp>
        <p:nvSpPr>
          <p:cNvPr id="47" name="Rectangle 46">
            <a:extLst>
              <a:ext uri="{FF2B5EF4-FFF2-40B4-BE49-F238E27FC236}">
                <a16:creationId xmlns:a16="http://schemas.microsoft.com/office/drawing/2014/main" id="{F68BBB87-5AC2-4CEA-87CC-12B4E1A41211}"/>
              </a:ext>
            </a:extLst>
          </p:cNvPr>
          <p:cNvSpPr/>
          <p:nvPr/>
        </p:nvSpPr>
        <p:spPr>
          <a:xfrm>
            <a:off x="3875336" y="4308552"/>
            <a:ext cx="1336706" cy="414353"/>
          </a:xfrm>
          <a:prstGeom prst="rect">
            <a:avLst/>
          </a:prstGeom>
        </p:spPr>
        <p:txBody>
          <a:bodyPr wrap="none" lIns="0">
            <a:spAutoFit/>
          </a:bodyPr>
          <a:lstStyle/>
          <a:p>
            <a:pPr defTabSz="951028" fontAlgn="base">
              <a:spcBef>
                <a:spcPct val="0"/>
              </a:spcBef>
              <a:spcAft>
                <a:spcPct val="0"/>
              </a:spcAft>
              <a:defRPr/>
            </a:pPr>
            <a:r>
              <a:rPr lang="en-US" sz="2040" b="1">
                <a:solidFill>
                  <a:schemeClr val="accent1"/>
                </a:solidFill>
                <a:latin typeface="Segoe UI Semibold"/>
                <a:ea typeface="Segoe UI" pitchFamily="34" charset="0"/>
                <a:cs typeface="Segoe UI" pitchFamily="34" charset="0"/>
              </a:rPr>
              <a:t>Office 365</a:t>
            </a:r>
          </a:p>
        </p:txBody>
      </p:sp>
      <p:sp>
        <p:nvSpPr>
          <p:cNvPr id="48" name="Rectangle 47">
            <a:extLst>
              <a:ext uri="{FF2B5EF4-FFF2-40B4-BE49-F238E27FC236}">
                <a16:creationId xmlns:a16="http://schemas.microsoft.com/office/drawing/2014/main" id="{BE33D879-237D-4622-84E5-484A60E488F8}"/>
              </a:ext>
            </a:extLst>
          </p:cNvPr>
          <p:cNvSpPr/>
          <p:nvPr/>
        </p:nvSpPr>
        <p:spPr>
          <a:xfrm>
            <a:off x="5829409" y="4308552"/>
            <a:ext cx="1542706" cy="414353"/>
          </a:xfrm>
          <a:prstGeom prst="rect">
            <a:avLst/>
          </a:prstGeom>
        </p:spPr>
        <p:txBody>
          <a:bodyPr wrap="none" lIns="0">
            <a:spAutoFit/>
          </a:bodyPr>
          <a:lstStyle/>
          <a:p>
            <a:pPr defTabSz="951028" fontAlgn="base">
              <a:spcBef>
                <a:spcPct val="0"/>
              </a:spcBef>
              <a:spcAft>
                <a:spcPct val="0"/>
              </a:spcAft>
              <a:defRPr/>
            </a:pPr>
            <a:r>
              <a:rPr lang="en-US" sz="2040" b="1">
                <a:solidFill>
                  <a:schemeClr val="accent1"/>
                </a:solidFill>
                <a:latin typeface="Segoe UI Semibold"/>
                <a:cs typeface="Segoe UI" pitchFamily="34" charset="0"/>
              </a:rPr>
              <a:t>Windows 10</a:t>
            </a:r>
          </a:p>
        </p:txBody>
      </p:sp>
      <p:sp>
        <p:nvSpPr>
          <p:cNvPr id="49" name="Rectangle 48">
            <a:extLst>
              <a:ext uri="{FF2B5EF4-FFF2-40B4-BE49-F238E27FC236}">
                <a16:creationId xmlns:a16="http://schemas.microsoft.com/office/drawing/2014/main" id="{FE9F9575-F7E4-4176-915A-5EFA57683AC1}"/>
              </a:ext>
            </a:extLst>
          </p:cNvPr>
          <p:cNvSpPr/>
          <p:nvPr/>
        </p:nvSpPr>
        <p:spPr>
          <a:xfrm>
            <a:off x="8125357" y="4289919"/>
            <a:ext cx="3691049" cy="414353"/>
          </a:xfrm>
          <a:prstGeom prst="rect">
            <a:avLst/>
          </a:prstGeom>
        </p:spPr>
        <p:txBody>
          <a:bodyPr wrap="none" lIns="0">
            <a:spAutoFit/>
          </a:bodyPr>
          <a:lstStyle/>
          <a:p>
            <a:pPr defTabSz="951028" fontAlgn="base">
              <a:spcBef>
                <a:spcPct val="0"/>
              </a:spcBef>
              <a:spcAft>
                <a:spcPct val="0"/>
              </a:spcAft>
              <a:defRPr/>
            </a:pPr>
            <a:r>
              <a:rPr lang="en-US" sz="2040" b="1">
                <a:solidFill>
                  <a:schemeClr val="accent1"/>
                </a:solidFill>
                <a:latin typeface="Segoe UI Semibold"/>
                <a:cs typeface="Segoe UI" pitchFamily="34" charset="0"/>
              </a:rPr>
              <a:t>Enterprise Mobility + Security</a:t>
            </a:r>
          </a:p>
        </p:txBody>
      </p:sp>
      <p:grpSp>
        <p:nvGrpSpPr>
          <p:cNvPr id="36" name="Group 35">
            <a:extLst>
              <a:ext uri="{FF2B5EF4-FFF2-40B4-BE49-F238E27FC236}">
                <a16:creationId xmlns:a16="http://schemas.microsoft.com/office/drawing/2014/main" id="{80329689-F794-4486-8473-E4FD6A1C2E17}"/>
              </a:ext>
            </a:extLst>
          </p:cNvPr>
          <p:cNvGrpSpPr/>
          <p:nvPr/>
        </p:nvGrpSpPr>
        <p:grpSpPr>
          <a:xfrm>
            <a:off x="2601922" y="1432726"/>
            <a:ext cx="433397" cy="1630374"/>
            <a:chOff x="2155371" y="1453091"/>
            <a:chExt cx="662953" cy="966576"/>
          </a:xfrm>
        </p:grpSpPr>
        <p:sp>
          <p:nvSpPr>
            <p:cNvPr id="28" name="Left Bracket 27">
              <a:extLst>
                <a:ext uri="{FF2B5EF4-FFF2-40B4-BE49-F238E27FC236}">
                  <a16:creationId xmlns:a16="http://schemas.microsoft.com/office/drawing/2014/main" id="{5EB217E6-2C5C-4D0C-9C32-ADC69B4792E4}"/>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31" name="Straight Connector 30">
              <a:extLst>
                <a:ext uri="{FF2B5EF4-FFF2-40B4-BE49-F238E27FC236}">
                  <a16:creationId xmlns:a16="http://schemas.microsoft.com/office/drawing/2014/main" id="{8393E949-BA14-4ACC-81F7-0F8D6CAC19A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C4382A5-F8F1-48FB-BCCA-83131B12E21E}"/>
              </a:ext>
            </a:extLst>
          </p:cNvPr>
          <p:cNvGrpSpPr/>
          <p:nvPr/>
        </p:nvGrpSpPr>
        <p:grpSpPr>
          <a:xfrm>
            <a:off x="2601922" y="3241150"/>
            <a:ext cx="433397" cy="1122387"/>
            <a:chOff x="2155371" y="1453091"/>
            <a:chExt cx="662953" cy="966576"/>
          </a:xfrm>
        </p:grpSpPr>
        <p:sp>
          <p:nvSpPr>
            <p:cNvPr id="55" name="Left Bracket 54">
              <a:extLst>
                <a:ext uri="{FF2B5EF4-FFF2-40B4-BE49-F238E27FC236}">
                  <a16:creationId xmlns:a16="http://schemas.microsoft.com/office/drawing/2014/main" id="{F47BBB95-FC5F-4788-BF2D-1E0C5758CEAB}"/>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6" name="Straight Connector 55">
              <a:extLst>
                <a:ext uri="{FF2B5EF4-FFF2-40B4-BE49-F238E27FC236}">
                  <a16:creationId xmlns:a16="http://schemas.microsoft.com/office/drawing/2014/main" id="{7A08034C-1275-4987-8958-FF3C9D5F340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127F51B-1B46-483A-9047-0257FDFFA5C6}"/>
              </a:ext>
            </a:extLst>
          </p:cNvPr>
          <p:cNvGrpSpPr/>
          <p:nvPr/>
        </p:nvGrpSpPr>
        <p:grpSpPr>
          <a:xfrm>
            <a:off x="2576355" y="4539303"/>
            <a:ext cx="438324" cy="2097237"/>
            <a:chOff x="2155371" y="1453091"/>
            <a:chExt cx="662953" cy="966576"/>
          </a:xfrm>
        </p:grpSpPr>
        <p:sp>
          <p:nvSpPr>
            <p:cNvPr id="58" name="Left Bracket 57">
              <a:extLst>
                <a:ext uri="{FF2B5EF4-FFF2-40B4-BE49-F238E27FC236}">
                  <a16:creationId xmlns:a16="http://schemas.microsoft.com/office/drawing/2014/main" id="{90FCAA36-3A75-47A0-837A-8104C648867D}"/>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9" name="Straight Connector 58">
              <a:extLst>
                <a:ext uri="{FF2B5EF4-FFF2-40B4-BE49-F238E27FC236}">
                  <a16:creationId xmlns:a16="http://schemas.microsoft.com/office/drawing/2014/main" id="{63A70DA0-2FB6-4852-807E-593916ED239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CCD234B-0046-4D0E-A1BE-53B393F58423}"/>
              </a:ext>
            </a:extLst>
          </p:cNvPr>
          <p:cNvGrpSpPr/>
          <p:nvPr/>
        </p:nvGrpSpPr>
        <p:grpSpPr>
          <a:xfrm>
            <a:off x="3411146" y="3241152"/>
            <a:ext cx="8423435" cy="944945"/>
            <a:chOff x="426689" y="5086787"/>
            <a:chExt cx="11338622" cy="1271972"/>
          </a:xfrm>
        </p:grpSpPr>
        <p:grpSp>
          <p:nvGrpSpPr>
            <p:cNvPr id="66" name="Group 65">
              <a:extLst>
                <a:ext uri="{FF2B5EF4-FFF2-40B4-BE49-F238E27FC236}">
                  <a16:creationId xmlns:a16="http://schemas.microsoft.com/office/drawing/2014/main" id="{F9F52863-A3EF-43E8-ACC6-D12C9518B7F8}"/>
                </a:ext>
              </a:extLst>
            </p:cNvPr>
            <p:cNvGrpSpPr/>
            <p:nvPr/>
          </p:nvGrpSpPr>
          <p:grpSpPr>
            <a:xfrm>
              <a:off x="426689" y="5097870"/>
              <a:ext cx="11338621" cy="1260889"/>
              <a:chOff x="426689" y="5097870"/>
              <a:chExt cx="11338621" cy="1260889"/>
            </a:xfrm>
          </p:grpSpPr>
          <p:pic>
            <p:nvPicPr>
              <p:cNvPr id="69" name="Picture 68">
                <a:extLst>
                  <a:ext uri="{FF2B5EF4-FFF2-40B4-BE49-F238E27FC236}">
                    <a16:creationId xmlns:a16="http://schemas.microsoft.com/office/drawing/2014/main" id="{4C082F9B-E53F-46F5-BFED-887A35B6EFA5}"/>
                  </a:ext>
                </a:extLst>
              </p:cNvPr>
              <p:cNvPicPr>
                <a:picLocks noChangeAspect="1"/>
              </p:cNvPicPr>
              <p:nvPr/>
            </p:nvPicPr>
            <p:blipFill rotWithShape="1">
              <a:blip r:embed="rId3">
                <a:lum bright="70000" contrast="-70000"/>
              </a:blip>
              <a:srcRect l="18804" t="8154" r="28547" b="10393"/>
              <a:stretch/>
            </p:blipFill>
            <p:spPr>
              <a:xfrm>
                <a:off x="9959493" y="5097870"/>
                <a:ext cx="1805817" cy="1243195"/>
              </a:xfrm>
              <a:prstGeom prst="rect">
                <a:avLst/>
              </a:prstGeom>
            </p:spPr>
          </p:pic>
          <p:pic>
            <p:nvPicPr>
              <p:cNvPr id="70" name="Picture 69">
                <a:extLst>
                  <a:ext uri="{FF2B5EF4-FFF2-40B4-BE49-F238E27FC236}">
                    <a16:creationId xmlns:a16="http://schemas.microsoft.com/office/drawing/2014/main" id="{1EC02462-E5F3-4BA8-ADCC-36269C64772F}"/>
                  </a:ext>
                </a:extLst>
              </p:cNvPr>
              <p:cNvPicPr>
                <a:picLocks noChangeAspect="1"/>
              </p:cNvPicPr>
              <p:nvPr/>
            </p:nvPicPr>
            <p:blipFill rotWithShape="1">
              <a:blip r:embed="rId3">
                <a:lum bright="70000" contrast="-70000"/>
              </a:blip>
              <a:srcRect l="18804" t="9492" b="7896"/>
              <a:stretch/>
            </p:blipFill>
            <p:spPr>
              <a:xfrm>
                <a:off x="7482873" y="5097870"/>
                <a:ext cx="2784930" cy="1260888"/>
              </a:xfrm>
              <a:prstGeom prst="rect">
                <a:avLst/>
              </a:prstGeom>
            </p:spPr>
          </p:pic>
          <p:pic>
            <p:nvPicPr>
              <p:cNvPr id="71" name="Picture 70">
                <a:extLst>
                  <a:ext uri="{FF2B5EF4-FFF2-40B4-BE49-F238E27FC236}">
                    <a16:creationId xmlns:a16="http://schemas.microsoft.com/office/drawing/2014/main" id="{7EDA4EA4-E837-4873-A2AC-7794EE3AC21D}"/>
                  </a:ext>
                </a:extLst>
              </p:cNvPr>
              <p:cNvPicPr>
                <a:picLocks noChangeAspect="1"/>
              </p:cNvPicPr>
              <p:nvPr/>
            </p:nvPicPr>
            <p:blipFill rotWithShape="1">
              <a:blip r:embed="rId3">
                <a:lum bright="70000" contrast="-70000"/>
              </a:blip>
              <a:srcRect l="18804" t="10637" b="6877"/>
              <a:stretch/>
            </p:blipFill>
            <p:spPr>
              <a:xfrm>
                <a:off x="5006903" y="5099825"/>
                <a:ext cx="2784930" cy="1258934"/>
              </a:xfrm>
              <a:prstGeom prst="rect">
                <a:avLst/>
              </a:prstGeom>
            </p:spPr>
          </p:pic>
          <p:pic>
            <p:nvPicPr>
              <p:cNvPr id="72" name="Picture 71">
                <a:extLst>
                  <a:ext uri="{FF2B5EF4-FFF2-40B4-BE49-F238E27FC236}">
                    <a16:creationId xmlns:a16="http://schemas.microsoft.com/office/drawing/2014/main" id="{839F849D-B9A9-489C-B6AA-B01131822E13}"/>
                  </a:ext>
                </a:extLst>
              </p:cNvPr>
              <p:cNvPicPr>
                <a:picLocks noChangeAspect="1"/>
              </p:cNvPicPr>
              <p:nvPr/>
            </p:nvPicPr>
            <p:blipFill rotWithShape="1">
              <a:blip r:embed="rId3">
                <a:lum bright="70000" contrast="-70000"/>
              </a:blip>
              <a:srcRect l="18804" t="12869" b="5805"/>
              <a:stretch/>
            </p:blipFill>
            <p:spPr>
              <a:xfrm>
                <a:off x="2520743" y="5106495"/>
                <a:ext cx="2784930" cy="1241242"/>
              </a:xfrm>
              <a:prstGeom prst="rect">
                <a:avLst/>
              </a:prstGeom>
            </p:spPr>
          </p:pic>
          <p:pic>
            <p:nvPicPr>
              <p:cNvPr id="73" name="Picture 72">
                <a:extLst>
                  <a:ext uri="{FF2B5EF4-FFF2-40B4-BE49-F238E27FC236}">
                    <a16:creationId xmlns:a16="http://schemas.microsoft.com/office/drawing/2014/main" id="{E8302E3F-4F7B-4459-9693-40704D7805B4}"/>
                  </a:ext>
                </a:extLst>
              </p:cNvPr>
              <p:cNvPicPr>
                <a:picLocks noChangeAspect="1"/>
              </p:cNvPicPr>
              <p:nvPr/>
            </p:nvPicPr>
            <p:blipFill rotWithShape="1">
              <a:blip r:embed="rId3">
                <a:lum bright="70000" contrast="-70000"/>
              </a:blip>
              <a:srcRect l="29939" t="12869" b="5805"/>
              <a:stretch/>
            </p:blipFill>
            <p:spPr>
              <a:xfrm>
                <a:off x="426689" y="5099823"/>
                <a:ext cx="2403013" cy="1241242"/>
              </a:xfrm>
              <a:prstGeom prst="rect">
                <a:avLst/>
              </a:prstGeom>
            </p:spPr>
          </p:pic>
        </p:grpSp>
        <p:sp>
          <p:nvSpPr>
            <p:cNvPr id="67" name="Rectangle 66">
              <a:extLst>
                <a:ext uri="{FF2B5EF4-FFF2-40B4-BE49-F238E27FC236}">
                  <a16:creationId xmlns:a16="http://schemas.microsoft.com/office/drawing/2014/main" id="{2C5E7312-BB03-4639-9131-AC5DA6FA6FAC}"/>
                </a:ext>
              </a:extLst>
            </p:cNvPr>
            <p:cNvSpPr/>
            <p:nvPr/>
          </p:nvSpPr>
          <p:spPr>
            <a:xfrm>
              <a:off x="426690" y="5086787"/>
              <a:ext cx="11338621" cy="12581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a:solidFill>
                    <a:prstClr val="white"/>
                  </a:solidFill>
                  <a:latin typeface="Calibri" panose="020F0502020204030204"/>
                </a:rPr>
                <a:t>1</a:t>
              </a:r>
            </a:p>
          </p:txBody>
        </p:sp>
        <p:sp>
          <p:nvSpPr>
            <p:cNvPr id="68" name="Title 1">
              <a:extLst>
                <a:ext uri="{FF2B5EF4-FFF2-40B4-BE49-F238E27FC236}">
                  <a16:creationId xmlns:a16="http://schemas.microsoft.com/office/drawing/2014/main" id="{C08B6008-8AF4-4265-906A-895E9DE1D1C6}"/>
                </a:ext>
              </a:extLst>
            </p:cNvPr>
            <p:cNvSpPr txBox="1">
              <a:spLocks/>
            </p:cNvSpPr>
            <p:nvPr/>
          </p:nvSpPr>
          <p:spPr>
            <a:xfrm>
              <a:off x="3653581" y="5448364"/>
              <a:ext cx="4884840" cy="486533"/>
            </a:xfrm>
            <a:prstGeom prst="rect">
              <a:avLst/>
            </a:prstGeom>
          </p:spPr>
          <p:txBody>
            <a:bodyPr vert="horz" wrap="square" lIns="149196" tIns="93247" rIns="149196" bIns="93247"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914053">
                <a:defRPr/>
              </a:pPr>
              <a:r>
                <a:rPr lang="en-US" sz="2448" kern="0" spc="-51">
                  <a:solidFill>
                    <a:srgbClr val="1A1A1A"/>
                  </a:solidFill>
                  <a:latin typeface="Segoe UI Semibold" panose="020B0702040204020203" pitchFamily="34" charset="0"/>
                  <a:cs typeface="Segoe UI Semibold" panose="020B0702040204020203" pitchFamily="34" charset="0"/>
                </a:rPr>
                <a:t>Microsoft </a:t>
              </a:r>
              <a:r>
                <a:rPr lang="en-US" sz="2448" kern="0" spc="-51">
                  <a:ln>
                    <a:noFill/>
                  </a:ln>
                  <a:solidFill>
                    <a:srgbClr val="1A1A1A"/>
                  </a:solidFill>
                  <a:latin typeface="Segoe UI Semibold" panose="020B0702040204020203" pitchFamily="34" charset="0"/>
                  <a:cs typeface="Segoe UI Semibold" panose="020B0702040204020203" pitchFamily="34" charset="0"/>
                </a:rPr>
                <a:t>Graph</a:t>
              </a:r>
              <a:endParaRPr lang="en-US" sz="2448" spc="-150">
                <a:solidFill>
                  <a:srgbClr val="1A1A1A"/>
                </a:solidFill>
              </a:endParaRPr>
            </a:p>
          </p:txBody>
        </p:sp>
      </p:grpSp>
      <p:cxnSp>
        <p:nvCxnSpPr>
          <p:cNvPr id="21" name="Straight Connector 20">
            <a:extLst>
              <a:ext uri="{FF2B5EF4-FFF2-40B4-BE49-F238E27FC236}">
                <a16:creationId xmlns:a16="http://schemas.microsoft.com/office/drawing/2014/main" id="{30FF8580-DB36-4972-9C59-196FF58D96FB}"/>
              </a:ext>
            </a:extLst>
          </p:cNvPr>
          <p:cNvCxnSpPr/>
          <p:nvPr/>
        </p:nvCxnSpPr>
        <p:spPr>
          <a:xfrm>
            <a:off x="3411146" y="4864344"/>
            <a:ext cx="842343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EDF1F5B-90A4-440A-967E-4E2919C97D4F}"/>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76" name="Freeform: Shape 75">
            <a:extLst>
              <a:ext uri="{FF2B5EF4-FFF2-40B4-BE49-F238E27FC236}">
                <a16:creationId xmlns:a16="http://schemas.microsoft.com/office/drawing/2014/main" id="{E9E5F61B-0004-4075-AC8D-1C421FCFB203}"/>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76611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35" presetClass="path" presetSubtype="0" decel="100000" fill="hold" grpId="1" nodeType="withEffect">
                                  <p:stCondLst>
                                    <p:cond delay="0"/>
                                  </p:stCondLst>
                                  <p:childTnLst>
                                    <p:animMotion origin="layout" path="M -1.16926E-6 3.85384E-6 L 0.01468 3.85384E-6 " pathEditMode="relative" rAng="0" ptsTypes="AA">
                                      <p:cBhvr>
                                        <p:cTn id="9" dur="500" spd="-100000" fill="hold"/>
                                        <p:tgtEl>
                                          <p:spTgt spid="75"/>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0E615ED4-9256-4A19-8CC0-50E2B5BDECF6}"/>
              </a:ext>
            </a:extLst>
          </p:cNvPr>
          <p:cNvSpPr>
            <a:spLocks noGrp="1"/>
          </p:cNvSpPr>
          <p:nvPr>
            <p:ph type="title"/>
          </p:nvPr>
        </p:nvSpPr>
        <p:spPr>
          <a:xfrm>
            <a:off x="434975" y="444500"/>
            <a:ext cx="11563350" cy="758825"/>
          </a:xfrm>
        </p:spPr>
        <p:txBody>
          <a:bodyPr/>
          <a:lstStyle/>
          <a:p>
            <a:r>
              <a:rPr lang="en-US"/>
              <a:t>Integration Scenarios</a:t>
            </a:r>
          </a:p>
        </p:txBody>
      </p:sp>
      <p:sp>
        <p:nvSpPr>
          <p:cNvPr id="33" name="Title 4">
            <a:extLst>
              <a:ext uri="{FF2B5EF4-FFF2-40B4-BE49-F238E27FC236}">
                <a16:creationId xmlns:a16="http://schemas.microsoft.com/office/drawing/2014/main" id="{0CAE1D1E-9784-4B84-8AF2-15B5617364B1}"/>
              </a:ext>
            </a:extLst>
          </p:cNvPr>
          <p:cNvSpPr txBox="1">
            <a:spLocks/>
          </p:cNvSpPr>
          <p:nvPr/>
        </p:nvSpPr>
        <p:spPr>
          <a:xfrm>
            <a:off x="434975" y="1025575"/>
            <a:ext cx="11735873" cy="773002"/>
          </a:xfrm>
          <a:prstGeom prst="rect">
            <a:avLst/>
          </a:prstGeom>
        </p:spPr>
        <p:txBody>
          <a:bodyPr vert="horz" wrap="square" lIns="0" tIns="164568"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800" spc="-70" dirty="0">
                <a:solidFill>
                  <a:schemeClr val="accent1"/>
                </a:solidFill>
                <a:latin typeface="Segoe UI Semilight" panose="020B0402040204020203" pitchFamily="34" charset="0"/>
                <a:cs typeface="Segoe UI Semilight" panose="020B0402040204020203" pitchFamily="34" charset="0"/>
              </a:rPr>
              <a:t>How partners are integrating with Azure Active Directory</a:t>
            </a:r>
          </a:p>
        </p:txBody>
      </p:sp>
      <p:sp>
        <p:nvSpPr>
          <p:cNvPr id="29" name="TextBox 28">
            <a:extLst>
              <a:ext uri="{FF2B5EF4-FFF2-40B4-BE49-F238E27FC236}">
                <a16:creationId xmlns:a16="http://schemas.microsoft.com/office/drawing/2014/main" id="{6724AA44-351C-4C76-9AEF-C227D45BEFFD}"/>
              </a:ext>
            </a:extLst>
          </p:cNvPr>
          <p:cNvSpPr txBox="1">
            <a:spLocks noChangeAspect="1"/>
          </p:cNvSpPr>
          <p:nvPr/>
        </p:nvSpPr>
        <p:spPr>
          <a:xfrm>
            <a:off x="524777" y="153129"/>
            <a:ext cx="3459993"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30" name="Freeform: Shape 29">
            <a:extLst>
              <a:ext uri="{FF2B5EF4-FFF2-40B4-BE49-F238E27FC236}">
                <a16:creationId xmlns:a16="http://schemas.microsoft.com/office/drawing/2014/main" id="{DF916764-0921-4578-9279-29DACDBFF6C8}"/>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C5DF1772-9FE4-4097-BAC2-16850320B269}"/>
              </a:ext>
            </a:extLst>
          </p:cNvPr>
          <p:cNvSpPr/>
          <p:nvPr/>
        </p:nvSpPr>
        <p:spPr>
          <a:xfrm>
            <a:off x="899759" y="4480797"/>
            <a:ext cx="2926080" cy="400110"/>
          </a:xfrm>
          <a:prstGeom prst="rect">
            <a:avLst/>
          </a:prstGeom>
        </p:spPr>
        <p:txBody>
          <a:bodyPr wrap="square" anchor="t">
            <a:spAutoFit/>
          </a:bodyPr>
          <a:lstStyle/>
          <a:p>
            <a:pPr marL="0" marR="0" lvl="0" indent="0" algn="ctr" defTabSz="932742" rtl="0" eaLnBrk="1" fontAlgn="auto" latinLnBrk="0" hangingPunct="1">
              <a:spcBef>
                <a:spcPts val="0"/>
              </a:spcBef>
              <a:spcAft>
                <a:spcPts val="0"/>
              </a:spcAft>
              <a:buClrTx/>
              <a:buSzTx/>
              <a:buFontTx/>
              <a:buNone/>
              <a:tabLst/>
              <a:defRPr/>
            </a:pPr>
            <a:r>
              <a:rPr kumimoji="0" lang="en-US" sz="2000" b="0" i="0" u="none" strike="noStrike" kern="1200" cap="none" spc="-50" normalizeH="0" baseline="0" noProof="0" dirty="0">
                <a:ln w="3175">
                  <a:noFill/>
                </a:ln>
                <a:gradFill>
                  <a:gsLst>
                    <a:gs pos="2917">
                      <a:schemeClr val="accent1"/>
                    </a:gs>
                    <a:gs pos="30000">
                      <a:schemeClr val="accent1"/>
                    </a:gs>
                  </a:gsLst>
                </a:gradFill>
                <a:effectLst/>
                <a:uLnTx/>
                <a:uFillTx/>
                <a:latin typeface="Segoe UI Semibold"/>
                <a:ea typeface="+mn-ea"/>
                <a:cs typeface="Segoe UI" pitchFamily="34" charset="0"/>
              </a:rPr>
              <a:t>Single</a:t>
            </a:r>
            <a:r>
              <a:rPr kumimoji="0" lang="en-US" sz="2000" b="0" i="0" u="none" strike="noStrike" kern="1200" cap="none" spc="-50" normalizeH="0" noProof="0" dirty="0">
                <a:ln w="3175">
                  <a:noFill/>
                </a:ln>
                <a:gradFill>
                  <a:gsLst>
                    <a:gs pos="2917">
                      <a:schemeClr val="accent1"/>
                    </a:gs>
                    <a:gs pos="30000">
                      <a:schemeClr val="accent1"/>
                    </a:gs>
                  </a:gsLst>
                </a:gradFill>
                <a:effectLst/>
                <a:uLnTx/>
                <a:uFillTx/>
                <a:latin typeface="Segoe UI Semibold"/>
                <a:ea typeface="+mn-ea"/>
                <a:cs typeface="Segoe UI" pitchFamily="34" charset="0"/>
              </a:rPr>
              <a:t> sign on</a:t>
            </a:r>
            <a:endParaRPr kumimoji="0" lang="en-US" sz="2000" b="0" i="0" u="none" strike="noStrike" kern="1200" cap="none" spc="-50" normalizeH="0" baseline="0" noProof="0" dirty="0">
              <a:ln w="3175">
                <a:noFill/>
              </a:ln>
              <a:gradFill>
                <a:gsLst>
                  <a:gs pos="2917">
                    <a:schemeClr val="accent1"/>
                  </a:gs>
                  <a:gs pos="30000">
                    <a:schemeClr val="accent1"/>
                  </a:gs>
                </a:gsLst>
              </a:gradFill>
              <a:effectLst/>
              <a:uLnTx/>
              <a:uFillTx/>
              <a:latin typeface="Segoe UI Semibold"/>
              <a:ea typeface="+mn-ea"/>
              <a:cs typeface="Segoe UI" pitchFamily="34" charset="0"/>
            </a:endParaRPr>
          </a:p>
        </p:txBody>
      </p:sp>
      <p:sp>
        <p:nvSpPr>
          <p:cNvPr id="28" name="Rectangle 27">
            <a:extLst>
              <a:ext uri="{FF2B5EF4-FFF2-40B4-BE49-F238E27FC236}">
                <a16:creationId xmlns:a16="http://schemas.microsoft.com/office/drawing/2014/main" id="{9C237704-F79A-4CB6-94A1-C1A1E739EB56}"/>
              </a:ext>
            </a:extLst>
          </p:cNvPr>
          <p:cNvSpPr/>
          <p:nvPr/>
        </p:nvSpPr>
        <p:spPr>
          <a:xfrm>
            <a:off x="4655449" y="4480797"/>
            <a:ext cx="2926080" cy="400110"/>
          </a:xfrm>
          <a:prstGeom prst="rect">
            <a:avLst/>
          </a:prstGeom>
        </p:spPr>
        <p:txBody>
          <a:bodyPr wrap="square">
            <a:spAutoFit/>
          </a:bodyPr>
          <a:lstStyle/>
          <a:p>
            <a:pPr marL="0" marR="0" lvl="0" indent="0" algn="ctr" defTabSz="932742" rtl="0" eaLnBrk="1" fontAlgn="auto" latinLnBrk="0" hangingPunct="1">
              <a:spcBef>
                <a:spcPts val="0"/>
              </a:spcBef>
              <a:spcAft>
                <a:spcPts val="0"/>
              </a:spcAft>
              <a:buClrTx/>
              <a:buSzTx/>
              <a:buFontTx/>
              <a:buNone/>
              <a:tabLst/>
              <a:defRPr/>
            </a:pPr>
            <a:r>
              <a:rPr kumimoji="0" lang="en-US" sz="2000" b="0" i="0" u="none" strike="noStrike" kern="1200" cap="none" spc="-50" normalizeH="0" baseline="0" noProof="0">
                <a:ln w="3175">
                  <a:noFill/>
                </a:ln>
                <a:gradFill>
                  <a:gsLst>
                    <a:gs pos="2917">
                      <a:schemeClr val="accent1"/>
                    </a:gs>
                    <a:gs pos="30000">
                      <a:schemeClr val="accent1"/>
                    </a:gs>
                  </a:gsLst>
                </a:gradFill>
                <a:effectLst/>
                <a:uLnTx/>
                <a:uFillTx/>
                <a:latin typeface="Segoe UI Semibold"/>
                <a:ea typeface="+mn-ea"/>
                <a:cs typeface="Segoe UI" pitchFamily="34" charset="0"/>
              </a:rPr>
              <a:t>User</a:t>
            </a:r>
            <a:r>
              <a:rPr kumimoji="0" lang="en-US" sz="2000" b="0" i="0" u="none" strike="noStrike" kern="1200" cap="none" spc="-50" normalizeH="0" noProof="0">
                <a:ln w="3175">
                  <a:noFill/>
                </a:ln>
                <a:gradFill>
                  <a:gsLst>
                    <a:gs pos="2917">
                      <a:schemeClr val="accent1"/>
                    </a:gs>
                    <a:gs pos="30000">
                      <a:schemeClr val="accent1"/>
                    </a:gs>
                  </a:gsLst>
                </a:gradFill>
                <a:effectLst/>
                <a:uLnTx/>
                <a:uFillTx/>
                <a:latin typeface="Segoe UI Semibold"/>
                <a:ea typeface="+mn-ea"/>
                <a:cs typeface="Segoe UI" pitchFamily="34" charset="0"/>
              </a:rPr>
              <a:t> provisioning</a:t>
            </a:r>
            <a:endParaRPr kumimoji="0" lang="en-US" sz="2000" b="0" i="0" u="none" strike="noStrike" kern="1200" cap="none" spc="-50" normalizeH="0" baseline="0" noProof="0">
              <a:ln w="3175">
                <a:noFill/>
              </a:ln>
              <a:gradFill>
                <a:gsLst>
                  <a:gs pos="2917">
                    <a:schemeClr val="accent1"/>
                  </a:gs>
                  <a:gs pos="30000">
                    <a:schemeClr val="accent1"/>
                  </a:gs>
                </a:gsLst>
              </a:gradFill>
              <a:effectLst/>
              <a:uLnTx/>
              <a:uFillTx/>
              <a:latin typeface="Segoe UI Semibold"/>
              <a:ea typeface="+mn-ea"/>
              <a:cs typeface="Segoe UI" pitchFamily="34" charset="0"/>
            </a:endParaRPr>
          </a:p>
        </p:txBody>
      </p:sp>
      <p:sp>
        <p:nvSpPr>
          <p:cNvPr id="31" name="Rectangle 30">
            <a:extLst>
              <a:ext uri="{FF2B5EF4-FFF2-40B4-BE49-F238E27FC236}">
                <a16:creationId xmlns:a16="http://schemas.microsoft.com/office/drawing/2014/main" id="{32A93C44-BDB9-4B6C-A0EB-F385B5D405EA}"/>
              </a:ext>
            </a:extLst>
          </p:cNvPr>
          <p:cNvSpPr/>
          <p:nvPr/>
        </p:nvSpPr>
        <p:spPr>
          <a:xfrm>
            <a:off x="8445536" y="4480797"/>
            <a:ext cx="2926080"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gradFill>
                  <a:gsLst>
                    <a:gs pos="2917">
                      <a:schemeClr val="accent1"/>
                    </a:gs>
                    <a:gs pos="30000">
                      <a:schemeClr val="accent1"/>
                    </a:gs>
                  </a:gsLst>
                </a:gradFill>
                <a:effectLst/>
                <a:uLnTx/>
                <a:uFillTx/>
                <a:latin typeface="Segoe UI Semibold"/>
                <a:ea typeface="+mn-ea"/>
                <a:cs typeface="Segoe UI" pitchFamily="34" charset="0"/>
              </a:rPr>
              <a:t>Microsoft</a:t>
            </a:r>
            <a:r>
              <a:rPr kumimoji="0" lang="en-US" sz="2000" b="0" i="0" u="none" strike="noStrike" kern="1200" cap="none" spc="-50" normalizeH="0" noProof="0">
                <a:ln w="3175">
                  <a:noFill/>
                </a:ln>
                <a:gradFill>
                  <a:gsLst>
                    <a:gs pos="2917">
                      <a:schemeClr val="accent1"/>
                    </a:gs>
                    <a:gs pos="30000">
                      <a:schemeClr val="accent1"/>
                    </a:gs>
                  </a:gsLst>
                </a:gradFill>
                <a:effectLst/>
                <a:uLnTx/>
                <a:uFillTx/>
                <a:latin typeface="Segoe UI Semibold"/>
                <a:ea typeface="+mn-ea"/>
                <a:cs typeface="Segoe UI" pitchFamily="34" charset="0"/>
              </a:rPr>
              <a:t> Graph</a:t>
            </a:r>
            <a:endParaRPr kumimoji="0" lang="en-US" sz="2000" b="0" i="0" u="none" strike="noStrike" kern="1200" cap="none" spc="-50" normalizeH="0" baseline="0" noProof="0">
              <a:ln w="3175">
                <a:noFill/>
              </a:ln>
              <a:gradFill>
                <a:gsLst>
                  <a:gs pos="2917">
                    <a:schemeClr val="accent1"/>
                  </a:gs>
                  <a:gs pos="30000">
                    <a:schemeClr val="accent1"/>
                  </a:gs>
                </a:gsLst>
              </a:gradFill>
              <a:effectLst/>
              <a:uLnTx/>
              <a:uFillTx/>
              <a:latin typeface="Segoe UI Semibold"/>
              <a:ea typeface="+mn-ea"/>
              <a:cs typeface="Segoe UI" pitchFamily="34" charset="0"/>
            </a:endParaRPr>
          </a:p>
        </p:txBody>
      </p:sp>
      <p:sp>
        <p:nvSpPr>
          <p:cNvPr id="34" name="Rectangle 33">
            <a:extLst>
              <a:ext uri="{FF2B5EF4-FFF2-40B4-BE49-F238E27FC236}">
                <a16:creationId xmlns:a16="http://schemas.microsoft.com/office/drawing/2014/main" id="{5C0B0A9B-6A76-42DA-96AC-A3CE08256CE2}"/>
              </a:ext>
            </a:extLst>
          </p:cNvPr>
          <p:cNvSpPr/>
          <p:nvPr/>
        </p:nvSpPr>
        <p:spPr>
          <a:xfrm>
            <a:off x="899759" y="4914064"/>
            <a:ext cx="2926080" cy="830997"/>
          </a:xfrm>
          <a:prstGeom prst="rect">
            <a:avLst/>
          </a:prstGeom>
        </p:spPr>
        <p:txBody>
          <a:bodyPr wrap="square">
            <a:spAutoFit/>
          </a:bodyPr>
          <a:lstStyle/>
          <a:p>
            <a:pPr algn="ctr"/>
            <a:r>
              <a:rPr lang="en-US" sz="1600" spc="-50" dirty="0">
                <a:ln w="3175">
                  <a:noFill/>
                </a:ln>
                <a:gradFill>
                  <a:gsLst>
                    <a:gs pos="2917">
                      <a:schemeClr val="tx1"/>
                    </a:gs>
                    <a:gs pos="30000">
                      <a:schemeClr val="tx1"/>
                    </a:gs>
                  </a:gsLst>
                  <a:lin ang="0" scaled="0"/>
                </a:gradFill>
                <a:cs typeface="Segoe UI" pitchFamily="34" charset="0"/>
              </a:rPr>
              <a:t>Let your end users </a:t>
            </a:r>
            <a:br>
              <a:rPr lang="en-US" sz="1600" spc="-50" dirty="0">
                <a:ln w="3175">
                  <a:noFill/>
                </a:ln>
                <a:gradFill>
                  <a:gsLst>
                    <a:gs pos="2917">
                      <a:schemeClr val="tx1"/>
                    </a:gs>
                    <a:gs pos="30000">
                      <a:schemeClr val="tx1"/>
                    </a:gs>
                  </a:gsLst>
                  <a:lin ang="0" scaled="0"/>
                </a:gradFill>
                <a:cs typeface="Segoe UI" pitchFamily="34" charset="0"/>
              </a:rPr>
            </a:br>
            <a:r>
              <a:rPr lang="en-US" sz="1600" spc="-50" dirty="0">
                <a:ln w="3175">
                  <a:noFill/>
                </a:ln>
                <a:gradFill>
                  <a:gsLst>
                    <a:gs pos="2917">
                      <a:schemeClr val="tx1"/>
                    </a:gs>
                    <a:gs pos="30000">
                      <a:schemeClr val="tx1"/>
                    </a:gs>
                  </a:gsLst>
                  <a:lin ang="0" scaled="0"/>
                </a:gradFill>
                <a:cs typeface="Segoe UI" pitchFamily="34" charset="0"/>
              </a:rPr>
              <a:t>easily sign in with their </a:t>
            </a:r>
            <a:br>
              <a:rPr lang="en-US" sz="1600" spc="-50" dirty="0">
                <a:ln w="3175">
                  <a:noFill/>
                </a:ln>
                <a:gradFill>
                  <a:gsLst>
                    <a:gs pos="2917">
                      <a:schemeClr val="tx1"/>
                    </a:gs>
                    <a:gs pos="30000">
                      <a:schemeClr val="tx1"/>
                    </a:gs>
                  </a:gsLst>
                  <a:lin ang="0" scaled="0"/>
                </a:gradFill>
                <a:cs typeface="Segoe UI" pitchFamily="34" charset="0"/>
              </a:rPr>
            </a:br>
            <a:r>
              <a:rPr lang="en-US" sz="1600" spc="-50" dirty="0">
                <a:ln w="3175">
                  <a:noFill/>
                </a:ln>
                <a:gradFill>
                  <a:gsLst>
                    <a:gs pos="2917">
                      <a:schemeClr val="tx1"/>
                    </a:gs>
                    <a:gs pos="30000">
                      <a:schemeClr val="tx1"/>
                    </a:gs>
                  </a:gsLst>
                  <a:lin ang="0" scaled="0"/>
                </a:gradFill>
                <a:cs typeface="Segoe UI" pitchFamily="34" charset="0"/>
              </a:rPr>
              <a:t>Microsoft identity</a:t>
            </a:r>
          </a:p>
        </p:txBody>
      </p:sp>
      <p:sp>
        <p:nvSpPr>
          <p:cNvPr id="35" name="Rectangle 34">
            <a:extLst>
              <a:ext uri="{FF2B5EF4-FFF2-40B4-BE49-F238E27FC236}">
                <a16:creationId xmlns:a16="http://schemas.microsoft.com/office/drawing/2014/main" id="{20DA2AA1-73ED-41E1-B3E8-E220D2B7DDAC}"/>
              </a:ext>
            </a:extLst>
          </p:cNvPr>
          <p:cNvSpPr/>
          <p:nvPr/>
        </p:nvSpPr>
        <p:spPr>
          <a:xfrm>
            <a:off x="4655449" y="4914064"/>
            <a:ext cx="2926080" cy="830997"/>
          </a:xfrm>
          <a:prstGeom prst="rect">
            <a:avLst/>
          </a:prstGeom>
        </p:spPr>
        <p:txBody>
          <a:bodyPr wrap="square">
            <a:spAutoFit/>
          </a:bodyPr>
          <a:lstStyle/>
          <a:p>
            <a:pPr marL="0" marR="0" lvl="0" indent="0" algn="ctr" defTabSz="932742" rtl="0" eaLnBrk="1" fontAlgn="auto" latinLnBrk="0" hangingPunct="1">
              <a:spcBef>
                <a:spcPts val="0"/>
              </a:spcBef>
              <a:spcAft>
                <a:spcPts val="0"/>
              </a:spcAft>
              <a:buClrTx/>
              <a:buSzTx/>
              <a:buFontTx/>
              <a:buNone/>
              <a:tabLst/>
              <a:defRPr/>
            </a:pPr>
            <a:r>
              <a:rPr kumimoji="0" lang="en-US" sz="1600" b="0" i="0" u="none" strike="noStrike" kern="1200" cap="none" spc="-50" normalizeH="0" baseline="0" noProof="0">
                <a:ln w="3175">
                  <a:noFill/>
                </a:ln>
                <a:gradFill>
                  <a:gsLst>
                    <a:gs pos="2917">
                      <a:schemeClr val="tx1"/>
                    </a:gs>
                    <a:gs pos="30000">
                      <a:schemeClr val="tx1"/>
                    </a:gs>
                  </a:gsLst>
                </a:gradFill>
                <a:effectLst/>
                <a:uLnTx/>
                <a:uFillTx/>
                <a:ea typeface="+mn-ea"/>
                <a:cs typeface="Segoe UI" pitchFamily="34" charset="0"/>
              </a:rPr>
              <a:t>Automatically</a:t>
            </a:r>
            <a:r>
              <a:rPr kumimoji="0" lang="en-US" sz="1600" b="0" i="0" u="none" strike="noStrike" kern="1200" cap="none" spc="-50" normalizeH="0" noProof="0">
                <a:ln w="3175">
                  <a:noFill/>
                </a:ln>
                <a:gradFill>
                  <a:gsLst>
                    <a:gs pos="2917">
                      <a:schemeClr val="tx1"/>
                    </a:gs>
                    <a:gs pos="30000">
                      <a:schemeClr val="tx1"/>
                    </a:gs>
                  </a:gsLst>
                </a:gradFill>
                <a:effectLst/>
                <a:uLnTx/>
                <a:uFillTx/>
                <a:ea typeface="+mn-ea"/>
                <a:cs typeface="Segoe UI" pitchFamily="34" charset="0"/>
              </a:rPr>
              <a:t> provision </a:t>
            </a:r>
            <a:br>
              <a:rPr kumimoji="0" lang="en-US" sz="1600" b="0" i="0" u="none" strike="noStrike" kern="1200" cap="none" spc="-50" normalizeH="0" noProof="0">
                <a:ln w="3175">
                  <a:noFill/>
                </a:ln>
                <a:gradFill>
                  <a:gsLst>
                    <a:gs pos="2917">
                      <a:schemeClr val="tx1"/>
                    </a:gs>
                    <a:gs pos="30000">
                      <a:schemeClr val="tx1"/>
                    </a:gs>
                  </a:gsLst>
                </a:gradFill>
                <a:effectLst/>
                <a:uLnTx/>
                <a:uFillTx/>
                <a:ea typeface="+mn-ea"/>
                <a:cs typeface="Segoe UI" pitchFamily="34" charset="0"/>
              </a:rPr>
            </a:br>
            <a:r>
              <a:rPr kumimoji="0" lang="en-US" sz="1600" b="0" i="0" u="none" strike="noStrike" kern="1200" cap="none" spc="-50" normalizeH="0" noProof="0">
                <a:ln w="3175">
                  <a:noFill/>
                </a:ln>
                <a:gradFill>
                  <a:gsLst>
                    <a:gs pos="2917">
                      <a:schemeClr val="tx1"/>
                    </a:gs>
                    <a:gs pos="30000">
                      <a:schemeClr val="tx1"/>
                    </a:gs>
                  </a:gsLst>
                </a:gradFill>
                <a:effectLst/>
                <a:uLnTx/>
                <a:uFillTx/>
                <a:ea typeface="+mn-ea"/>
                <a:cs typeface="Segoe UI" pitchFamily="34" charset="0"/>
              </a:rPr>
              <a:t>or de-provision your </a:t>
            </a:r>
            <a:br>
              <a:rPr kumimoji="0" lang="en-US" sz="1600" b="0" i="0" u="none" strike="noStrike" kern="1200" cap="none" spc="-50" normalizeH="0" noProof="0">
                <a:ln w="3175">
                  <a:noFill/>
                </a:ln>
                <a:gradFill>
                  <a:gsLst>
                    <a:gs pos="2917">
                      <a:schemeClr val="tx1"/>
                    </a:gs>
                    <a:gs pos="30000">
                      <a:schemeClr val="tx1"/>
                    </a:gs>
                  </a:gsLst>
                </a:gradFill>
                <a:effectLst/>
                <a:uLnTx/>
                <a:uFillTx/>
                <a:ea typeface="+mn-ea"/>
                <a:cs typeface="Segoe UI" pitchFamily="34" charset="0"/>
              </a:rPr>
            </a:br>
            <a:r>
              <a:rPr kumimoji="0" lang="en-US" sz="1600" b="0" i="0" u="none" strike="noStrike" kern="1200" cap="none" spc="-50" normalizeH="0" noProof="0">
                <a:ln w="3175">
                  <a:noFill/>
                </a:ln>
                <a:gradFill>
                  <a:gsLst>
                    <a:gs pos="2917">
                      <a:schemeClr val="tx1"/>
                    </a:gs>
                    <a:gs pos="30000">
                      <a:schemeClr val="tx1"/>
                    </a:gs>
                  </a:gsLst>
                </a:gradFill>
                <a:effectLst/>
                <a:uLnTx/>
                <a:uFillTx/>
                <a:ea typeface="+mn-ea"/>
                <a:cs typeface="Segoe UI" pitchFamily="34" charset="0"/>
              </a:rPr>
              <a:t>application </a:t>
            </a:r>
            <a:r>
              <a:rPr lang="en-US" sz="1600" spc="-50">
                <a:ln w="3175">
                  <a:noFill/>
                </a:ln>
                <a:gradFill>
                  <a:gsLst>
                    <a:gs pos="2917">
                      <a:schemeClr val="tx1"/>
                    </a:gs>
                    <a:gs pos="30000">
                      <a:schemeClr val="tx1"/>
                    </a:gs>
                  </a:gsLst>
                </a:gradFill>
                <a:cs typeface="Segoe UI" pitchFamily="34" charset="0"/>
              </a:rPr>
              <a:t>to users</a:t>
            </a:r>
            <a:endParaRPr kumimoji="0" lang="en-US" sz="1600" b="0" i="0" u="none" strike="noStrike" kern="1200" cap="none" spc="-50" normalizeH="0" baseline="0" noProof="0">
              <a:ln w="3175">
                <a:noFill/>
              </a:ln>
              <a:gradFill>
                <a:gsLst>
                  <a:gs pos="2917">
                    <a:schemeClr val="tx1"/>
                  </a:gs>
                  <a:gs pos="30000">
                    <a:schemeClr val="tx1"/>
                  </a:gs>
                </a:gsLst>
              </a:gradFill>
              <a:effectLst/>
              <a:uLnTx/>
              <a:uFillTx/>
              <a:cs typeface="Segoe UI" pitchFamily="34" charset="0"/>
            </a:endParaRPr>
          </a:p>
        </p:txBody>
      </p:sp>
      <p:sp>
        <p:nvSpPr>
          <p:cNvPr id="36" name="Rectangle 35">
            <a:extLst>
              <a:ext uri="{FF2B5EF4-FFF2-40B4-BE49-F238E27FC236}">
                <a16:creationId xmlns:a16="http://schemas.microsoft.com/office/drawing/2014/main" id="{2A4B76CB-2C92-4B38-AF29-D6861D4EF0AD}"/>
              </a:ext>
            </a:extLst>
          </p:cNvPr>
          <p:cNvSpPr/>
          <p:nvPr/>
        </p:nvSpPr>
        <p:spPr>
          <a:xfrm>
            <a:off x="8445536" y="4914064"/>
            <a:ext cx="2926080" cy="830997"/>
          </a:xfrm>
          <a:prstGeom prst="rect">
            <a:avLst/>
          </a:prstGeom>
        </p:spPr>
        <p:txBody>
          <a:bodyPr wrap="square">
            <a:spAutoFit/>
          </a:bodyPr>
          <a:lstStyle/>
          <a:p>
            <a:pPr algn="ctr"/>
            <a:r>
              <a:rPr lang="en-US" sz="1600" spc="-50">
                <a:ln w="3175">
                  <a:noFill/>
                </a:ln>
                <a:gradFill>
                  <a:gsLst>
                    <a:gs pos="2917">
                      <a:schemeClr val="tx1"/>
                    </a:gs>
                    <a:gs pos="30000">
                      <a:schemeClr val="tx1"/>
                    </a:gs>
                  </a:gsLst>
                </a:gradFill>
                <a:cs typeface="Segoe UI" pitchFamily="34" charset="0"/>
              </a:rPr>
              <a:t>Connect to the data in the Microsoft Graph and build smarter applications</a:t>
            </a:r>
          </a:p>
        </p:txBody>
      </p:sp>
      <p:sp>
        <p:nvSpPr>
          <p:cNvPr id="37" name="object 60">
            <a:extLst>
              <a:ext uri="{FF2B5EF4-FFF2-40B4-BE49-F238E27FC236}">
                <a16:creationId xmlns:a16="http://schemas.microsoft.com/office/drawing/2014/main" id="{84876796-762F-4F76-A644-19B9D5E57D68}"/>
              </a:ext>
            </a:extLst>
          </p:cNvPr>
          <p:cNvSpPr/>
          <p:nvPr/>
        </p:nvSpPr>
        <p:spPr>
          <a:xfrm>
            <a:off x="1478149" y="2379652"/>
            <a:ext cx="1769300" cy="17692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sz="2000" kern="0">
              <a:gradFill>
                <a:gsLst>
                  <a:gs pos="0">
                    <a:srgbClr val="FFFFFF"/>
                  </a:gs>
                  <a:gs pos="100000">
                    <a:srgbClr val="FFFFFF"/>
                  </a:gs>
                </a:gsLst>
                <a:lin ang="5400000" scaled="0"/>
              </a:gradFill>
              <a:latin typeface="Segoe UI Semilight"/>
            </a:endParaRPr>
          </a:p>
        </p:txBody>
      </p:sp>
      <p:sp>
        <p:nvSpPr>
          <p:cNvPr id="38" name="object 60">
            <a:extLst>
              <a:ext uri="{FF2B5EF4-FFF2-40B4-BE49-F238E27FC236}">
                <a16:creationId xmlns:a16="http://schemas.microsoft.com/office/drawing/2014/main" id="{B42920D1-18DC-4695-BBBD-B69924D32854}"/>
              </a:ext>
            </a:extLst>
          </p:cNvPr>
          <p:cNvSpPr/>
          <p:nvPr/>
        </p:nvSpPr>
        <p:spPr>
          <a:xfrm>
            <a:off x="5233839" y="2379652"/>
            <a:ext cx="1769300" cy="17692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sz="2000" kern="0">
              <a:gradFill>
                <a:gsLst>
                  <a:gs pos="0">
                    <a:srgbClr val="FFFFFF"/>
                  </a:gs>
                  <a:gs pos="100000">
                    <a:srgbClr val="FFFFFF"/>
                  </a:gs>
                </a:gsLst>
                <a:lin ang="5400000" scaled="0"/>
              </a:gradFill>
              <a:latin typeface="Segoe UI Semilight"/>
            </a:endParaRPr>
          </a:p>
        </p:txBody>
      </p:sp>
      <p:sp>
        <p:nvSpPr>
          <p:cNvPr id="39" name="object 60">
            <a:extLst>
              <a:ext uri="{FF2B5EF4-FFF2-40B4-BE49-F238E27FC236}">
                <a16:creationId xmlns:a16="http://schemas.microsoft.com/office/drawing/2014/main" id="{33A804A9-18BC-417D-8437-FA4FD222906E}"/>
              </a:ext>
            </a:extLst>
          </p:cNvPr>
          <p:cNvSpPr/>
          <p:nvPr/>
        </p:nvSpPr>
        <p:spPr>
          <a:xfrm>
            <a:off x="9023926" y="2379652"/>
            <a:ext cx="1769300" cy="176929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sz="2000" kern="0">
              <a:gradFill>
                <a:gsLst>
                  <a:gs pos="0">
                    <a:srgbClr val="FFFFFF"/>
                  </a:gs>
                  <a:gs pos="100000">
                    <a:srgbClr val="FFFFFF"/>
                  </a:gs>
                </a:gsLst>
                <a:lin ang="5400000" scaled="0"/>
              </a:gradFill>
              <a:latin typeface="Segoe UI Semilight"/>
            </a:endParaRPr>
          </a:p>
        </p:txBody>
      </p:sp>
      <p:pic>
        <p:nvPicPr>
          <p:cNvPr id="40" name="Picture 39">
            <a:extLst>
              <a:ext uri="{FF2B5EF4-FFF2-40B4-BE49-F238E27FC236}">
                <a16:creationId xmlns:a16="http://schemas.microsoft.com/office/drawing/2014/main" id="{6A368FC7-A904-4EB1-A222-09E2D6F46408}"/>
              </a:ext>
            </a:extLst>
          </p:cNvPr>
          <p:cNvPicPr>
            <a:picLocks noChangeAspect="1"/>
          </p:cNvPicPr>
          <p:nvPr/>
        </p:nvPicPr>
        <p:blipFill>
          <a:blip r:embed="rId3"/>
          <a:stretch>
            <a:fillRect/>
          </a:stretch>
        </p:blipFill>
        <p:spPr>
          <a:xfrm>
            <a:off x="9470526" y="2826251"/>
            <a:ext cx="876100" cy="876100"/>
          </a:xfrm>
          <a:prstGeom prst="rect">
            <a:avLst/>
          </a:prstGeom>
        </p:spPr>
      </p:pic>
      <p:pic>
        <p:nvPicPr>
          <p:cNvPr id="41" name="Picture 40">
            <a:extLst>
              <a:ext uri="{FF2B5EF4-FFF2-40B4-BE49-F238E27FC236}">
                <a16:creationId xmlns:a16="http://schemas.microsoft.com/office/drawing/2014/main" id="{BF3E12A0-125D-48B3-93C3-AEE6A8D4B3F7}"/>
              </a:ext>
            </a:extLst>
          </p:cNvPr>
          <p:cNvPicPr>
            <a:picLocks noChangeAspect="1"/>
          </p:cNvPicPr>
          <p:nvPr/>
        </p:nvPicPr>
        <p:blipFill>
          <a:blip r:embed="rId4"/>
          <a:stretch>
            <a:fillRect/>
          </a:stretch>
        </p:blipFill>
        <p:spPr>
          <a:xfrm>
            <a:off x="5564755" y="2710567"/>
            <a:ext cx="1107468" cy="1107468"/>
          </a:xfrm>
          <a:prstGeom prst="rect">
            <a:avLst/>
          </a:prstGeom>
        </p:spPr>
      </p:pic>
      <p:grpSp>
        <p:nvGrpSpPr>
          <p:cNvPr id="42" name="Group 4">
            <a:extLst>
              <a:ext uri="{FF2B5EF4-FFF2-40B4-BE49-F238E27FC236}">
                <a16:creationId xmlns:a16="http://schemas.microsoft.com/office/drawing/2014/main" id="{78E3CA06-39F1-49C1-A421-7EE10149D616}"/>
              </a:ext>
            </a:extLst>
          </p:cNvPr>
          <p:cNvGrpSpPr>
            <a:grpSpLocks noChangeAspect="1"/>
          </p:cNvGrpSpPr>
          <p:nvPr/>
        </p:nvGrpSpPr>
        <p:grpSpPr bwMode="auto">
          <a:xfrm>
            <a:off x="1954213" y="2855913"/>
            <a:ext cx="815975" cy="815975"/>
            <a:chOff x="1231" y="1799"/>
            <a:chExt cx="514" cy="514"/>
          </a:xfrm>
        </p:grpSpPr>
        <p:sp>
          <p:nvSpPr>
            <p:cNvPr id="43" name="AutoShape 3">
              <a:extLst>
                <a:ext uri="{FF2B5EF4-FFF2-40B4-BE49-F238E27FC236}">
                  <a16:creationId xmlns:a16="http://schemas.microsoft.com/office/drawing/2014/main" id="{8804FD84-1836-4096-BCF4-41B1B7176901}"/>
                </a:ext>
              </a:extLst>
            </p:cNvPr>
            <p:cNvSpPr>
              <a:spLocks noChangeAspect="1" noChangeArrowheads="1" noTextEdit="1"/>
            </p:cNvSpPr>
            <p:nvPr/>
          </p:nvSpPr>
          <p:spPr bwMode="auto">
            <a:xfrm>
              <a:off x="1231" y="1799"/>
              <a:ext cx="514"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43BB1A5C-5BBD-408A-A05F-CDF17FA6D8CC}"/>
                </a:ext>
              </a:extLst>
            </p:cNvPr>
            <p:cNvSpPr>
              <a:spLocks noEditPoints="1"/>
            </p:cNvSpPr>
            <p:nvPr/>
          </p:nvSpPr>
          <p:spPr bwMode="auto">
            <a:xfrm>
              <a:off x="1232" y="2081"/>
              <a:ext cx="100" cy="183"/>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C30937E8-CA64-44EC-923E-61F6EE7B1F29}"/>
                </a:ext>
              </a:extLst>
            </p:cNvPr>
            <p:cNvSpPr>
              <a:spLocks noEditPoints="1"/>
            </p:cNvSpPr>
            <p:nvPr/>
          </p:nvSpPr>
          <p:spPr bwMode="auto">
            <a:xfrm>
              <a:off x="1520" y="2091"/>
              <a:ext cx="233" cy="165"/>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id="{5EDA00F6-C9BF-4CF3-8FD0-F719F16C5BD4}"/>
                </a:ext>
              </a:extLst>
            </p:cNvPr>
            <p:cNvSpPr>
              <a:spLocks noEditPoints="1"/>
            </p:cNvSpPr>
            <p:nvPr/>
          </p:nvSpPr>
          <p:spPr bwMode="auto">
            <a:xfrm>
              <a:off x="1556" y="1795"/>
              <a:ext cx="205" cy="203"/>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8">
              <a:extLst>
                <a:ext uri="{FF2B5EF4-FFF2-40B4-BE49-F238E27FC236}">
                  <a16:creationId xmlns:a16="http://schemas.microsoft.com/office/drawing/2014/main" id="{F9967DC8-DF72-4338-8960-8EC3A0B05148}"/>
                </a:ext>
              </a:extLst>
            </p:cNvPr>
            <p:cNvSpPr>
              <a:spLocks/>
            </p:cNvSpPr>
            <p:nvPr/>
          </p:nvSpPr>
          <p:spPr bwMode="auto">
            <a:xfrm>
              <a:off x="1231" y="1924"/>
              <a:ext cx="502" cy="398"/>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2757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35" presetClass="path" presetSubtype="0" decel="100000" fill="hold" grpId="1" nodeType="withEffect">
                                  <p:stCondLst>
                                    <p:cond delay="0"/>
                                  </p:stCondLst>
                                  <p:childTnLst>
                                    <p:animMotion origin="layout" path="M -1.16926E-6 3.85384E-6 L 0.01468 3.85384E-6 " pathEditMode="relative" rAng="0" ptsTypes="AA">
                                      <p:cBhvr>
                                        <p:cTn id="16" dur="500" spd="-100000" fill="hold"/>
                                        <p:tgtEl>
                                          <p:spTgt spid="29"/>
                                        </p:tgtEl>
                                        <p:attrNameLst>
                                          <p:attrName>ppt_x</p:attrName>
                                          <p:attrName>ppt_y</p:attrName>
                                        </p:attrNameLst>
                                      </p:cBhvr>
                                      <p:rCtr x="728" y="0"/>
                                    </p:animMotion>
                                  </p:childTnLst>
                                </p:cTn>
                              </p:par>
                              <p:par>
                                <p:cTn id="17" presetID="2" presetClass="entr" presetSubtype="8" decel="100000" fill="hold" grpId="0" nodeType="withEffect">
                                  <p:stCondLst>
                                    <p:cond delay="5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750" fill="hold"/>
                                        <p:tgtEl>
                                          <p:spTgt spid="31"/>
                                        </p:tgtEl>
                                        <p:attrNameLst>
                                          <p:attrName>ppt_x</p:attrName>
                                        </p:attrNameLst>
                                      </p:cBhvr>
                                      <p:tavLst>
                                        <p:tav tm="0">
                                          <p:val>
                                            <p:strVal val="0-#ppt_w/2"/>
                                          </p:val>
                                        </p:tav>
                                        <p:tav tm="100000">
                                          <p:val>
                                            <p:strVal val="#ppt_x"/>
                                          </p:val>
                                        </p:tav>
                                      </p:tavLst>
                                    </p:anim>
                                    <p:anim calcmode="lin" valueType="num">
                                      <p:cBhvr additive="base">
                                        <p:cTn id="20" dur="75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750" fill="hold"/>
                                        <p:tgtEl>
                                          <p:spTgt spid="28"/>
                                        </p:tgtEl>
                                        <p:attrNameLst>
                                          <p:attrName>ppt_x</p:attrName>
                                        </p:attrNameLst>
                                      </p:cBhvr>
                                      <p:tavLst>
                                        <p:tav tm="0">
                                          <p:val>
                                            <p:strVal val="0-#ppt_w/2"/>
                                          </p:val>
                                        </p:tav>
                                        <p:tav tm="100000">
                                          <p:val>
                                            <p:strVal val="#ppt_x"/>
                                          </p:val>
                                        </p:tav>
                                      </p:tavLst>
                                    </p:anim>
                                    <p:anim calcmode="lin" valueType="num">
                                      <p:cBhvr additive="base">
                                        <p:cTn id="24" dur="75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0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750" fill="hold"/>
                                        <p:tgtEl>
                                          <p:spTgt spid="27"/>
                                        </p:tgtEl>
                                        <p:attrNameLst>
                                          <p:attrName>ppt_x</p:attrName>
                                        </p:attrNameLst>
                                      </p:cBhvr>
                                      <p:tavLst>
                                        <p:tav tm="0">
                                          <p:val>
                                            <p:strVal val="0-#ppt_w/2"/>
                                          </p:val>
                                        </p:tav>
                                        <p:tav tm="100000">
                                          <p:val>
                                            <p:strVal val="#ppt_x"/>
                                          </p:val>
                                        </p:tav>
                                      </p:tavLst>
                                    </p:anim>
                                    <p:anim calcmode="lin" valueType="num">
                                      <p:cBhvr additive="base">
                                        <p:cTn id="28" dur="75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750" fill="hold"/>
                                        <p:tgtEl>
                                          <p:spTgt spid="36"/>
                                        </p:tgtEl>
                                        <p:attrNameLst>
                                          <p:attrName>ppt_x</p:attrName>
                                        </p:attrNameLst>
                                      </p:cBhvr>
                                      <p:tavLst>
                                        <p:tav tm="0">
                                          <p:val>
                                            <p:strVal val="0-#ppt_w/2"/>
                                          </p:val>
                                        </p:tav>
                                        <p:tav tm="100000">
                                          <p:val>
                                            <p:strVal val="#ppt_x"/>
                                          </p:val>
                                        </p:tav>
                                      </p:tavLst>
                                    </p:anim>
                                    <p:anim calcmode="lin" valueType="num">
                                      <p:cBhvr additive="base">
                                        <p:cTn id="32" dur="750" fill="hold"/>
                                        <p:tgtEl>
                                          <p:spTgt spid="3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5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750" fill="hold"/>
                                        <p:tgtEl>
                                          <p:spTgt spid="35"/>
                                        </p:tgtEl>
                                        <p:attrNameLst>
                                          <p:attrName>ppt_x</p:attrName>
                                        </p:attrNameLst>
                                      </p:cBhvr>
                                      <p:tavLst>
                                        <p:tav tm="0">
                                          <p:val>
                                            <p:strVal val="0-#ppt_w/2"/>
                                          </p:val>
                                        </p:tav>
                                        <p:tav tm="100000">
                                          <p:val>
                                            <p:strVal val="#ppt_x"/>
                                          </p:val>
                                        </p:tav>
                                      </p:tavLst>
                                    </p:anim>
                                    <p:anim calcmode="lin" valueType="num">
                                      <p:cBhvr additive="base">
                                        <p:cTn id="36" dur="75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00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750" fill="hold"/>
                                        <p:tgtEl>
                                          <p:spTgt spid="34"/>
                                        </p:tgtEl>
                                        <p:attrNameLst>
                                          <p:attrName>ppt_x</p:attrName>
                                        </p:attrNameLst>
                                      </p:cBhvr>
                                      <p:tavLst>
                                        <p:tav tm="0">
                                          <p:val>
                                            <p:strVal val="0-#ppt_w/2"/>
                                          </p:val>
                                        </p:tav>
                                        <p:tav tm="100000">
                                          <p:val>
                                            <p:strVal val="#ppt_x"/>
                                          </p:val>
                                        </p:tav>
                                      </p:tavLst>
                                    </p:anim>
                                    <p:anim calcmode="lin" valueType="num">
                                      <p:cBhvr additive="base">
                                        <p:cTn id="40" dur="75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29" grpId="1"/>
      <p:bldP spid="27" grpId="0"/>
      <p:bldP spid="28" grpId="0"/>
      <p:bldP spid="31" grpId="0"/>
      <p:bldP spid="34" grpId="0"/>
      <p:bldP spid="35" grpId="0"/>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4A8F-FA19-46CA-B632-EF2E9502A8ED}"/>
              </a:ext>
            </a:extLst>
          </p:cNvPr>
          <p:cNvSpPr>
            <a:spLocks noGrp="1"/>
          </p:cNvSpPr>
          <p:nvPr>
            <p:ph type="title"/>
          </p:nvPr>
        </p:nvSpPr>
        <p:spPr>
          <a:xfrm>
            <a:off x="515524" y="743230"/>
            <a:ext cx="6069231" cy="758825"/>
          </a:xfrm>
        </p:spPr>
        <p:txBody>
          <a:bodyPr/>
          <a:lstStyle/>
          <a:p>
            <a:r>
              <a:rPr lang="en-US"/>
              <a:t>Secure your cloud infrastructure (IaaS) with Azure AD</a:t>
            </a:r>
          </a:p>
        </p:txBody>
      </p:sp>
      <p:sp>
        <p:nvSpPr>
          <p:cNvPr id="4" name="Text Placeholder 7">
            <a:extLst>
              <a:ext uri="{FF2B5EF4-FFF2-40B4-BE49-F238E27FC236}">
                <a16:creationId xmlns:a16="http://schemas.microsoft.com/office/drawing/2014/main" id="{B26FB470-BA1F-4962-901E-FD09DCDBF3D6}"/>
              </a:ext>
            </a:extLst>
          </p:cNvPr>
          <p:cNvSpPr>
            <a:spLocks noGrp="1"/>
          </p:cNvSpPr>
          <p:nvPr>
            <p:ph type="body" sz="quarter" idx="10"/>
          </p:nvPr>
        </p:nvSpPr>
        <p:spPr>
          <a:xfrm>
            <a:off x="1092352" y="2190395"/>
            <a:ext cx="5776624" cy="3183436"/>
          </a:xfrm>
        </p:spPr>
        <p:txBody>
          <a:bodyPr/>
          <a:lstStyle/>
          <a:p>
            <a:pPr>
              <a:spcBef>
                <a:spcPts val="2448"/>
              </a:spcBef>
            </a:pPr>
            <a:r>
              <a:rPr lang="en-US" sz="2040" dirty="0"/>
              <a:t>Reduce vulnerability to credential attacks with multi-factor authentication and conditional access.</a:t>
            </a:r>
          </a:p>
          <a:p>
            <a:pPr>
              <a:spcBef>
                <a:spcPts val="2448"/>
              </a:spcBef>
            </a:pPr>
            <a:r>
              <a:rPr lang="en-US" sz="2040" dirty="0"/>
              <a:t>Minimize access with Azure role-based access control and Privileged Identity Management. </a:t>
            </a:r>
          </a:p>
          <a:p>
            <a:pPr>
              <a:spcBef>
                <a:spcPts val="2448"/>
              </a:spcBef>
            </a:pPr>
            <a:r>
              <a:rPr lang="en-US" sz="2040" dirty="0"/>
              <a:t>Stop managing local accounts for Virtual Machines with Azure AD sign in for Azure VMs</a:t>
            </a:r>
          </a:p>
          <a:p>
            <a:pPr>
              <a:spcBef>
                <a:spcPts val="2448"/>
              </a:spcBef>
            </a:pPr>
            <a:r>
              <a:rPr lang="en-US" sz="2040" dirty="0"/>
              <a:t>Remove credentials from your code with managed identities for Azure resources.</a:t>
            </a:r>
          </a:p>
        </p:txBody>
      </p:sp>
      <p:grpSp>
        <p:nvGrpSpPr>
          <p:cNvPr id="5" name="Group 4">
            <a:extLst>
              <a:ext uri="{FF2B5EF4-FFF2-40B4-BE49-F238E27FC236}">
                <a16:creationId xmlns:a16="http://schemas.microsoft.com/office/drawing/2014/main" id="{9D8E7A78-9CD1-4537-96ED-C10E7980A854}"/>
              </a:ext>
            </a:extLst>
          </p:cNvPr>
          <p:cNvGrpSpPr/>
          <p:nvPr/>
        </p:nvGrpSpPr>
        <p:grpSpPr>
          <a:xfrm>
            <a:off x="515524" y="2272702"/>
            <a:ext cx="406992" cy="406992"/>
            <a:chOff x="5788247" y="1528219"/>
            <a:chExt cx="612560" cy="612560"/>
          </a:xfrm>
          <a:noFill/>
        </p:grpSpPr>
        <p:sp>
          <p:nvSpPr>
            <p:cNvPr id="6" name="Oval 5">
              <a:extLst>
                <a:ext uri="{FF2B5EF4-FFF2-40B4-BE49-F238E27FC236}">
                  <a16:creationId xmlns:a16="http://schemas.microsoft.com/office/drawing/2014/main" id="{ED72F751-F0E2-45D3-A593-424E1C4DB452}"/>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7" name="Straight Connector 6">
              <a:extLst>
                <a:ext uri="{FF2B5EF4-FFF2-40B4-BE49-F238E27FC236}">
                  <a16:creationId xmlns:a16="http://schemas.microsoft.com/office/drawing/2014/main" id="{BE2F90BD-1F47-44E7-83CC-0027F0DBFBB2}"/>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L-Shape 7">
              <a:extLst>
                <a:ext uri="{FF2B5EF4-FFF2-40B4-BE49-F238E27FC236}">
                  <a16:creationId xmlns:a16="http://schemas.microsoft.com/office/drawing/2014/main" id="{32269E26-DABD-45B8-8784-25FC3308DC25}"/>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9" name="Group 8">
            <a:extLst>
              <a:ext uri="{FF2B5EF4-FFF2-40B4-BE49-F238E27FC236}">
                <a16:creationId xmlns:a16="http://schemas.microsoft.com/office/drawing/2014/main" id="{BD88791D-4984-44B1-A474-696B255F9159}"/>
              </a:ext>
            </a:extLst>
          </p:cNvPr>
          <p:cNvGrpSpPr/>
          <p:nvPr/>
        </p:nvGrpSpPr>
        <p:grpSpPr>
          <a:xfrm>
            <a:off x="515524" y="3090078"/>
            <a:ext cx="406992" cy="406992"/>
            <a:chOff x="5788247" y="1528219"/>
            <a:chExt cx="612560" cy="612560"/>
          </a:xfrm>
          <a:noFill/>
        </p:grpSpPr>
        <p:sp>
          <p:nvSpPr>
            <p:cNvPr id="10" name="Oval 9">
              <a:extLst>
                <a:ext uri="{FF2B5EF4-FFF2-40B4-BE49-F238E27FC236}">
                  <a16:creationId xmlns:a16="http://schemas.microsoft.com/office/drawing/2014/main" id="{BD2AD982-A373-4CFD-B9BB-3BB5FF7AB838}"/>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1" name="Straight Connector 10">
              <a:extLst>
                <a:ext uri="{FF2B5EF4-FFF2-40B4-BE49-F238E27FC236}">
                  <a16:creationId xmlns:a16="http://schemas.microsoft.com/office/drawing/2014/main" id="{83090430-2248-4BBA-B9AD-B4C74F676A4B}"/>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L-Shape 11">
              <a:extLst>
                <a:ext uri="{FF2B5EF4-FFF2-40B4-BE49-F238E27FC236}">
                  <a16:creationId xmlns:a16="http://schemas.microsoft.com/office/drawing/2014/main" id="{FF1358B6-7F5A-473A-A3F5-A3B5BAD5FD46}"/>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13" name="Group 12">
            <a:extLst>
              <a:ext uri="{FF2B5EF4-FFF2-40B4-BE49-F238E27FC236}">
                <a16:creationId xmlns:a16="http://schemas.microsoft.com/office/drawing/2014/main" id="{AC69A810-93FE-4FC9-B667-8F46AA04B25C}"/>
              </a:ext>
            </a:extLst>
          </p:cNvPr>
          <p:cNvGrpSpPr/>
          <p:nvPr/>
        </p:nvGrpSpPr>
        <p:grpSpPr>
          <a:xfrm>
            <a:off x="515524" y="3919984"/>
            <a:ext cx="406992" cy="406992"/>
            <a:chOff x="5788247" y="1528219"/>
            <a:chExt cx="612560" cy="612560"/>
          </a:xfrm>
          <a:noFill/>
        </p:grpSpPr>
        <p:sp>
          <p:nvSpPr>
            <p:cNvPr id="14" name="Oval 13">
              <a:extLst>
                <a:ext uri="{FF2B5EF4-FFF2-40B4-BE49-F238E27FC236}">
                  <a16:creationId xmlns:a16="http://schemas.microsoft.com/office/drawing/2014/main" id="{408F2EBB-3DB9-4BB4-90DE-20C863FC663A}"/>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5" name="Straight Connector 14">
              <a:extLst>
                <a:ext uri="{FF2B5EF4-FFF2-40B4-BE49-F238E27FC236}">
                  <a16:creationId xmlns:a16="http://schemas.microsoft.com/office/drawing/2014/main" id="{07B2F4B9-9281-4D52-A7B0-887E47612C0B}"/>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L-Shape 15">
              <a:extLst>
                <a:ext uri="{FF2B5EF4-FFF2-40B4-BE49-F238E27FC236}">
                  <a16:creationId xmlns:a16="http://schemas.microsoft.com/office/drawing/2014/main" id="{E59983AD-B41C-448A-B4FB-556336948078}"/>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17" name="Group 16">
            <a:extLst>
              <a:ext uri="{FF2B5EF4-FFF2-40B4-BE49-F238E27FC236}">
                <a16:creationId xmlns:a16="http://schemas.microsoft.com/office/drawing/2014/main" id="{9230D0F8-1EA7-44D9-A866-984658316F04}"/>
              </a:ext>
            </a:extLst>
          </p:cNvPr>
          <p:cNvGrpSpPr/>
          <p:nvPr/>
        </p:nvGrpSpPr>
        <p:grpSpPr>
          <a:xfrm>
            <a:off x="515524" y="4779326"/>
            <a:ext cx="406992" cy="406992"/>
            <a:chOff x="5788247" y="1528219"/>
            <a:chExt cx="612560" cy="612560"/>
          </a:xfrm>
          <a:noFill/>
        </p:grpSpPr>
        <p:sp>
          <p:nvSpPr>
            <p:cNvPr id="18" name="Oval 17">
              <a:extLst>
                <a:ext uri="{FF2B5EF4-FFF2-40B4-BE49-F238E27FC236}">
                  <a16:creationId xmlns:a16="http://schemas.microsoft.com/office/drawing/2014/main" id="{5F3130F0-938F-419B-BDB4-12FC72B0A1DD}"/>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9" name="Straight Connector 18">
              <a:extLst>
                <a:ext uri="{FF2B5EF4-FFF2-40B4-BE49-F238E27FC236}">
                  <a16:creationId xmlns:a16="http://schemas.microsoft.com/office/drawing/2014/main" id="{FC5877A0-E20E-4D2A-87A3-0F2890CE2C0F}"/>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L-Shape 19">
              <a:extLst>
                <a:ext uri="{FF2B5EF4-FFF2-40B4-BE49-F238E27FC236}">
                  <a16:creationId xmlns:a16="http://schemas.microsoft.com/office/drawing/2014/main" id="{F5DE1D69-7A3B-4A95-85F4-1F30CE3364A5}"/>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pic>
        <p:nvPicPr>
          <p:cNvPr id="21" name="Picture 2" descr="Image result for Innovation">
            <a:extLst>
              <a:ext uri="{FF2B5EF4-FFF2-40B4-BE49-F238E27FC236}">
                <a16:creationId xmlns:a16="http://schemas.microsoft.com/office/drawing/2014/main" id="{CC4B2F43-ED5D-47BB-BFA8-95CC8479DBA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91235" y="497"/>
            <a:ext cx="5044358" cy="699353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0892AE7-040F-4712-9042-0EEFE12F4677}"/>
              </a:ext>
            </a:extLst>
          </p:cNvPr>
          <p:cNvSpPr txBox="1">
            <a:spLocks noChangeAspect="1"/>
          </p:cNvSpPr>
          <p:nvPr/>
        </p:nvSpPr>
        <p:spPr>
          <a:xfrm>
            <a:off x="522290" y="155049"/>
            <a:ext cx="2634013"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 &amp; GOVERN</a:t>
            </a:r>
          </a:p>
        </p:txBody>
      </p:sp>
      <p:sp>
        <p:nvSpPr>
          <p:cNvPr id="23" name="Freeform: Shape 22">
            <a:extLst>
              <a:ext uri="{FF2B5EF4-FFF2-40B4-BE49-F238E27FC236}">
                <a16:creationId xmlns:a16="http://schemas.microsoft.com/office/drawing/2014/main" id="{8B9E8625-34F4-4976-B116-8A9EEFFF94B9}"/>
              </a:ext>
            </a:extLst>
          </p:cNvPr>
          <p:cNvSpPr>
            <a:spLocks noChangeAspect="1"/>
          </p:cNvSpPr>
          <p:nvPr/>
        </p:nvSpPr>
        <p:spPr bwMode="auto">
          <a:xfrm flipV="1">
            <a:off x="177039" y="155049"/>
            <a:ext cx="466807" cy="46378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19547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2" presetClass="entr" presetSubtype="8"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 presetClass="entr" presetSubtype="8" fill="hold" grpId="0"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 calcmode="lin" valueType="num">
                                      <p:cBhvr additive="base">
                                        <p:cTn id="26"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2" presetClass="entr" presetSubtype="8" fill="hold" grpId="0"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 calcmode="lin" valueType="num">
                                      <p:cBhvr additive="base">
                                        <p:cTn id="34"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4">
                                            <p:txEl>
                                              <p:pRg st="3" end="3"/>
                                            </p:txEl>
                                          </p:spTgt>
                                        </p:tgtEl>
                                        <p:attrNameLst>
                                          <p:attrName>ppt_y</p:attrName>
                                        </p:attrNameLst>
                                      </p:cBhvr>
                                      <p:tavLst>
                                        <p:tav tm="0">
                                          <p:val>
                                            <p:strVal val="#ppt_y"/>
                                          </p:val>
                                        </p:tav>
                                        <p:tav tm="100000">
                                          <p:val>
                                            <p:strVal val="#ppt_y"/>
                                          </p:val>
                                        </p:tav>
                                      </p:tavLst>
                                    </p:anim>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35" presetClass="path" presetSubtype="0" decel="100000" fill="hold" grpId="1" nodeType="withEffect">
                                  <p:stCondLst>
                                    <p:cond delay="0"/>
                                  </p:stCondLst>
                                  <p:childTnLst>
                                    <p:animMotion origin="layout" path="M 2.79295E-6 -3.1094E-6 L -0.01532 -3.1094E-6 " pathEditMode="relative" rAng="0" ptsTypes="AA">
                                      <p:cBhvr>
                                        <p:cTn id="43" dur="500" spd="-100000" fill="hold"/>
                                        <p:tgtEl>
                                          <p:spTgt spid="22"/>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2" grpId="0"/>
      <p:bldP spid="2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BD4F371-765D-4E5B-9488-FF7C69B815F8}"/>
              </a:ext>
            </a:extLst>
          </p:cNvPr>
          <p:cNvSpPr/>
          <p:nvPr/>
        </p:nvSpPr>
        <p:spPr bwMode="auto">
          <a:xfrm>
            <a:off x="6565769" y="219300"/>
            <a:ext cx="5729482" cy="6555924"/>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 name="Rectangle 1">
            <a:extLst>
              <a:ext uri="{FF2B5EF4-FFF2-40B4-BE49-F238E27FC236}">
                <a16:creationId xmlns:a16="http://schemas.microsoft.com/office/drawing/2014/main" id="{CB05782F-EAFA-46A8-AE3C-D6B127C68B71}"/>
              </a:ext>
            </a:extLst>
          </p:cNvPr>
          <p:cNvSpPr/>
          <p:nvPr/>
        </p:nvSpPr>
        <p:spPr>
          <a:xfrm>
            <a:off x="8343941" y="1725215"/>
            <a:ext cx="2364414" cy="734534"/>
          </a:xfrm>
          <a:prstGeom prst="rect">
            <a:avLst/>
          </a:prstGeom>
        </p:spPr>
        <p:txBody>
          <a:bodyPr wrap="none">
            <a:spAutoFit/>
          </a:bodyPr>
          <a:lstStyle/>
          <a:p>
            <a:pPr algn="ctr" defTabSz="932563">
              <a:defRPr/>
            </a:pPr>
            <a:r>
              <a:rPr lang="en-US" sz="408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2008 | R2</a:t>
            </a:r>
            <a:endParaRPr lang="en-US" sz="3672">
              <a:solidFill>
                <a:srgbClr val="1A1A1A"/>
              </a:solidFill>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013E8A2A-FFF6-4A7B-AA12-C6D604A549F1}"/>
              </a:ext>
            </a:extLst>
          </p:cNvPr>
          <p:cNvGrpSpPr/>
          <p:nvPr/>
        </p:nvGrpSpPr>
        <p:grpSpPr>
          <a:xfrm>
            <a:off x="9177231" y="695872"/>
            <a:ext cx="641021" cy="642128"/>
            <a:chOff x="9592192" y="1744460"/>
            <a:chExt cx="551498" cy="552450"/>
          </a:xfrm>
        </p:grpSpPr>
        <p:sp>
          <p:nvSpPr>
            <p:cNvPr id="4" name="Freeform: Shape 3">
              <a:extLst>
                <a:ext uri="{FF2B5EF4-FFF2-40B4-BE49-F238E27FC236}">
                  <a16:creationId xmlns:a16="http://schemas.microsoft.com/office/drawing/2014/main" id="{00D5A185-6D41-4304-9E4F-661DE244685E}"/>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0078D4"/>
            </a:solidFill>
            <a:ln w="9525" cap="flat">
              <a:noFill/>
              <a:prstDash val="solid"/>
              <a:miter/>
            </a:ln>
          </p:spPr>
          <p:txBody>
            <a:bodyPr/>
            <a:lstStyle/>
            <a:p>
              <a:pPr defTabSz="932563">
                <a:defRPr/>
              </a:pPr>
              <a:endParaRPr lang="en-US" sz="1800">
                <a:solidFill>
                  <a:srgbClr val="1A1A1A"/>
                </a:solidFill>
                <a:latin typeface="Segoe UI"/>
              </a:endParaRPr>
            </a:p>
          </p:txBody>
        </p:sp>
        <p:sp>
          <p:nvSpPr>
            <p:cNvPr id="5" name="Freeform: Shape 4">
              <a:extLst>
                <a:ext uri="{FF2B5EF4-FFF2-40B4-BE49-F238E27FC236}">
                  <a16:creationId xmlns:a16="http://schemas.microsoft.com/office/drawing/2014/main" id="{DDB8F09A-42B8-4639-AEB0-E874F4B31771}"/>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163E6A"/>
            </a:solidFill>
            <a:ln w="9525" cap="flat">
              <a:noFill/>
              <a:prstDash val="solid"/>
              <a:miter/>
            </a:ln>
          </p:spPr>
          <p:txBody>
            <a:bodyPr/>
            <a:lstStyle/>
            <a:p>
              <a:pPr defTabSz="932563">
                <a:defRPr/>
              </a:pPr>
              <a:endParaRPr lang="en-US" sz="1800">
                <a:solidFill>
                  <a:srgbClr val="1A1A1A"/>
                </a:solidFill>
                <a:latin typeface="Segoe UI"/>
              </a:endParaRPr>
            </a:p>
          </p:txBody>
        </p:sp>
        <p:sp>
          <p:nvSpPr>
            <p:cNvPr id="6" name="Freeform: Shape 5">
              <a:extLst>
                <a:ext uri="{FF2B5EF4-FFF2-40B4-BE49-F238E27FC236}">
                  <a16:creationId xmlns:a16="http://schemas.microsoft.com/office/drawing/2014/main" id="{530A259A-61EE-4C99-9977-F3DAD4A1F0E7}"/>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44211F53-5884-47CC-8F63-F11388A70DCB}"/>
              </a:ext>
            </a:extLst>
          </p:cNvPr>
          <p:cNvGrpSpPr/>
          <p:nvPr/>
        </p:nvGrpSpPr>
        <p:grpSpPr>
          <a:xfrm>
            <a:off x="7703059" y="3023437"/>
            <a:ext cx="652729" cy="868152"/>
            <a:chOff x="1031674" y="930127"/>
            <a:chExt cx="1441832" cy="1917689"/>
          </a:xfrm>
        </p:grpSpPr>
        <p:sp>
          <p:nvSpPr>
            <p:cNvPr id="8" name="Freeform: Shape 7">
              <a:extLst>
                <a:ext uri="{FF2B5EF4-FFF2-40B4-BE49-F238E27FC236}">
                  <a16:creationId xmlns:a16="http://schemas.microsoft.com/office/drawing/2014/main" id="{9B1CE2B4-02D1-4BFB-A5AE-E4874656054D}"/>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1"/>
            </a:solidFill>
            <a:ln w="9525" cap="flat">
              <a:noFill/>
              <a:prstDash val="solid"/>
              <a:miter/>
            </a:ln>
          </p:spPr>
          <p:txBody>
            <a:bodyPr rtlCol="0" anchor="ctr"/>
            <a:lstStyle/>
            <a:p>
              <a:pPr defTabSz="932597">
                <a:defRPr/>
              </a:pPr>
              <a:endParaRPr lang="en-US" sz="2040">
                <a:solidFill>
                  <a:srgbClr val="1A1A1A"/>
                </a:solidFill>
                <a:latin typeface="Segoe UI"/>
              </a:endParaRPr>
            </a:p>
          </p:txBody>
        </p:sp>
        <p:sp>
          <p:nvSpPr>
            <p:cNvPr id="9" name="Oval 8">
              <a:extLst>
                <a:ext uri="{FF2B5EF4-FFF2-40B4-BE49-F238E27FC236}">
                  <a16:creationId xmlns:a16="http://schemas.microsoft.com/office/drawing/2014/main" id="{D3C7DE3D-F9F2-44A1-B586-EA10AD1AD11E}"/>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40075">
                        <a:srgbClr val="FFFFFF"/>
                      </a:gs>
                      <a:gs pos="30000">
                        <a:srgbClr val="FFFFFF"/>
                      </a:gs>
                    </a:gsLst>
                    <a:lin ang="5400000" scaled="0"/>
                  </a:gradFill>
                  <a:latin typeface="Segoe UI"/>
                </a:rPr>
                <a:t> </a:t>
              </a:r>
            </a:p>
          </p:txBody>
        </p:sp>
      </p:grpSp>
      <p:grpSp>
        <p:nvGrpSpPr>
          <p:cNvPr id="10" name="Group 9">
            <a:extLst>
              <a:ext uri="{FF2B5EF4-FFF2-40B4-BE49-F238E27FC236}">
                <a16:creationId xmlns:a16="http://schemas.microsoft.com/office/drawing/2014/main" id="{75523788-4610-4CF5-9822-8226797C3546}"/>
              </a:ext>
            </a:extLst>
          </p:cNvPr>
          <p:cNvGrpSpPr/>
          <p:nvPr/>
        </p:nvGrpSpPr>
        <p:grpSpPr>
          <a:xfrm>
            <a:off x="8677752" y="2919086"/>
            <a:ext cx="3060946" cy="924301"/>
            <a:chOff x="2873820" y="2478678"/>
            <a:chExt cx="3001200" cy="906260"/>
          </a:xfrm>
        </p:grpSpPr>
        <p:sp>
          <p:nvSpPr>
            <p:cNvPr id="11" name="Rectangle 10">
              <a:extLst>
                <a:ext uri="{FF2B5EF4-FFF2-40B4-BE49-F238E27FC236}">
                  <a16:creationId xmlns:a16="http://schemas.microsoft.com/office/drawing/2014/main" id="{A86BF706-02CF-473F-A102-65F07FB54921}"/>
                </a:ext>
              </a:extLst>
            </p:cNvPr>
            <p:cNvSpPr/>
            <p:nvPr/>
          </p:nvSpPr>
          <p:spPr>
            <a:xfrm>
              <a:off x="3424462" y="3066581"/>
              <a:ext cx="2366289" cy="318357"/>
            </a:xfrm>
            <a:prstGeom prst="rect">
              <a:avLst/>
            </a:prstGeom>
            <a:ln>
              <a:noFill/>
            </a:ln>
          </p:spPr>
          <p:txBody>
            <a:bodyPr wrap="none" anchor="ctr" anchorCtr="0">
              <a:spAutoFit/>
            </a:bodyPr>
            <a:lstStyle/>
            <a:p>
              <a:pPr defTabSz="950287">
                <a:lnSpc>
                  <a:spcPct val="90000"/>
                </a:lnSpc>
                <a:defRPr/>
              </a:pPr>
              <a:r>
                <a:rPr lang="en-US" sz="1632" b="1">
                  <a:solidFill>
                    <a:srgbClr val="1A1A1A"/>
                  </a:solidFill>
                  <a:latin typeface="Segoe UI"/>
                </a:rPr>
                <a:t>Ends January 14, 2020</a:t>
              </a:r>
            </a:p>
          </p:txBody>
        </p:sp>
        <p:sp>
          <p:nvSpPr>
            <p:cNvPr id="12" name="TextBox 18">
              <a:extLst>
                <a:ext uri="{FF2B5EF4-FFF2-40B4-BE49-F238E27FC236}">
                  <a16:creationId xmlns:a16="http://schemas.microsoft.com/office/drawing/2014/main" id="{2AB4735B-F3F4-4B52-BE1E-8A6B40CEEFCB}"/>
                </a:ext>
              </a:extLst>
            </p:cNvPr>
            <p:cNvSpPr txBox="1"/>
            <p:nvPr/>
          </p:nvSpPr>
          <p:spPr>
            <a:xfrm>
              <a:off x="2873820" y="2478678"/>
              <a:ext cx="3001200" cy="339067"/>
            </a:xfrm>
            <a:prstGeom prst="rect">
              <a:avLst/>
            </a:prstGeom>
            <a:noFill/>
          </p:spPr>
          <p:txBody>
            <a:bodyPr wrap="square" lIns="0" tIns="0" rIns="0" bIns="0" rtlCol="0">
              <a:spAutoFit/>
            </a:bodyPr>
            <a:lstStyle/>
            <a:p>
              <a:pPr defTabSz="932563">
                <a:lnSpc>
                  <a:spcPct val="90000"/>
                </a:lnSpc>
                <a:spcAft>
                  <a:spcPts val="612"/>
                </a:spcAft>
                <a:defRPr/>
              </a:pPr>
              <a:r>
                <a:rPr lang="en-US" sz="2448">
                  <a:solidFill>
                    <a:srgbClr val="1A1A1A"/>
                  </a:solidFill>
                  <a:latin typeface="Segoe UI Semibold" panose="020B0702040204020203" pitchFamily="34" charset="0"/>
                  <a:cs typeface="Segoe UI Semibold" panose="020B0702040204020203" pitchFamily="34" charset="0"/>
                </a:rPr>
                <a:t>Windows Server</a:t>
              </a:r>
            </a:p>
          </p:txBody>
        </p:sp>
        <p:grpSp>
          <p:nvGrpSpPr>
            <p:cNvPr id="13" name="Group 12">
              <a:extLst>
                <a:ext uri="{FF2B5EF4-FFF2-40B4-BE49-F238E27FC236}">
                  <a16:creationId xmlns:a16="http://schemas.microsoft.com/office/drawing/2014/main" id="{A23050D0-B6BA-4989-886A-EECEE17A5E02}"/>
                </a:ext>
              </a:extLst>
            </p:cNvPr>
            <p:cNvGrpSpPr/>
            <p:nvPr/>
          </p:nvGrpSpPr>
          <p:grpSpPr>
            <a:xfrm>
              <a:off x="2928935" y="2962486"/>
              <a:ext cx="419100" cy="406400"/>
              <a:chOff x="2784345" y="1165238"/>
              <a:chExt cx="419100" cy="406400"/>
            </a:xfrm>
          </p:grpSpPr>
          <p:sp>
            <p:nvSpPr>
              <p:cNvPr id="14" name="AutoShape 116">
                <a:extLst>
                  <a:ext uri="{FF2B5EF4-FFF2-40B4-BE49-F238E27FC236}">
                    <a16:creationId xmlns:a16="http://schemas.microsoft.com/office/drawing/2014/main" id="{216488D7-59E1-441F-B8DD-E16CF1E6A642}"/>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15" name="Freeform 118">
                <a:extLst>
                  <a:ext uri="{FF2B5EF4-FFF2-40B4-BE49-F238E27FC236}">
                    <a16:creationId xmlns:a16="http://schemas.microsoft.com/office/drawing/2014/main" id="{1476487A-1833-4FB1-9498-E90431C7EC20}"/>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16" name="Freeform 119">
                <a:extLst>
                  <a:ext uri="{FF2B5EF4-FFF2-40B4-BE49-F238E27FC236}">
                    <a16:creationId xmlns:a16="http://schemas.microsoft.com/office/drawing/2014/main" id="{FE77A1C4-7CE4-4F77-839E-7680F245D70A}"/>
                  </a:ext>
                </a:extLst>
              </p:cNvPr>
              <p:cNvSpPr>
                <a:spLocks/>
              </p:cNvSpPr>
              <p:nvPr/>
            </p:nvSpPr>
            <p:spPr bwMode="auto">
              <a:xfrm>
                <a:off x="2861136"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17" name="Freeform 120">
                <a:extLst>
                  <a:ext uri="{FF2B5EF4-FFF2-40B4-BE49-F238E27FC236}">
                    <a16:creationId xmlns:a16="http://schemas.microsoft.com/office/drawing/2014/main" id="{A373CD67-411F-4764-9630-509E518CA411}"/>
                  </a:ext>
                </a:extLst>
              </p:cNvPr>
              <p:cNvSpPr>
                <a:spLocks/>
              </p:cNvSpPr>
              <p:nvPr/>
            </p:nvSpPr>
            <p:spPr bwMode="auto">
              <a:xfrm>
                <a:off x="2940511"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18" name="Freeform 121">
                <a:extLst>
                  <a:ext uri="{FF2B5EF4-FFF2-40B4-BE49-F238E27FC236}">
                    <a16:creationId xmlns:a16="http://schemas.microsoft.com/office/drawing/2014/main" id="{A56157DE-08B2-49DA-987A-5AD49244CF4A}"/>
                  </a:ext>
                </a:extLst>
              </p:cNvPr>
              <p:cNvSpPr>
                <a:spLocks/>
              </p:cNvSpPr>
              <p:nvPr/>
            </p:nvSpPr>
            <p:spPr bwMode="auto">
              <a:xfrm>
                <a:off x="3018298"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19" name="Freeform 122">
                <a:extLst>
                  <a:ext uri="{FF2B5EF4-FFF2-40B4-BE49-F238E27FC236}">
                    <a16:creationId xmlns:a16="http://schemas.microsoft.com/office/drawing/2014/main" id="{51C50048-1EAE-4C08-ADA9-2BAE75E14650}"/>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20" name="Freeform 123">
                <a:extLst>
                  <a:ext uri="{FF2B5EF4-FFF2-40B4-BE49-F238E27FC236}">
                    <a16:creationId xmlns:a16="http://schemas.microsoft.com/office/drawing/2014/main" id="{9DD7D4B5-69C3-4019-A2BA-A217DF134FB5}"/>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1">
                  <a:lumMod val="20000"/>
                  <a:lumOff val="8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21" name="Freeform 124">
                <a:extLst>
                  <a:ext uri="{FF2B5EF4-FFF2-40B4-BE49-F238E27FC236}">
                    <a16:creationId xmlns:a16="http://schemas.microsoft.com/office/drawing/2014/main" id="{5DE0EF57-C6BE-4291-ADD6-323485F247CC}"/>
                  </a:ext>
                </a:extLst>
              </p:cNvPr>
              <p:cNvSpPr>
                <a:spLocks/>
              </p:cNvSpPr>
              <p:nvPr/>
            </p:nvSpPr>
            <p:spPr bwMode="auto">
              <a:xfrm>
                <a:off x="2940511"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22" name="Freeform 125">
                <a:extLst>
                  <a:ext uri="{FF2B5EF4-FFF2-40B4-BE49-F238E27FC236}">
                    <a16:creationId xmlns:a16="http://schemas.microsoft.com/office/drawing/2014/main" id="{D90247A3-75DD-4E0D-90E0-120F7ED55109}"/>
                  </a:ext>
                </a:extLst>
              </p:cNvPr>
              <p:cNvSpPr>
                <a:spLocks/>
              </p:cNvSpPr>
              <p:nvPr/>
            </p:nvSpPr>
            <p:spPr bwMode="auto">
              <a:xfrm>
                <a:off x="3097673"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grpSp>
      </p:grpSp>
      <p:grpSp>
        <p:nvGrpSpPr>
          <p:cNvPr id="23" name="Group 22">
            <a:extLst>
              <a:ext uri="{FF2B5EF4-FFF2-40B4-BE49-F238E27FC236}">
                <a16:creationId xmlns:a16="http://schemas.microsoft.com/office/drawing/2014/main" id="{29B9C3CE-E8BE-4E50-8C29-DBFF010F6043}"/>
              </a:ext>
            </a:extLst>
          </p:cNvPr>
          <p:cNvGrpSpPr/>
          <p:nvPr/>
        </p:nvGrpSpPr>
        <p:grpSpPr>
          <a:xfrm>
            <a:off x="8677753" y="4306200"/>
            <a:ext cx="2463336" cy="904867"/>
            <a:chOff x="2873820" y="4211500"/>
            <a:chExt cx="2415255" cy="887205"/>
          </a:xfrm>
        </p:grpSpPr>
        <p:sp>
          <p:nvSpPr>
            <p:cNvPr id="24" name="TextBox 18">
              <a:extLst>
                <a:ext uri="{FF2B5EF4-FFF2-40B4-BE49-F238E27FC236}">
                  <a16:creationId xmlns:a16="http://schemas.microsoft.com/office/drawing/2014/main" id="{8F55CE6D-F622-4F02-822D-A4B19DFABCD6}"/>
                </a:ext>
              </a:extLst>
            </p:cNvPr>
            <p:cNvSpPr txBox="1"/>
            <p:nvPr/>
          </p:nvSpPr>
          <p:spPr>
            <a:xfrm flipH="1">
              <a:off x="2873820" y="4211500"/>
              <a:ext cx="2268617" cy="339067"/>
            </a:xfrm>
            <a:prstGeom prst="rect">
              <a:avLst/>
            </a:prstGeom>
            <a:noFill/>
          </p:spPr>
          <p:txBody>
            <a:bodyPr wrap="square" lIns="0" tIns="0" rIns="0" bIns="0" rtlCol="0">
              <a:spAutoFit/>
            </a:bodyPr>
            <a:lstStyle/>
            <a:p>
              <a:pPr defTabSz="932563">
                <a:lnSpc>
                  <a:spcPct val="90000"/>
                </a:lnSpc>
                <a:spcAft>
                  <a:spcPts val="612"/>
                </a:spcAft>
                <a:defRPr/>
              </a:pPr>
              <a:r>
                <a:rPr lang="en-US" sz="2448">
                  <a:solidFill>
                    <a:srgbClr val="1A1A1A"/>
                  </a:solidFill>
                  <a:latin typeface="Segoe UI Semibold" panose="020B0702040204020203" pitchFamily="34" charset="0"/>
                  <a:cs typeface="Segoe UI Semibold" panose="020B0702040204020203" pitchFamily="34" charset="0"/>
                </a:rPr>
                <a:t>SQL Server</a:t>
              </a:r>
            </a:p>
          </p:txBody>
        </p:sp>
        <p:sp>
          <p:nvSpPr>
            <p:cNvPr id="25" name="Rectangle 24">
              <a:extLst>
                <a:ext uri="{FF2B5EF4-FFF2-40B4-BE49-F238E27FC236}">
                  <a16:creationId xmlns:a16="http://schemas.microsoft.com/office/drawing/2014/main" id="{0C6FA15F-2160-4B44-AF8B-022D51B23987}"/>
                </a:ext>
              </a:extLst>
            </p:cNvPr>
            <p:cNvSpPr/>
            <p:nvPr/>
          </p:nvSpPr>
          <p:spPr>
            <a:xfrm>
              <a:off x="3424462" y="4780348"/>
              <a:ext cx="1864613" cy="318357"/>
            </a:xfrm>
            <a:prstGeom prst="rect">
              <a:avLst/>
            </a:prstGeom>
            <a:ln>
              <a:noFill/>
            </a:ln>
          </p:spPr>
          <p:txBody>
            <a:bodyPr wrap="none" anchor="ctr" anchorCtr="0">
              <a:spAutoFit/>
            </a:bodyPr>
            <a:lstStyle/>
            <a:p>
              <a:pPr defTabSz="950287">
                <a:lnSpc>
                  <a:spcPct val="90000"/>
                </a:lnSpc>
                <a:defRPr/>
              </a:pPr>
              <a:r>
                <a:rPr lang="en-US" sz="1632" b="1">
                  <a:solidFill>
                    <a:srgbClr val="1A1A1A"/>
                  </a:solidFill>
                  <a:latin typeface="Segoe UI"/>
                </a:rPr>
                <a:t>Ends July 9, 2019</a:t>
              </a:r>
            </a:p>
          </p:txBody>
        </p:sp>
        <p:grpSp>
          <p:nvGrpSpPr>
            <p:cNvPr id="26" name="Group 25">
              <a:extLst>
                <a:ext uri="{FF2B5EF4-FFF2-40B4-BE49-F238E27FC236}">
                  <a16:creationId xmlns:a16="http://schemas.microsoft.com/office/drawing/2014/main" id="{6BAF5B2C-4774-49C3-8D07-75DD4829EF78}"/>
                </a:ext>
              </a:extLst>
            </p:cNvPr>
            <p:cNvGrpSpPr/>
            <p:nvPr/>
          </p:nvGrpSpPr>
          <p:grpSpPr>
            <a:xfrm>
              <a:off x="2942793" y="4687370"/>
              <a:ext cx="419100" cy="406400"/>
              <a:chOff x="2784345" y="1165238"/>
              <a:chExt cx="419100" cy="406400"/>
            </a:xfrm>
          </p:grpSpPr>
          <p:sp>
            <p:nvSpPr>
              <p:cNvPr id="27" name="AutoShape 116">
                <a:extLst>
                  <a:ext uri="{FF2B5EF4-FFF2-40B4-BE49-F238E27FC236}">
                    <a16:creationId xmlns:a16="http://schemas.microsoft.com/office/drawing/2014/main" id="{C191D712-788D-4E2D-B301-9DA39389F654}"/>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28" name="Freeform 118">
                <a:extLst>
                  <a:ext uri="{FF2B5EF4-FFF2-40B4-BE49-F238E27FC236}">
                    <a16:creationId xmlns:a16="http://schemas.microsoft.com/office/drawing/2014/main" id="{D345E905-8F46-4DDB-945E-998A74167144}"/>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29" name="Freeform 119">
                <a:extLst>
                  <a:ext uri="{FF2B5EF4-FFF2-40B4-BE49-F238E27FC236}">
                    <a16:creationId xmlns:a16="http://schemas.microsoft.com/office/drawing/2014/main" id="{F1E2B717-CD9C-4126-B75B-E3512E5B6F1C}"/>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30" name="Freeform 120">
                <a:extLst>
                  <a:ext uri="{FF2B5EF4-FFF2-40B4-BE49-F238E27FC236}">
                    <a16:creationId xmlns:a16="http://schemas.microsoft.com/office/drawing/2014/main" id="{FBD37E28-2ED2-4D8C-999E-DAE86DB51A51}"/>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31" name="Freeform 121">
                <a:extLst>
                  <a:ext uri="{FF2B5EF4-FFF2-40B4-BE49-F238E27FC236}">
                    <a16:creationId xmlns:a16="http://schemas.microsoft.com/office/drawing/2014/main" id="{7DA5EAAB-7AA5-4D6E-A99E-121D53D25C65}"/>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32" name="Freeform 122">
                <a:extLst>
                  <a:ext uri="{FF2B5EF4-FFF2-40B4-BE49-F238E27FC236}">
                    <a16:creationId xmlns:a16="http://schemas.microsoft.com/office/drawing/2014/main" id="{E7CC6C7B-E2BE-4F1A-A4FE-1B85FB8B749F}"/>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33" name="Freeform 123">
                <a:extLst>
                  <a:ext uri="{FF2B5EF4-FFF2-40B4-BE49-F238E27FC236}">
                    <a16:creationId xmlns:a16="http://schemas.microsoft.com/office/drawing/2014/main" id="{99A93D54-FC76-4836-B5A8-C202E0DBF128}"/>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1">
                  <a:lumMod val="60000"/>
                  <a:lumOff val="4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34" name="Freeform 124">
                <a:extLst>
                  <a:ext uri="{FF2B5EF4-FFF2-40B4-BE49-F238E27FC236}">
                    <a16:creationId xmlns:a16="http://schemas.microsoft.com/office/drawing/2014/main" id="{F52BDC2B-D856-4007-B0F9-CB41098CC888}"/>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35" name="Freeform 125">
                <a:extLst>
                  <a:ext uri="{FF2B5EF4-FFF2-40B4-BE49-F238E27FC236}">
                    <a16:creationId xmlns:a16="http://schemas.microsoft.com/office/drawing/2014/main" id="{9FACE137-96B9-49B0-838B-E8281B6141FE}"/>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9B005073-7DB0-4E2C-900C-8D531375B0A1}"/>
              </a:ext>
            </a:extLst>
          </p:cNvPr>
          <p:cNvGrpSpPr/>
          <p:nvPr/>
        </p:nvGrpSpPr>
        <p:grpSpPr>
          <a:xfrm>
            <a:off x="7714867" y="4233290"/>
            <a:ext cx="635697" cy="975520"/>
            <a:chOff x="10637157" y="527022"/>
            <a:chExt cx="349704" cy="536644"/>
          </a:xfrm>
        </p:grpSpPr>
        <p:sp>
          <p:nvSpPr>
            <p:cNvPr id="37" name="Rectangle 36">
              <a:extLst>
                <a:ext uri="{FF2B5EF4-FFF2-40B4-BE49-F238E27FC236}">
                  <a16:creationId xmlns:a16="http://schemas.microsoft.com/office/drawing/2014/main" id="{1301A29A-8932-4B0D-BD6A-ACC7D3476A6C}"/>
                </a:ext>
              </a:extLst>
            </p:cNvPr>
            <p:cNvSpPr/>
            <p:nvPr/>
          </p:nvSpPr>
          <p:spPr bwMode="auto">
            <a:xfrm>
              <a:off x="10637157" y="527022"/>
              <a:ext cx="349704" cy="536644"/>
            </a:xfrm>
            <a:prstGeom prst="rect">
              <a:avLst/>
            </a:prstGeom>
            <a:solidFill>
              <a:schemeClr val="accent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3">
              <a:extLst>
                <a:ext uri="{FF2B5EF4-FFF2-40B4-BE49-F238E27FC236}">
                  <a16:creationId xmlns:a16="http://schemas.microsoft.com/office/drawing/2014/main" id="{CB6BA651-3449-4447-9FA7-72E210B3C89A}"/>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39" name="Freeform 13">
              <a:extLst>
                <a:ext uri="{FF2B5EF4-FFF2-40B4-BE49-F238E27FC236}">
                  <a16:creationId xmlns:a16="http://schemas.microsoft.com/office/drawing/2014/main" id="{2A1278C5-0BF6-4DA3-9481-8B482B76588A}"/>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40" name="Freeform 13">
              <a:extLst>
                <a:ext uri="{FF2B5EF4-FFF2-40B4-BE49-F238E27FC236}">
                  <a16:creationId xmlns:a16="http://schemas.microsoft.com/office/drawing/2014/main" id="{1E60D4C9-EA4F-4272-A1CF-9954C00B6ECB}"/>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sp>
          <p:nvSpPr>
            <p:cNvPr id="41" name="Freeform 13">
              <a:extLst>
                <a:ext uri="{FF2B5EF4-FFF2-40B4-BE49-F238E27FC236}">
                  <a16:creationId xmlns:a16="http://schemas.microsoft.com/office/drawing/2014/main" id="{31F2E541-030A-45B2-8C94-03F10626F007}"/>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a:solidFill>
                  <a:srgbClr val="1A1A1A"/>
                </a:solidFill>
                <a:latin typeface="Segoe UI"/>
              </a:endParaRPr>
            </a:p>
          </p:txBody>
        </p:sp>
      </p:grpSp>
      <p:sp>
        <p:nvSpPr>
          <p:cNvPr id="43" name="Title 4">
            <a:extLst>
              <a:ext uri="{FF2B5EF4-FFF2-40B4-BE49-F238E27FC236}">
                <a16:creationId xmlns:a16="http://schemas.microsoft.com/office/drawing/2014/main" id="{1284566D-F425-4396-BBF4-F18E97C8C9D1}"/>
              </a:ext>
            </a:extLst>
          </p:cNvPr>
          <p:cNvSpPr txBox="1">
            <a:spLocks/>
          </p:cNvSpPr>
          <p:nvPr/>
        </p:nvSpPr>
        <p:spPr>
          <a:xfrm>
            <a:off x="97297" y="104285"/>
            <a:ext cx="6468472" cy="1556980"/>
          </a:xfrm>
          <a:prstGeom prst="rect">
            <a:avLst/>
          </a:prstGeom>
        </p:spPr>
        <p:txBody>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264" spc="-51">
                <a:gradFill>
                  <a:gsLst>
                    <a:gs pos="1250">
                      <a:srgbClr val="1A1A1A"/>
                    </a:gs>
                    <a:gs pos="100000">
                      <a:srgbClr val="1A1A1A"/>
                    </a:gs>
                  </a:gsLst>
                  <a:lin ang="5400000" scaled="0"/>
                </a:gradFill>
                <a:latin typeface="Segoe UI Semibold"/>
              </a:rPr>
              <a:t>EOS presents opportunity to modernize your infrastructure &amp; avoid business risk </a:t>
            </a:r>
            <a:endParaRPr lang="en-US" sz="3672" spc="-51">
              <a:gradFill>
                <a:gsLst>
                  <a:gs pos="1250">
                    <a:srgbClr val="1A1A1A"/>
                  </a:gs>
                  <a:gs pos="100000">
                    <a:srgbClr val="1A1A1A"/>
                  </a:gs>
                </a:gsLst>
                <a:lin ang="5400000" scaled="0"/>
              </a:gradFill>
              <a:latin typeface="Segoe UI Semibold"/>
            </a:endParaRPr>
          </a:p>
        </p:txBody>
      </p:sp>
      <p:sp>
        <p:nvSpPr>
          <p:cNvPr id="45" name="Rectangle 44">
            <a:extLst>
              <a:ext uri="{FF2B5EF4-FFF2-40B4-BE49-F238E27FC236}">
                <a16:creationId xmlns:a16="http://schemas.microsoft.com/office/drawing/2014/main" id="{ECD5066B-FD4D-4900-B011-BE17B14C96B0}"/>
              </a:ext>
            </a:extLst>
          </p:cNvPr>
          <p:cNvSpPr/>
          <p:nvPr/>
        </p:nvSpPr>
        <p:spPr>
          <a:xfrm>
            <a:off x="1088307" y="2967842"/>
            <a:ext cx="3005171" cy="324695"/>
          </a:xfrm>
          <a:prstGeom prst="rect">
            <a:avLst/>
          </a:prstGeom>
        </p:spPr>
        <p:txBody>
          <a:bodyPr wrap="square">
            <a:spAutoFit/>
          </a:bodyPr>
          <a:lstStyle/>
          <a:p>
            <a:pPr defTabSz="932114" eaLnBrk="0" fontAlgn="base" hangingPunct="0">
              <a:lnSpc>
                <a:spcPct val="90000"/>
              </a:lnSpc>
              <a:spcBef>
                <a:spcPts val="3528"/>
              </a:spcBef>
              <a:spcAft>
                <a:spcPct val="0"/>
              </a:spcAft>
              <a:defRPr/>
            </a:pPr>
            <a:r>
              <a:rPr lang="en-US" sz="1632" b="1" kern="0">
                <a:solidFill>
                  <a:srgbClr val="000000"/>
                </a:solidFill>
                <a:latin typeface="Segoe UI Semibold" charset="0"/>
                <a:cs typeface="Segoe UI Semibold" charset="0"/>
              </a:rPr>
              <a:t>No security updates </a:t>
            </a:r>
          </a:p>
        </p:txBody>
      </p:sp>
      <p:sp>
        <p:nvSpPr>
          <p:cNvPr id="46" name="Rectangle 45">
            <a:extLst>
              <a:ext uri="{FF2B5EF4-FFF2-40B4-BE49-F238E27FC236}">
                <a16:creationId xmlns:a16="http://schemas.microsoft.com/office/drawing/2014/main" id="{87A2DB09-74D7-46A6-B669-16C4C4E8F0A2}"/>
              </a:ext>
            </a:extLst>
          </p:cNvPr>
          <p:cNvSpPr/>
          <p:nvPr/>
        </p:nvSpPr>
        <p:spPr>
          <a:xfrm>
            <a:off x="4428741" y="2951070"/>
            <a:ext cx="3496649" cy="555217"/>
          </a:xfrm>
          <a:prstGeom prst="rect">
            <a:avLst/>
          </a:prstGeom>
        </p:spPr>
        <p:txBody>
          <a:bodyPr wrap="square">
            <a:spAutoFit/>
          </a:bodyPr>
          <a:lstStyle/>
          <a:p>
            <a:pPr defTabSz="932114" eaLnBrk="0" fontAlgn="base" hangingPunct="0">
              <a:lnSpc>
                <a:spcPct val="90000"/>
              </a:lnSpc>
              <a:spcAft>
                <a:spcPct val="0"/>
              </a:spcAft>
              <a:defRPr/>
            </a:pPr>
            <a:r>
              <a:rPr lang="en-US" sz="1632" b="1" kern="0">
                <a:solidFill>
                  <a:srgbClr val="000000"/>
                </a:solidFill>
                <a:latin typeface="Segoe UI Semibold" charset="0"/>
                <a:cs typeface="Segoe UI Semibold" charset="0"/>
              </a:rPr>
              <a:t>Compliance &amp; </a:t>
            </a:r>
          </a:p>
          <a:p>
            <a:pPr defTabSz="932114" eaLnBrk="0" fontAlgn="base" hangingPunct="0">
              <a:lnSpc>
                <a:spcPct val="90000"/>
              </a:lnSpc>
              <a:spcAft>
                <a:spcPct val="0"/>
              </a:spcAft>
              <a:defRPr/>
            </a:pPr>
            <a:r>
              <a:rPr lang="en-US" sz="1632" b="1" kern="0">
                <a:solidFill>
                  <a:srgbClr val="000000"/>
                </a:solidFill>
                <a:latin typeface="Segoe UI Semibold" charset="0"/>
                <a:cs typeface="Segoe UI Semibold" charset="0"/>
              </a:rPr>
              <a:t>r</a:t>
            </a:r>
            <a:r>
              <a:rPr lang="en-US" sz="1632" b="1" kern="0" err="1">
                <a:solidFill>
                  <a:srgbClr val="000000"/>
                </a:solidFill>
                <a:latin typeface="Segoe UI Semibold" charset="0"/>
                <a:cs typeface="Segoe UI Semibold" charset="0"/>
              </a:rPr>
              <a:t>egulatory</a:t>
            </a:r>
            <a:r>
              <a:rPr lang="en-US" sz="1632" b="1" kern="0">
                <a:solidFill>
                  <a:srgbClr val="000000"/>
                </a:solidFill>
                <a:latin typeface="Segoe UI Semibold" charset="0"/>
                <a:cs typeface="Segoe UI Semibold" charset="0"/>
              </a:rPr>
              <a:t> concerns</a:t>
            </a:r>
          </a:p>
        </p:txBody>
      </p:sp>
      <p:sp>
        <p:nvSpPr>
          <p:cNvPr id="47" name="Rectangle 46">
            <a:extLst>
              <a:ext uri="{FF2B5EF4-FFF2-40B4-BE49-F238E27FC236}">
                <a16:creationId xmlns:a16="http://schemas.microsoft.com/office/drawing/2014/main" id="{E117F8B4-A1C7-4539-B1E2-E436CB3C4CFA}"/>
              </a:ext>
            </a:extLst>
          </p:cNvPr>
          <p:cNvSpPr/>
          <p:nvPr/>
        </p:nvSpPr>
        <p:spPr>
          <a:xfrm>
            <a:off x="4485658" y="4281735"/>
            <a:ext cx="1751587" cy="785741"/>
          </a:xfrm>
          <a:prstGeom prst="rect">
            <a:avLst/>
          </a:prstGeom>
        </p:spPr>
        <p:txBody>
          <a:bodyPr wrap="square">
            <a:spAutoFit/>
          </a:bodyPr>
          <a:lstStyle/>
          <a:p>
            <a:pPr defTabSz="932114" eaLnBrk="0" fontAlgn="base" hangingPunct="0">
              <a:lnSpc>
                <a:spcPct val="90000"/>
              </a:lnSpc>
              <a:spcBef>
                <a:spcPts val="3528"/>
              </a:spcBef>
              <a:spcAft>
                <a:spcPct val="0"/>
              </a:spcAft>
              <a:defRPr/>
            </a:pPr>
            <a:r>
              <a:rPr lang="en-US" sz="1632" b="1" kern="0">
                <a:solidFill>
                  <a:srgbClr val="000000"/>
                </a:solidFill>
                <a:latin typeface="Segoe UI Semibold" charset="0"/>
                <a:cs typeface="Segoe UI Semibold" charset="0"/>
              </a:rPr>
              <a:t>Missed innovation opportunities</a:t>
            </a:r>
          </a:p>
        </p:txBody>
      </p:sp>
      <p:grpSp>
        <p:nvGrpSpPr>
          <p:cNvPr id="48" name="Group 47">
            <a:extLst>
              <a:ext uri="{FF2B5EF4-FFF2-40B4-BE49-F238E27FC236}">
                <a16:creationId xmlns:a16="http://schemas.microsoft.com/office/drawing/2014/main" id="{842AE3FD-E81E-485C-88AB-3BD59C47D6C3}"/>
              </a:ext>
            </a:extLst>
          </p:cNvPr>
          <p:cNvGrpSpPr/>
          <p:nvPr/>
        </p:nvGrpSpPr>
        <p:grpSpPr>
          <a:xfrm flipH="1">
            <a:off x="394163" y="2675383"/>
            <a:ext cx="577888" cy="767765"/>
            <a:chOff x="5322936" y="1573423"/>
            <a:chExt cx="311642" cy="414039"/>
          </a:xfrm>
        </p:grpSpPr>
        <p:sp>
          <p:nvSpPr>
            <p:cNvPr id="49" name="Freeform: Shape 16">
              <a:extLst>
                <a:ext uri="{FF2B5EF4-FFF2-40B4-BE49-F238E27FC236}">
                  <a16:creationId xmlns:a16="http://schemas.microsoft.com/office/drawing/2014/main" id="{99248EF3-D39B-42F0-A913-84502EE9B740}"/>
                </a:ext>
              </a:extLst>
            </p:cNvPr>
            <p:cNvSpPr/>
            <p:nvPr/>
          </p:nvSpPr>
          <p:spPr>
            <a:xfrm>
              <a:off x="5322936" y="1752140"/>
              <a:ext cx="311642" cy="235322"/>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pPr defTabSz="932597">
                <a:defRPr/>
              </a:pPr>
              <a:endParaRPr lang="en-US">
                <a:solidFill>
                  <a:srgbClr val="505050"/>
                </a:solidFill>
                <a:latin typeface="Segoe UI"/>
              </a:endParaRPr>
            </a:p>
          </p:txBody>
        </p:sp>
        <p:sp>
          <p:nvSpPr>
            <p:cNvPr id="50" name="Freeform: Shape 17">
              <a:extLst>
                <a:ext uri="{FF2B5EF4-FFF2-40B4-BE49-F238E27FC236}">
                  <a16:creationId xmlns:a16="http://schemas.microsoft.com/office/drawing/2014/main" id="{D13DE79B-08B5-4B0B-A932-17EF304A1E89}"/>
                </a:ext>
              </a:extLst>
            </p:cNvPr>
            <p:cNvSpPr/>
            <p:nvPr/>
          </p:nvSpPr>
          <p:spPr>
            <a:xfrm>
              <a:off x="5450773" y="1847541"/>
              <a:ext cx="57240" cy="5724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rgbClr val="50E6FF"/>
            </a:solidFill>
            <a:ln w="9525" cap="flat">
              <a:noFill/>
              <a:prstDash val="solid"/>
              <a:miter/>
            </a:ln>
          </p:spPr>
          <p:txBody>
            <a:bodyPr rtlCol="0" anchor="ctr"/>
            <a:lstStyle/>
            <a:p>
              <a:pPr defTabSz="932597">
                <a:defRPr/>
              </a:pPr>
              <a:endParaRPr lang="en-US">
                <a:solidFill>
                  <a:srgbClr val="505050"/>
                </a:solidFill>
                <a:latin typeface="Segoe UI"/>
              </a:endParaRPr>
            </a:p>
          </p:txBody>
        </p:sp>
        <p:sp>
          <p:nvSpPr>
            <p:cNvPr id="51" name="Freeform: Shape 18">
              <a:extLst>
                <a:ext uri="{FF2B5EF4-FFF2-40B4-BE49-F238E27FC236}">
                  <a16:creationId xmlns:a16="http://schemas.microsoft.com/office/drawing/2014/main" id="{8E9276B8-4041-4AC4-97B9-20DC06306EB1}"/>
                </a:ext>
              </a:extLst>
            </p:cNvPr>
            <p:cNvSpPr/>
            <p:nvPr/>
          </p:nvSpPr>
          <p:spPr>
            <a:xfrm>
              <a:off x="5373816" y="1573423"/>
              <a:ext cx="209882" cy="18444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81" h="184441">
                  <a:moveTo>
                    <a:pt x="201932" y="68371"/>
                  </a:moveTo>
                  <a:cubicBezTo>
                    <a:pt x="196844" y="55650"/>
                    <a:pt x="189847" y="44838"/>
                    <a:pt x="180307" y="35298"/>
                  </a:cubicBezTo>
                  <a:cubicBezTo>
                    <a:pt x="171403" y="25758"/>
                    <a:pt x="160591" y="18126"/>
                    <a:pt x="147871" y="13038"/>
                  </a:cubicBezTo>
                  <a:cubicBezTo>
                    <a:pt x="135151" y="7314"/>
                    <a:pt x="121795" y="4770"/>
                    <a:pt x="107167" y="4770"/>
                  </a:cubicBezTo>
                  <a:cubicBezTo>
                    <a:pt x="92539" y="4770"/>
                    <a:pt x="79183" y="7314"/>
                    <a:pt x="66463" y="13038"/>
                  </a:cubicBezTo>
                  <a:cubicBezTo>
                    <a:pt x="53743" y="18762"/>
                    <a:pt x="42930" y="25758"/>
                    <a:pt x="34026" y="35298"/>
                  </a:cubicBezTo>
                  <a:cubicBezTo>
                    <a:pt x="25122" y="44838"/>
                    <a:pt x="17490" y="55650"/>
                    <a:pt x="12402" y="68371"/>
                  </a:cubicBezTo>
                  <a:cubicBezTo>
                    <a:pt x="7314" y="80455"/>
                    <a:pt x="4770" y="93175"/>
                    <a:pt x="4770" y="107167"/>
                  </a:cubicBezTo>
                  <a:lnTo>
                    <a:pt x="30210" y="107167"/>
                  </a:lnTo>
                  <a:cubicBezTo>
                    <a:pt x="30210" y="96991"/>
                    <a:pt x="32118" y="87451"/>
                    <a:pt x="35934" y="78547"/>
                  </a:cubicBezTo>
                  <a:cubicBezTo>
                    <a:pt x="39750" y="69007"/>
                    <a:pt x="45474" y="60738"/>
                    <a:pt x="51834" y="53742"/>
                  </a:cubicBezTo>
                  <a:cubicBezTo>
                    <a:pt x="58830" y="46746"/>
                    <a:pt x="67098" y="41022"/>
                    <a:pt x="76003" y="36570"/>
                  </a:cubicBezTo>
                  <a:cubicBezTo>
                    <a:pt x="85543" y="32754"/>
                    <a:pt x="95719" y="30210"/>
                    <a:pt x="106531" y="30210"/>
                  </a:cubicBezTo>
                  <a:cubicBezTo>
                    <a:pt x="117343" y="30210"/>
                    <a:pt x="127519" y="32118"/>
                    <a:pt x="137059" y="36570"/>
                  </a:cubicBezTo>
                  <a:cubicBezTo>
                    <a:pt x="146599" y="40386"/>
                    <a:pt x="154867" y="46110"/>
                    <a:pt x="161227" y="53742"/>
                  </a:cubicBezTo>
                  <a:cubicBezTo>
                    <a:pt x="168223" y="60738"/>
                    <a:pt x="173311" y="69007"/>
                    <a:pt x="177127" y="78547"/>
                  </a:cubicBezTo>
                  <a:cubicBezTo>
                    <a:pt x="180944" y="88087"/>
                    <a:pt x="182851" y="98263"/>
                    <a:pt x="182851" y="109075"/>
                  </a:cubicBezTo>
                  <a:lnTo>
                    <a:pt x="182851" y="183487"/>
                  </a:lnTo>
                  <a:lnTo>
                    <a:pt x="208292" y="183487"/>
                  </a:lnTo>
                  <a:lnTo>
                    <a:pt x="208292" y="109075"/>
                  </a:lnTo>
                  <a:cubicBezTo>
                    <a:pt x="209564" y="94447"/>
                    <a:pt x="207020" y="81091"/>
                    <a:pt x="201932" y="68371"/>
                  </a:cubicBezTo>
                </a:path>
              </a:pathLst>
            </a:custGeom>
            <a:solidFill>
              <a:srgbClr val="50E6FF"/>
            </a:solidFill>
            <a:ln w="9525" cap="flat">
              <a:noFill/>
              <a:prstDash val="solid"/>
              <a:miter/>
            </a:ln>
          </p:spPr>
          <p:txBody>
            <a:bodyPr rtlCol="0" anchor="ctr"/>
            <a:lstStyle/>
            <a:p>
              <a:pPr defTabSz="932597">
                <a:defRPr/>
              </a:pPr>
              <a:endParaRPr lang="en-US">
                <a:solidFill>
                  <a:srgbClr val="505050"/>
                </a:solidFill>
                <a:latin typeface="Segoe UI"/>
              </a:endParaRPr>
            </a:p>
          </p:txBody>
        </p:sp>
      </p:grpSp>
      <p:grpSp>
        <p:nvGrpSpPr>
          <p:cNvPr id="52" name="Group 51">
            <a:extLst>
              <a:ext uri="{FF2B5EF4-FFF2-40B4-BE49-F238E27FC236}">
                <a16:creationId xmlns:a16="http://schemas.microsoft.com/office/drawing/2014/main" id="{28EADA29-1AD5-4FBA-A009-395BB45752B0}"/>
              </a:ext>
            </a:extLst>
          </p:cNvPr>
          <p:cNvGrpSpPr/>
          <p:nvPr/>
        </p:nvGrpSpPr>
        <p:grpSpPr>
          <a:xfrm>
            <a:off x="3636598" y="2817756"/>
            <a:ext cx="682391" cy="756385"/>
            <a:chOff x="6677416" y="3423977"/>
            <a:chExt cx="828284" cy="918097"/>
          </a:xfrm>
        </p:grpSpPr>
        <p:grpSp>
          <p:nvGrpSpPr>
            <p:cNvPr id="53" name="Group 52">
              <a:extLst>
                <a:ext uri="{FF2B5EF4-FFF2-40B4-BE49-F238E27FC236}">
                  <a16:creationId xmlns:a16="http://schemas.microsoft.com/office/drawing/2014/main" id="{5DADD2A8-66D8-4578-BD47-ECFA01A2B1D4}"/>
                </a:ext>
              </a:extLst>
            </p:cNvPr>
            <p:cNvGrpSpPr/>
            <p:nvPr/>
          </p:nvGrpSpPr>
          <p:grpSpPr>
            <a:xfrm>
              <a:off x="6677416" y="3423977"/>
              <a:ext cx="675883" cy="918097"/>
              <a:chOff x="9865117" y="528378"/>
              <a:chExt cx="525792" cy="714219"/>
            </a:xfrm>
          </p:grpSpPr>
          <p:sp>
            <p:nvSpPr>
              <p:cNvPr id="59" name="Rectangle 58">
                <a:extLst>
                  <a:ext uri="{FF2B5EF4-FFF2-40B4-BE49-F238E27FC236}">
                    <a16:creationId xmlns:a16="http://schemas.microsoft.com/office/drawing/2014/main" id="{40ED4552-E030-489F-B6CE-F58A9C51FA9B}"/>
                  </a:ext>
                </a:extLst>
              </p:cNvPr>
              <p:cNvSpPr/>
              <p:nvPr/>
            </p:nvSpPr>
            <p:spPr>
              <a:xfrm>
                <a:off x="9865117" y="615932"/>
                <a:ext cx="525792" cy="626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60" name="Rectangle 59">
                <a:extLst>
                  <a:ext uri="{FF2B5EF4-FFF2-40B4-BE49-F238E27FC236}">
                    <a16:creationId xmlns:a16="http://schemas.microsoft.com/office/drawing/2014/main" id="{42169B04-1BB4-4BA0-8E01-FFAEF1A542CC}"/>
                  </a:ext>
                </a:extLst>
              </p:cNvPr>
              <p:cNvSpPr/>
              <p:nvPr/>
            </p:nvSpPr>
            <p:spPr>
              <a:xfrm>
                <a:off x="9920195" y="580962"/>
                <a:ext cx="415636" cy="73299"/>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61" name="Rounded Rectangle 54">
                <a:extLst>
                  <a:ext uri="{FF2B5EF4-FFF2-40B4-BE49-F238E27FC236}">
                    <a16:creationId xmlns:a16="http://schemas.microsoft.com/office/drawing/2014/main" id="{DFA35FA5-AB3C-4FB2-A128-885F8879FBE5}"/>
                  </a:ext>
                </a:extLst>
              </p:cNvPr>
              <p:cNvSpPr/>
              <p:nvPr/>
            </p:nvSpPr>
            <p:spPr>
              <a:xfrm>
                <a:off x="10013264" y="528378"/>
                <a:ext cx="229497" cy="71717"/>
              </a:xfrm>
              <a:prstGeom prst="roundRect">
                <a:avLst/>
              </a:prstGeom>
              <a:solidFill>
                <a:srgbClr val="50E6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grpSp>
          <p:nvGrpSpPr>
            <p:cNvPr id="54" name="Group 53">
              <a:extLst>
                <a:ext uri="{FF2B5EF4-FFF2-40B4-BE49-F238E27FC236}">
                  <a16:creationId xmlns:a16="http://schemas.microsoft.com/office/drawing/2014/main" id="{32C06531-D981-4E86-B2C8-419D182C4658}"/>
                </a:ext>
              </a:extLst>
            </p:cNvPr>
            <p:cNvGrpSpPr/>
            <p:nvPr/>
          </p:nvGrpSpPr>
          <p:grpSpPr>
            <a:xfrm>
              <a:off x="7033835" y="3810000"/>
              <a:ext cx="471865" cy="428997"/>
              <a:chOff x="475731" y="1805172"/>
              <a:chExt cx="303387" cy="275825"/>
            </a:xfrm>
          </p:grpSpPr>
          <p:sp>
            <p:nvSpPr>
              <p:cNvPr id="55" name="Freeform 5">
                <a:extLst>
                  <a:ext uri="{FF2B5EF4-FFF2-40B4-BE49-F238E27FC236}">
                    <a16:creationId xmlns:a16="http://schemas.microsoft.com/office/drawing/2014/main" id="{455233C6-0B31-428C-BDAB-8902877F4A06}"/>
                  </a:ext>
                </a:extLst>
              </p:cNvPr>
              <p:cNvSpPr>
                <a:spLocks noEditPoints="1"/>
              </p:cNvSpPr>
              <p:nvPr/>
            </p:nvSpPr>
            <p:spPr bwMode="auto">
              <a:xfrm>
                <a:off x="475731" y="1805172"/>
                <a:ext cx="303387" cy="275825"/>
              </a:xfrm>
              <a:prstGeom prst="triangle">
                <a:avLst/>
              </a:prstGeom>
              <a:solidFill>
                <a:srgbClr val="50E6FF"/>
              </a:solidFill>
              <a:ln w="12700">
                <a:noFill/>
              </a:ln>
            </p:spPr>
            <p:txBody>
              <a:bodyPr vert="horz" wrap="square" lIns="93260" tIns="46630" rIns="93260" bIns="46630" numCol="1" anchor="t" anchorCtr="0" compatLnSpc="1">
                <a:prstTxWarp prst="textNoShape">
                  <a:avLst/>
                </a:prstTxWarp>
              </a:bodyPr>
              <a:lstStyle/>
              <a:p>
                <a:pPr defTabSz="932597">
                  <a:defRPr/>
                </a:pPr>
                <a:endParaRPr lang="en-US">
                  <a:solidFill>
                    <a:srgbClr val="0078D7"/>
                  </a:solidFill>
                  <a:latin typeface="Segoe UI"/>
                </a:endParaRPr>
              </a:p>
            </p:txBody>
          </p:sp>
          <p:grpSp>
            <p:nvGrpSpPr>
              <p:cNvPr id="56" name="Group 55">
                <a:extLst>
                  <a:ext uri="{FF2B5EF4-FFF2-40B4-BE49-F238E27FC236}">
                    <a16:creationId xmlns:a16="http://schemas.microsoft.com/office/drawing/2014/main" id="{13633C52-E0EF-4DAA-B9EC-C53F2DF443E0}"/>
                  </a:ext>
                </a:extLst>
              </p:cNvPr>
              <p:cNvGrpSpPr/>
              <p:nvPr/>
            </p:nvGrpSpPr>
            <p:grpSpPr>
              <a:xfrm>
                <a:off x="627425" y="1886738"/>
                <a:ext cx="0" cy="160367"/>
                <a:chOff x="4791447" y="2616042"/>
                <a:chExt cx="0" cy="1427764"/>
              </a:xfrm>
              <a:solidFill>
                <a:srgbClr val="0078D7"/>
              </a:solidFill>
            </p:grpSpPr>
            <p:cxnSp>
              <p:nvCxnSpPr>
                <p:cNvPr id="57" name="Straight Connector 56">
                  <a:extLst>
                    <a:ext uri="{FF2B5EF4-FFF2-40B4-BE49-F238E27FC236}">
                      <a16:creationId xmlns:a16="http://schemas.microsoft.com/office/drawing/2014/main" id="{8B6A342F-7EFB-4A96-A0AF-ECAF19D24D04}"/>
                    </a:ext>
                  </a:extLst>
                </p:cNvPr>
                <p:cNvCxnSpPr>
                  <a:cxnSpLocks/>
                </p:cNvCxnSpPr>
                <p:nvPr/>
              </p:nvCxnSpPr>
              <p:spPr>
                <a:xfrm>
                  <a:off x="4791447" y="2616042"/>
                  <a:ext cx="0" cy="1030199"/>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B3962B-5981-4978-8EFB-0133DD8F0225}"/>
                    </a:ext>
                  </a:extLst>
                </p:cNvPr>
                <p:cNvCxnSpPr>
                  <a:cxnSpLocks/>
                </p:cNvCxnSpPr>
                <p:nvPr/>
              </p:nvCxnSpPr>
              <p:spPr>
                <a:xfrm>
                  <a:off x="4791447" y="3793908"/>
                  <a:ext cx="0" cy="249898"/>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2" name="Group 61">
            <a:extLst>
              <a:ext uri="{FF2B5EF4-FFF2-40B4-BE49-F238E27FC236}">
                <a16:creationId xmlns:a16="http://schemas.microsoft.com/office/drawing/2014/main" id="{4BEE3917-7524-4A67-BAA9-3494E98E95B0}"/>
              </a:ext>
            </a:extLst>
          </p:cNvPr>
          <p:cNvGrpSpPr/>
          <p:nvPr/>
        </p:nvGrpSpPr>
        <p:grpSpPr>
          <a:xfrm>
            <a:off x="3833217" y="4158434"/>
            <a:ext cx="468739" cy="728289"/>
            <a:chOff x="8963810" y="4164172"/>
            <a:chExt cx="408796" cy="635154"/>
          </a:xfrm>
        </p:grpSpPr>
        <p:sp>
          <p:nvSpPr>
            <p:cNvPr id="63" name="Freeform: Shape 276">
              <a:extLst>
                <a:ext uri="{FF2B5EF4-FFF2-40B4-BE49-F238E27FC236}">
                  <a16:creationId xmlns:a16="http://schemas.microsoft.com/office/drawing/2014/main" id="{AA60610A-77B0-4BFA-B755-9F37C399E423}"/>
                </a:ext>
              </a:extLst>
            </p:cNvPr>
            <p:cNvSpPr/>
            <p:nvPr/>
          </p:nvSpPr>
          <p:spPr>
            <a:xfrm>
              <a:off x="8963810" y="4164172"/>
              <a:ext cx="408796" cy="406196"/>
            </a:xfrm>
            <a:custGeom>
              <a:avLst/>
              <a:gdLst>
                <a:gd name="connsiteX0" fmla="*/ 204398 w 408796"/>
                <a:gd name="connsiteY0" fmla="*/ 0 h 406196"/>
                <a:gd name="connsiteX1" fmla="*/ 408796 w 408796"/>
                <a:gd name="connsiteY1" fmla="*/ 203098 h 406196"/>
                <a:gd name="connsiteX2" fmla="*/ 348929 w 408796"/>
                <a:gd name="connsiteY2" fmla="*/ 346710 h 406196"/>
                <a:gd name="connsiteX3" fmla="*/ 344929 w 408796"/>
                <a:gd name="connsiteY3" fmla="*/ 349390 h 406196"/>
                <a:gd name="connsiteX4" fmla="*/ 344929 w 408796"/>
                <a:gd name="connsiteY4" fmla="*/ 406195 h 406196"/>
                <a:gd name="connsiteX5" fmla="*/ 204408 w 408796"/>
                <a:gd name="connsiteY5" fmla="*/ 406195 h 406196"/>
                <a:gd name="connsiteX6" fmla="*/ 204398 w 408796"/>
                <a:gd name="connsiteY6" fmla="*/ 406196 h 406196"/>
                <a:gd name="connsiteX7" fmla="*/ 204388 w 408796"/>
                <a:gd name="connsiteY7" fmla="*/ 406195 h 406196"/>
                <a:gd name="connsiteX8" fmla="*/ 63868 w 408796"/>
                <a:gd name="connsiteY8" fmla="*/ 406195 h 406196"/>
                <a:gd name="connsiteX9" fmla="*/ 63868 w 408796"/>
                <a:gd name="connsiteY9" fmla="*/ 349391 h 406196"/>
                <a:gd name="connsiteX10" fmla="*/ 59867 w 408796"/>
                <a:gd name="connsiteY10" fmla="*/ 346710 h 406196"/>
                <a:gd name="connsiteX11" fmla="*/ 0 w 408796"/>
                <a:gd name="connsiteY11" fmla="*/ 203098 h 406196"/>
                <a:gd name="connsiteX12" fmla="*/ 204398 w 408796"/>
                <a:gd name="connsiteY12" fmla="*/ 0 h 40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8796" h="406196">
                  <a:moveTo>
                    <a:pt x="204398" y="0"/>
                  </a:moveTo>
                  <a:cubicBezTo>
                    <a:pt x="317284" y="0"/>
                    <a:pt x="408796" y="90930"/>
                    <a:pt x="408796" y="203098"/>
                  </a:cubicBezTo>
                  <a:cubicBezTo>
                    <a:pt x="408796" y="259182"/>
                    <a:pt x="385918" y="309957"/>
                    <a:pt x="348929" y="346710"/>
                  </a:cubicBezTo>
                  <a:lnTo>
                    <a:pt x="344929" y="349390"/>
                  </a:lnTo>
                  <a:lnTo>
                    <a:pt x="344929" y="406195"/>
                  </a:lnTo>
                  <a:lnTo>
                    <a:pt x="204408" y="406195"/>
                  </a:lnTo>
                  <a:lnTo>
                    <a:pt x="204398" y="406196"/>
                  </a:lnTo>
                  <a:lnTo>
                    <a:pt x="204388" y="406195"/>
                  </a:lnTo>
                  <a:lnTo>
                    <a:pt x="63868" y="406195"/>
                  </a:lnTo>
                  <a:lnTo>
                    <a:pt x="63868" y="349391"/>
                  </a:lnTo>
                  <a:lnTo>
                    <a:pt x="59867" y="346710"/>
                  </a:lnTo>
                  <a:cubicBezTo>
                    <a:pt x="22878" y="309957"/>
                    <a:pt x="0" y="259182"/>
                    <a:pt x="0" y="203098"/>
                  </a:cubicBezTo>
                  <a:cubicBezTo>
                    <a:pt x="0" y="90930"/>
                    <a:pt x="91512" y="0"/>
                    <a:pt x="204398"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a:solidFill>
                  <a:srgbClr val="FFFFFF"/>
                </a:solidFill>
                <a:latin typeface="Segoe UI"/>
              </a:endParaRPr>
            </a:p>
          </p:txBody>
        </p:sp>
        <p:grpSp>
          <p:nvGrpSpPr>
            <p:cNvPr id="64" name="Group 63">
              <a:extLst>
                <a:ext uri="{FF2B5EF4-FFF2-40B4-BE49-F238E27FC236}">
                  <a16:creationId xmlns:a16="http://schemas.microsoft.com/office/drawing/2014/main" id="{DA1AA463-36F6-4B77-87B0-4985D40E4BA8}"/>
                </a:ext>
              </a:extLst>
            </p:cNvPr>
            <p:cNvGrpSpPr/>
            <p:nvPr/>
          </p:nvGrpSpPr>
          <p:grpSpPr>
            <a:xfrm>
              <a:off x="9041957" y="4599064"/>
              <a:ext cx="252505" cy="200262"/>
              <a:chOff x="9029332" y="4599064"/>
              <a:chExt cx="277755" cy="200262"/>
            </a:xfrm>
          </p:grpSpPr>
          <p:sp>
            <p:nvSpPr>
              <p:cNvPr id="65" name="Rectangle 64">
                <a:extLst>
                  <a:ext uri="{FF2B5EF4-FFF2-40B4-BE49-F238E27FC236}">
                    <a16:creationId xmlns:a16="http://schemas.microsoft.com/office/drawing/2014/main" id="{6E65351A-6E7A-4778-B171-5E3DC060084B}"/>
                  </a:ext>
                </a:extLst>
              </p:cNvPr>
              <p:cNvSpPr/>
              <p:nvPr/>
            </p:nvSpPr>
            <p:spPr>
              <a:xfrm>
                <a:off x="9029332" y="4673617"/>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66" name="Rectangle 65">
                <a:extLst>
                  <a:ext uri="{FF2B5EF4-FFF2-40B4-BE49-F238E27FC236}">
                    <a16:creationId xmlns:a16="http://schemas.microsoft.com/office/drawing/2014/main" id="{5FF28A2B-6CBA-4380-8663-415308574DDF}"/>
                  </a:ext>
                </a:extLst>
              </p:cNvPr>
              <p:cNvSpPr/>
              <p:nvPr/>
            </p:nvSpPr>
            <p:spPr>
              <a:xfrm>
                <a:off x="9029332" y="4599064"/>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67" name="Rectangle 66">
                <a:extLst>
                  <a:ext uri="{FF2B5EF4-FFF2-40B4-BE49-F238E27FC236}">
                    <a16:creationId xmlns:a16="http://schemas.microsoft.com/office/drawing/2014/main" id="{723A18A0-DD51-4E25-93D6-7330EDC3ACA2}"/>
                  </a:ext>
                </a:extLst>
              </p:cNvPr>
              <p:cNvSpPr/>
              <p:nvPr/>
            </p:nvSpPr>
            <p:spPr>
              <a:xfrm>
                <a:off x="9091432" y="4748170"/>
                <a:ext cx="153554" cy="511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grpSp>
      <p:sp>
        <p:nvSpPr>
          <p:cNvPr id="68" name="Rectangle 67">
            <a:extLst>
              <a:ext uri="{FF2B5EF4-FFF2-40B4-BE49-F238E27FC236}">
                <a16:creationId xmlns:a16="http://schemas.microsoft.com/office/drawing/2014/main" id="{FB48A145-6833-4AC2-A959-4B6D28B2EA78}"/>
              </a:ext>
            </a:extLst>
          </p:cNvPr>
          <p:cNvSpPr/>
          <p:nvPr/>
        </p:nvSpPr>
        <p:spPr>
          <a:xfrm>
            <a:off x="1110289" y="4279182"/>
            <a:ext cx="1751587" cy="785741"/>
          </a:xfrm>
          <a:prstGeom prst="rect">
            <a:avLst/>
          </a:prstGeom>
        </p:spPr>
        <p:txBody>
          <a:bodyPr wrap="square">
            <a:spAutoFit/>
          </a:bodyPr>
          <a:lstStyle/>
          <a:p>
            <a:pPr defTabSz="932114" eaLnBrk="0" fontAlgn="base" hangingPunct="0">
              <a:lnSpc>
                <a:spcPct val="90000"/>
              </a:lnSpc>
              <a:spcBef>
                <a:spcPts val="3528"/>
              </a:spcBef>
              <a:spcAft>
                <a:spcPct val="0"/>
              </a:spcAft>
              <a:defRPr/>
            </a:pPr>
            <a:r>
              <a:rPr lang="en-US" sz="1632" b="1" kern="0">
                <a:solidFill>
                  <a:srgbClr val="000000"/>
                </a:solidFill>
                <a:latin typeface="Segoe UI Semibold" charset="0"/>
                <a:cs typeface="Segoe UI Semibold" charset="0"/>
              </a:rPr>
              <a:t>Additional cost for support + patches</a:t>
            </a:r>
          </a:p>
        </p:txBody>
      </p:sp>
      <p:sp>
        <p:nvSpPr>
          <p:cNvPr id="69" name="TextBox 68">
            <a:extLst>
              <a:ext uri="{FF2B5EF4-FFF2-40B4-BE49-F238E27FC236}">
                <a16:creationId xmlns:a16="http://schemas.microsoft.com/office/drawing/2014/main" id="{40684C44-18A5-471C-B055-811373DF7E00}"/>
              </a:ext>
            </a:extLst>
          </p:cNvPr>
          <p:cNvSpPr txBox="1"/>
          <p:nvPr/>
        </p:nvSpPr>
        <p:spPr>
          <a:xfrm>
            <a:off x="255064" y="4049749"/>
            <a:ext cx="911302" cy="1165695"/>
          </a:xfrm>
          <a:prstGeom prst="rect">
            <a:avLst/>
          </a:prstGeom>
          <a:noFill/>
        </p:spPr>
        <p:txBody>
          <a:bodyPr wrap="none" lIns="186521" tIns="149217" rIns="186521" bIns="149217" rtlCol="0">
            <a:spAutoFit/>
          </a:bodyPr>
          <a:lstStyle/>
          <a:p>
            <a:pPr defTabSz="932597">
              <a:lnSpc>
                <a:spcPct val="90000"/>
              </a:lnSpc>
              <a:spcAft>
                <a:spcPts val="612"/>
              </a:spcAft>
              <a:defRPr/>
            </a:pPr>
            <a:r>
              <a:rPr lang="en-AU" sz="6119">
                <a:solidFill>
                  <a:srgbClr val="0078D7"/>
                </a:solidFill>
                <a:latin typeface="Arial Black" panose="020B0A04020102020204" pitchFamily="34" charset="0"/>
              </a:rPr>
              <a:t>$</a:t>
            </a:r>
            <a:endParaRPr lang="en-AU" sz="2856">
              <a:solidFill>
                <a:srgbClr val="0078D7"/>
              </a:solidFill>
              <a:latin typeface="Arial Black" panose="020B0A04020102020204" pitchFamily="34" charset="0"/>
            </a:endParaRPr>
          </a:p>
        </p:txBody>
      </p:sp>
      <p:sp>
        <p:nvSpPr>
          <p:cNvPr id="70" name="Rectangle 69">
            <a:extLst>
              <a:ext uri="{FF2B5EF4-FFF2-40B4-BE49-F238E27FC236}">
                <a16:creationId xmlns:a16="http://schemas.microsoft.com/office/drawing/2014/main" id="{E0C0A154-1596-40D7-BB42-A0595EB759D9}"/>
              </a:ext>
            </a:extLst>
          </p:cNvPr>
          <p:cNvSpPr/>
          <p:nvPr>
            <p:custDataLst>
              <p:tags r:id="rId1"/>
            </p:custDataLst>
          </p:nvPr>
        </p:nvSpPr>
        <p:spPr>
          <a:xfrm>
            <a:off x="-1934475" y="6657037"/>
            <a:ext cx="5894542" cy="236374"/>
          </a:xfrm>
          <a:prstGeom prst="rect">
            <a:avLst/>
          </a:prstGeom>
          <a:noFill/>
          <a:ln w="6350" cap="flat" cmpd="sng" algn="ctr">
            <a:noFill/>
            <a:prstDash val="solid"/>
            <a:headEnd type="none" w="med" len="med"/>
            <a:tailEnd type="none" w="med" len="med"/>
          </a:ln>
          <a:effectLst/>
        </p:spPr>
        <p:txBody>
          <a:bodyPr lIns="93260" tIns="45706" rIns="91414" bIns="45706" spcCol="182880" anchor="ctr">
            <a:spAutoFit/>
          </a:bodyPr>
          <a:lstStyle/>
          <a:p>
            <a:pPr algn="r" defTabSz="914012">
              <a:defRPr/>
            </a:pPr>
            <a:r>
              <a:rPr lang="en-US" sz="918">
                <a:solidFill>
                  <a:srgbClr val="505050"/>
                </a:solidFill>
                <a:latin typeface="Segoe UI"/>
                <a:ea typeface="MS PGothic" panose="020B0600070205080204" pitchFamily="34" charset="-128"/>
              </a:rPr>
              <a:t>Find lifecycle support deadlines at: </a:t>
            </a:r>
            <a:r>
              <a:rPr lang="en-US" sz="918">
                <a:solidFill>
                  <a:srgbClr val="505050"/>
                </a:solidFill>
                <a:latin typeface="Segoe UI"/>
                <a:ea typeface="MS PGothic" panose="020B0600070205080204" pitchFamily="34" charset="-128"/>
                <a:hlinkClick r:id="rId3"/>
              </a:rPr>
              <a:t>support.microsoft.com/lifecycle</a:t>
            </a:r>
            <a:r>
              <a:rPr lang="en-US" sz="918">
                <a:solidFill>
                  <a:srgbClr val="505050"/>
                </a:solidFill>
                <a:latin typeface="Segoe UI"/>
                <a:ea typeface="MS PGothic" panose="020B0600070205080204" pitchFamily="34" charset="-128"/>
              </a:rPr>
              <a:t> </a:t>
            </a:r>
          </a:p>
        </p:txBody>
      </p:sp>
    </p:spTree>
    <p:extLst>
      <p:ext uri="{BB962C8B-B14F-4D97-AF65-F5344CB8AC3E}">
        <p14:creationId xmlns:p14="http://schemas.microsoft.com/office/powerpoint/2010/main" val="2178123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E8C5C9-DE91-4329-8FA0-15D07D803B0D}"/>
              </a:ext>
            </a:extLst>
          </p:cNvPr>
          <p:cNvSpPr/>
          <p:nvPr/>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BB7C092E-40F8-4B78-9E2D-9E64CA26CB1A}"/>
              </a:ext>
            </a:extLst>
          </p:cNvPr>
          <p:cNvSpPr>
            <a:spLocks noGrp="1"/>
          </p:cNvSpPr>
          <p:nvPr>
            <p:ph type="title"/>
          </p:nvPr>
        </p:nvSpPr>
        <p:spPr/>
        <p:txBody>
          <a:bodyPr/>
          <a:lstStyle/>
          <a:p>
            <a:r>
              <a:rPr lang="en-US">
                <a:gradFill>
                  <a:gsLst>
                    <a:gs pos="0">
                      <a:schemeClr val="tx1"/>
                    </a:gs>
                    <a:gs pos="100000">
                      <a:schemeClr val="tx1"/>
                    </a:gs>
                  </a:gsLst>
                  <a:lin ang="5400000" scaled="0"/>
                </a:gradFill>
              </a:rPr>
              <a:t>Identity challenges for today’s organizations</a:t>
            </a:r>
          </a:p>
        </p:txBody>
      </p:sp>
      <p:sp>
        <p:nvSpPr>
          <p:cNvPr id="24" name="Text Placeholder 23">
            <a:extLst>
              <a:ext uri="{FF2B5EF4-FFF2-40B4-BE49-F238E27FC236}">
                <a16:creationId xmlns:a16="http://schemas.microsoft.com/office/drawing/2014/main" id="{F63071C1-4E2D-45A4-B1C6-AFE374DCC241}"/>
              </a:ext>
            </a:extLst>
          </p:cNvPr>
          <p:cNvSpPr>
            <a:spLocks noGrp="1"/>
          </p:cNvSpPr>
          <p:nvPr>
            <p:ph type="body" sz="quarter" idx="11"/>
          </p:nvPr>
        </p:nvSpPr>
        <p:spPr/>
        <p:txBody>
          <a:bodyPr/>
          <a:lstStyle/>
          <a:p>
            <a:r>
              <a:rPr lang="en-US"/>
              <a:t>Explosion of apps, devices, and users outside of the corporate network</a:t>
            </a:r>
          </a:p>
        </p:txBody>
      </p:sp>
      <p:sp>
        <p:nvSpPr>
          <p:cNvPr id="25" name="Text Placeholder 24">
            <a:extLst>
              <a:ext uri="{FF2B5EF4-FFF2-40B4-BE49-F238E27FC236}">
                <a16:creationId xmlns:a16="http://schemas.microsoft.com/office/drawing/2014/main" id="{0FBD5073-0F18-4D37-AD7B-1B964DCC13ED}"/>
              </a:ext>
            </a:extLst>
          </p:cNvPr>
          <p:cNvSpPr>
            <a:spLocks noGrp="1"/>
          </p:cNvSpPr>
          <p:nvPr>
            <p:ph type="body" sz="quarter" idx="12"/>
          </p:nvPr>
        </p:nvSpPr>
        <p:spPr/>
        <p:txBody>
          <a:bodyPr/>
          <a:lstStyle/>
          <a:p>
            <a:r>
              <a:rPr lang="en-US"/>
              <a:t>Increase in identity </a:t>
            </a:r>
            <a:br>
              <a:rPr lang="en-US"/>
            </a:br>
            <a:r>
              <a:rPr lang="en-US"/>
              <a:t>attacks and lack of </a:t>
            </a:r>
            <a:br>
              <a:rPr lang="en-US"/>
            </a:br>
            <a:r>
              <a:rPr lang="en-US"/>
              <a:t>visibility and control</a:t>
            </a:r>
          </a:p>
        </p:txBody>
      </p:sp>
      <p:sp>
        <p:nvSpPr>
          <p:cNvPr id="26" name="Text Placeholder 25">
            <a:extLst>
              <a:ext uri="{FF2B5EF4-FFF2-40B4-BE49-F238E27FC236}">
                <a16:creationId xmlns:a16="http://schemas.microsoft.com/office/drawing/2014/main" id="{E2E25F62-18A2-48FD-AEBB-A7BB1F3FEA8A}"/>
              </a:ext>
            </a:extLst>
          </p:cNvPr>
          <p:cNvSpPr>
            <a:spLocks noGrp="1"/>
          </p:cNvSpPr>
          <p:nvPr>
            <p:ph type="body" sz="quarter" idx="13"/>
          </p:nvPr>
        </p:nvSpPr>
        <p:spPr/>
        <p:txBody>
          <a:bodyPr/>
          <a:lstStyle/>
          <a:p>
            <a:r>
              <a:rPr lang="en-US"/>
              <a:t>Evolving data privacy and security regulations to comply with</a:t>
            </a:r>
          </a:p>
        </p:txBody>
      </p:sp>
      <p:sp>
        <p:nvSpPr>
          <p:cNvPr id="27" name="Text Placeholder 26">
            <a:extLst>
              <a:ext uri="{FF2B5EF4-FFF2-40B4-BE49-F238E27FC236}">
                <a16:creationId xmlns:a16="http://schemas.microsoft.com/office/drawing/2014/main" id="{FD0E58DD-3878-44B7-83F2-7F689F1CBD40}"/>
              </a:ext>
            </a:extLst>
          </p:cNvPr>
          <p:cNvSpPr>
            <a:spLocks noGrp="1"/>
          </p:cNvSpPr>
          <p:nvPr>
            <p:ph type="body" sz="quarter" idx="21"/>
          </p:nvPr>
        </p:nvSpPr>
        <p:spPr/>
        <p:txBody>
          <a:bodyPr/>
          <a:lstStyle/>
          <a:p>
            <a:r>
              <a:rPr lang="en-US"/>
              <a:t>Demands for increased productivity and </a:t>
            </a:r>
            <a:br>
              <a:rPr lang="en-US"/>
            </a:br>
            <a:r>
              <a:rPr lang="en-US"/>
              <a:t>IT modernization</a:t>
            </a:r>
          </a:p>
        </p:txBody>
      </p:sp>
      <p:pic>
        <p:nvPicPr>
          <p:cNvPr id="21" name="Picture 20">
            <a:extLst>
              <a:ext uri="{FF2B5EF4-FFF2-40B4-BE49-F238E27FC236}">
                <a16:creationId xmlns:a16="http://schemas.microsoft.com/office/drawing/2014/main" id="{D347B63F-95D9-4AAA-85D1-6DC51C4652D6}"/>
              </a:ext>
            </a:extLst>
          </p:cNvPr>
          <p:cNvPicPr>
            <a:picLocks noChangeAspect="1"/>
          </p:cNvPicPr>
          <p:nvPr/>
        </p:nvPicPr>
        <p:blipFill>
          <a:blip r:embed="rId3"/>
          <a:stretch>
            <a:fillRect/>
          </a:stretch>
        </p:blipFill>
        <p:spPr>
          <a:xfrm>
            <a:off x="754000" y="2171028"/>
            <a:ext cx="2068576" cy="2068576"/>
          </a:xfrm>
          <a:prstGeom prst="rect">
            <a:avLst/>
          </a:prstGeom>
        </p:spPr>
      </p:pic>
      <p:pic>
        <p:nvPicPr>
          <p:cNvPr id="22" name="Picture 21">
            <a:extLst>
              <a:ext uri="{FF2B5EF4-FFF2-40B4-BE49-F238E27FC236}">
                <a16:creationId xmlns:a16="http://schemas.microsoft.com/office/drawing/2014/main" id="{1E4A4B5A-058F-413A-B980-24B198592504}"/>
              </a:ext>
            </a:extLst>
          </p:cNvPr>
          <p:cNvPicPr>
            <a:picLocks noChangeAspect="1"/>
          </p:cNvPicPr>
          <p:nvPr/>
        </p:nvPicPr>
        <p:blipFill>
          <a:blip r:embed="rId4"/>
          <a:stretch>
            <a:fillRect/>
          </a:stretch>
        </p:blipFill>
        <p:spPr>
          <a:xfrm>
            <a:off x="3888546" y="2427470"/>
            <a:ext cx="1580404" cy="1580404"/>
          </a:xfrm>
          <a:prstGeom prst="rect">
            <a:avLst/>
          </a:prstGeom>
        </p:spPr>
      </p:pic>
      <p:pic>
        <p:nvPicPr>
          <p:cNvPr id="30" name="Picture 29">
            <a:extLst>
              <a:ext uri="{FF2B5EF4-FFF2-40B4-BE49-F238E27FC236}">
                <a16:creationId xmlns:a16="http://schemas.microsoft.com/office/drawing/2014/main" id="{FAB4753C-99BF-4E08-9EFE-FCB4C2711E40}"/>
              </a:ext>
            </a:extLst>
          </p:cNvPr>
          <p:cNvPicPr>
            <a:picLocks noChangeAspect="1"/>
          </p:cNvPicPr>
          <p:nvPr/>
        </p:nvPicPr>
        <p:blipFill>
          <a:blip r:embed="rId5"/>
          <a:stretch>
            <a:fillRect/>
          </a:stretch>
        </p:blipFill>
        <p:spPr>
          <a:xfrm>
            <a:off x="9854811" y="2427470"/>
            <a:ext cx="1580404" cy="1580404"/>
          </a:xfrm>
          <a:prstGeom prst="rect">
            <a:avLst/>
          </a:prstGeom>
        </p:spPr>
      </p:pic>
      <p:pic>
        <p:nvPicPr>
          <p:cNvPr id="31" name="Picture 30">
            <a:extLst>
              <a:ext uri="{FF2B5EF4-FFF2-40B4-BE49-F238E27FC236}">
                <a16:creationId xmlns:a16="http://schemas.microsoft.com/office/drawing/2014/main" id="{306523AF-3AA8-4748-9871-F05F4D754184}"/>
              </a:ext>
            </a:extLst>
          </p:cNvPr>
          <p:cNvPicPr>
            <a:picLocks noChangeAspect="1"/>
          </p:cNvPicPr>
          <p:nvPr/>
        </p:nvPicPr>
        <p:blipFill>
          <a:blip r:embed="rId6"/>
          <a:stretch>
            <a:fillRect/>
          </a:stretch>
        </p:blipFill>
        <p:spPr>
          <a:xfrm>
            <a:off x="6902570" y="2427470"/>
            <a:ext cx="1580404" cy="1580404"/>
          </a:xfrm>
          <a:prstGeom prst="rect">
            <a:avLst/>
          </a:prstGeom>
        </p:spPr>
      </p:pic>
    </p:spTree>
    <p:extLst>
      <p:ext uri="{BB962C8B-B14F-4D97-AF65-F5344CB8AC3E}">
        <p14:creationId xmlns:p14="http://schemas.microsoft.com/office/powerpoint/2010/main" val="1215007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fade">
                                      <p:cBhvr>
                                        <p:cTn id="10" dur="500"/>
                                        <p:tgtEl>
                                          <p:spTgt spid="24">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animEffect transition="in" filter="fade">
                                      <p:cBhvr>
                                        <p:cTn id="17" dur="500"/>
                                        <p:tgtEl>
                                          <p:spTgt spid="25">
                                            <p:txEl>
                                              <p:pRg st="0" end="0"/>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fade">
                                      <p:cBhvr>
                                        <p:cTn id="24" dur="500"/>
                                        <p:tgtEl>
                                          <p:spTgt spid="26">
                                            <p:txEl>
                                              <p:pRg st="0" end="0"/>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Effect transition="in" filter="fade">
                                      <p:cBhvr>
                                        <p:cTn id="31"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build="p"/>
      <p:bldP spid="26" grpId="0" build="p"/>
      <p:bldP spid="2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
            <a:extLst>
              <a:ext uri="{FF2B5EF4-FFF2-40B4-BE49-F238E27FC236}">
                <a16:creationId xmlns:a16="http://schemas.microsoft.com/office/drawing/2014/main" id="{1284566D-F425-4396-BBF4-F18E97C8C9D1}"/>
              </a:ext>
            </a:extLst>
          </p:cNvPr>
          <p:cNvSpPr txBox="1">
            <a:spLocks/>
          </p:cNvSpPr>
          <p:nvPr/>
        </p:nvSpPr>
        <p:spPr>
          <a:xfrm>
            <a:off x="97297" y="104285"/>
            <a:ext cx="6468472" cy="1556980"/>
          </a:xfrm>
          <a:prstGeom prst="rect">
            <a:avLst/>
          </a:prstGeom>
        </p:spPr>
        <p:txBody>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00" dirty="0"/>
              <a:t>Can I eliminate my on-premises servers?</a:t>
            </a:r>
            <a:endParaRPr lang="en-US" sz="3672" spc="-51" dirty="0">
              <a:gradFill>
                <a:gsLst>
                  <a:gs pos="1250">
                    <a:srgbClr val="1A1A1A"/>
                  </a:gs>
                  <a:gs pos="100000">
                    <a:srgbClr val="1A1A1A"/>
                  </a:gs>
                </a:gsLst>
                <a:lin ang="5400000" scaled="0"/>
              </a:gradFill>
              <a:latin typeface="Segoe UI Semibold"/>
            </a:endParaRPr>
          </a:p>
        </p:txBody>
      </p:sp>
      <p:sp>
        <p:nvSpPr>
          <p:cNvPr id="44" name="Rectangle 43">
            <a:extLst>
              <a:ext uri="{FF2B5EF4-FFF2-40B4-BE49-F238E27FC236}">
                <a16:creationId xmlns:a16="http://schemas.microsoft.com/office/drawing/2014/main" id="{CBA522C1-BFDF-4062-9FF4-B8471B90DEFE}"/>
              </a:ext>
            </a:extLst>
          </p:cNvPr>
          <p:cNvSpPr/>
          <p:nvPr/>
        </p:nvSpPr>
        <p:spPr>
          <a:xfrm>
            <a:off x="1135970" y="1803777"/>
            <a:ext cx="6216650" cy="3211905"/>
          </a:xfrm>
          <a:prstGeom prst="rect">
            <a:avLst/>
          </a:prstGeom>
        </p:spPr>
        <p:txBody>
          <a:bodyPr vert="horz" wrap="square" lIns="0" tIns="0" rIns="0" bIns="0" rtlCol="0">
            <a:spAutoFit/>
          </a:bodyPr>
          <a:lstStyle/>
          <a:p>
            <a:pPr defTabSz="932742">
              <a:lnSpc>
                <a:spcPct val="90000"/>
              </a:lnSpc>
              <a:spcBef>
                <a:spcPts val="2448"/>
              </a:spcBef>
              <a:buSzPct val="90000"/>
            </a:pPr>
            <a:r>
              <a:rPr lang="en-US" sz="2040" dirty="0">
                <a:solidFill>
                  <a:srgbClr val="000000"/>
                </a:solidFill>
              </a:rPr>
              <a:t>We know where email and documents will go… right?</a:t>
            </a:r>
          </a:p>
          <a:p>
            <a:pPr defTabSz="932742">
              <a:lnSpc>
                <a:spcPct val="90000"/>
              </a:lnSpc>
              <a:spcBef>
                <a:spcPts val="2448"/>
              </a:spcBef>
              <a:buSzPct val="90000"/>
            </a:pPr>
            <a:r>
              <a:rPr lang="en-US" sz="2040" dirty="0">
                <a:solidFill>
                  <a:srgbClr val="000000"/>
                </a:solidFill>
              </a:rPr>
              <a:t>Do I still need a server for Active Directory?</a:t>
            </a:r>
          </a:p>
          <a:p>
            <a:pPr defTabSz="932742">
              <a:lnSpc>
                <a:spcPct val="90000"/>
              </a:lnSpc>
              <a:spcBef>
                <a:spcPts val="2448"/>
              </a:spcBef>
              <a:buSzPct val="90000"/>
            </a:pPr>
            <a:r>
              <a:rPr lang="en-US" sz="2000" dirty="0">
                <a:solidFill>
                  <a:srgbClr val="000000"/>
                </a:solidFill>
              </a:rPr>
              <a:t>Do I really use all of Active Directory?</a:t>
            </a:r>
          </a:p>
          <a:p>
            <a:pPr defTabSz="932742">
              <a:lnSpc>
                <a:spcPct val="90000"/>
              </a:lnSpc>
              <a:spcBef>
                <a:spcPts val="2448"/>
              </a:spcBef>
              <a:buSzPct val="90000"/>
            </a:pPr>
            <a:r>
              <a:rPr lang="en-US" sz="2000" dirty="0">
                <a:solidFill>
                  <a:srgbClr val="000000"/>
                </a:solidFill>
              </a:rPr>
              <a:t>Are all of the desktops Windows 10?</a:t>
            </a:r>
          </a:p>
          <a:p>
            <a:pPr defTabSz="932742">
              <a:lnSpc>
                <a:spcPct val="90000"/>
              </a:lnSpc>
              <a:spcBef>
                <a:spcPts val="2448"/>
              </a:spcBef>
              <a:buSzPct val="90000"/>
            </a:pPr>
            <a:r>
              <a:rPr lang="en-US" sz="2000" dirty="0">
                <a:solidFill>
                  <a:srgbClr val="000000"/>
                </a:solidFill>
              </a:rPr>
              <a:t>Does my customer have a mix of desktops?</a:t>
            </a:r>
          </a:p>
          <a:p>
            <a:pPr defTabSz="932742">
              <a:lnSpc>
                <a:spcPct val="90000"/>
              </a:lnSpc>
              <a:spcBef>
                <a:spcPts val="2448"/>
              </a:spcBef>
              <a:buSzPct val="90000"/>
            </a:pPr>
            <a:r>
              <a:rPr lang="en-US" sz="2000" dirty="0">
                <a:solidFill>
                  <a:srgbClr val="000000"/>
                </a:solidFill>
              </a:rPr>
              <a:t>What are the other options?</a:t>
            </a:r>
          </a:p>
        </p:txBody>
      </p:sp>
    </p:spTree>
    <p:extLst>
      <p:ext uri="{BB962C8B-B14F-4D97-AF65-F5344CB8AC3E}">
        <p14:creationId xmlns:p14="http://schemas.microsoft.com/office/powerpoint/2010/main" val="21597795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DBB499-5010-45E5-8EB8-C98A647DA796}"/>
              </a:ext>
            </a:extLst>
          </p:cNvPr>
          <p:cNvPicPr>
            <a:picLocks noChangeAspect="1"/>
          </p:cNvPicPr>
          <p:nvPr/>
        </p:nvPicPr>
        <p:blipFill>
          <a:blip r:embed="rId3"/>
          <a:stretch>
            <a:fillRect/>
          </a:stretch>
        </p:blipFill>
        <p:spPr>
          <a:xfrm>
            <a:off x="882" y="0"/>
            <a:ext cx="12434711" cy="6994524"/>
          </a:xfrm>
          <a:prstGeom prst="rect">
            <a:avLst/>
          </a:prstGeom>
        </p:spPr>
      </p:pic>
      <p:sp>
        <p:nvSpPr>
          <p:cNvPr id="2" name="Title 1">
            <a:extLst>
              <a:ext uri="{FF2B5EF4-FFF2-40B4-BE49-F238E27FC236}">
                <a16:creationId xmlns:a16="http://schemas.microsoft.com/office/drawing/2014/main" id="{67F7E9DA-6BFB-45D9-9108-36831E4B8B26}"/>
              </a:ext>
            </a:extLst>
          </p:cNvPr>
          <p:cNvSpPr>
            <a:spLocks noGrp="1"/>
          </p:cNvSpPr>
          <p:nvPr>
            <p:ph type="title"/>
          </p:nvPr>
        </p:nvSpPr>
        <p:spPr>
          <a:xfrm>
            <a:off x="600855" y="-977567"/>
            <a:ext cx="11237870" cy="565027"/>
          </a:xfrm>
        </p:spPr>
        <p:txBody>
          <a:bodyPr/>
          <a:lstStyle/>
          <a:p>
            <a:r>
              <a:rPr lang="en-US">
                <a:solidFill>
                  <a:schemeClr val="tx1"/>
                </a:solidFill>
              </a:rPr>
              <a:t>Next steps</a:t>
            </a:r>
          </a:p>
        </p:txBody>
      </p:sp>
      <p:sp>
        <p:nvSpPr>
          <p:cNvPr id="3" name="Text Placeholder 2">
            <a:extLst>
              <a:ext uri="{FF2B5EF4-FFF2-40B4-BE49-F238E27FC236}">
                <a16:creationId xmlns:a16="http://schemas.microsoft.com/office/drawing/2014/main" id="{7F7CD593-CE3F-482C-AA13-392A4BB20553}"/>
              </a:ext>
            </a:extLst>
          </p:cNvPr>
          <p:cNvSpPr>
            <a:spLocks noGrp="1"/>
          </p:cNvSpPr>
          <p:nvPr>
            <p:ph type="body" sz="quarter" idx="10"/>
          </p:nvPr>
        </p:nvSpPr>
        <p:spPr>
          <a:xfrm rot="21060000">
            <a:off x="3483476" y="2286548"/>
            <a:ext cx="3051197" cy="525789"/>
          </a:xfrm>
        </p:spPr>
        <p:txBody>
          <a:bodyPr/>
          <a:lstStyle/>
          <a:p>
            <a:r>
              <a:rPr lang="en-US" sz="1836">
                <a:latin typeface="Segoe Print" panose="02000600000000000000" pitchFamily="2" charset="0"/>
              </a:rPr>
              <a:t>Enable Azure Active Directory Premium </a:t>
            </a:r>
          </a:p>
        </p:txBody>
      </p:sp>
      <p:sp>
        <p:nvSpPr>
          <p:cNvPr id="20" name="Text Placeholder 2">
            <a:extLst>
              <a:ext uri="{FF2B5EF4-FFF2-40B4-BE49-F238E27FC236}">
                <a16:creationId xmlns:a16="http://schemas.microsoft.com/office/drawing/2014/main" id="{E4944BB2-8264-4408-A932-132022DF26E1}"/>
              </a:ext>
            </a:extLst>
          </p:cNvPr>
          <p:cNvSpPr txBox="1">
            <a:spLocks/>
          </p:cNvSpPr>
          <p:nvPr/>
        </p:nvSpPr>
        <p:spPr>
          <a:xfrm rot="21060000">
            <a:off x="3646277" y="3563995"/>
            <a:ext cx="3174205" cy="7850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0"/>
              </a:spcBef>
            </a:pPr>
            <a:r>
              <a:rPr lang="en-US" sz="1836">
                <a:latin typeface="Segoe Print" panose="02000600000000000000" pitchFamily="2" charset="0"/>
              </a:rPr>
              <a:t>Enable Self-service Password Reset (SSPR) with Password Protection</a:t>
            </a:r>
          </a:p>
        </p:txBody>
      </p:sp>
      <p:sp>
        <p:nvSpPr>
          <p:cNvPr id="21" name="Text Placeholder 2">
            <a:extLst>
              <a:ext uri="{FF2B5EF4-FFF2-40B4-BE49-F238E27FC236}">
                <a16:creationId xmlns:a16="http://schemas.microsoft.com/office/drawing/2014/main" id="{5E447CDC-8999-4C23-95A6-5E209195872E}"/>
              </a:ext>
            </a:extLst>
          </p:cNvPr>
          <p:cNvSpPr txBox="1">
            <a:spLocks/>
          </p:cNvSpPr>
          <p:nvPr/>
        </p:nvSpPr>
        <p:spPr>
          <a:xfrm rot="21060000">
            <a:off x="3786471" y="4527235"/>
            <a:ext cx="2843782" cy="52578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0"/>
              </a:spcBef>
            </a:pPr>
            <a:r>
              <a:rPr lang="en-US" sz="1836">
                <a:latin typeface="Segoe Print" panose="02000600000000000000" pitchFamily="2" charset="0"/>
              </a:rPr>
              <a:t>Develop a plan to move your apps to Azure AD</a:t>
            </a:r>
          </a:p>
        </p:txBody>
      </p:sp>
      <p:sp>
        <p:nvSpPr>
          <p:cNvPr id="22" name="Text Placeholder 2">
            <a:extLst>
              <a:ext uri="{FF2B5EF4-FFF2-40B4-BE49-F238E27FC236}">
                <a16:creationId xmlns:a16="http://schemas.microsoft.com/office/drawing/2014/main" id="{28C12603-FB79-46D3-ADBF-C12FA808EBF3}"/>
              </a:ext>
            </a:extLst>
          </p:cNvPr>
          <p:cNvSpPr txBox="1">
            <a:spLocks/>
          </p:cNvSpPr>
          <p:nvPr/>
        </p:nvSpPr>
        <p:spPr>
          <a:xfrm rot="21060000">
            <a:off x="3601397" y="2933044"/>
            <a:ext cx="3057136" cy="52578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0"/>
              </a:spcBef>
            </a:pPr>
            <a:r>
              <a:rPr lang="en-US" sz="1836">
                <a:latin typeface="Segoe Print" panose="02000600000000000000" pitchFamily="2" charset="0"/>
              </a:rPr>
              <a:t>Enable Multi-Factor Authentication (MFA)</a:t>
            </a:r>
          </a:p>
        </p:txBody>
      </p:sp>
    </p:spTree>
    <p:extLst>
      <p:ext uri="{BB962C8B-B14F-4D97-AF65-F5344CB8AC3E}">
        <p14:creationId xmlns:p14="http://schemas.microsoft.com/office/powerpoint/2010/main" val="2382298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animEffect transition="in" filter="wipe(left)">
                                      <p:cBhvr>
                                        <p:cTn id="11" dur="500"/>
                                        <p:tgtEl>
                                          <p:spTgt spid="22">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wipe(left)">
                                      <p:cBhvr>
                                        <p:cTn id="15" dur="500"/>
                                        <p:tgtEl>
                                          <p:spTgt spid="20">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wipe(left)">
                                      <p:cBhvr>
                                        <p:cTn id="19"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build="p"/>
      <p:bldP spid="21" grpId="0" build="p"/>
      <p:bldP spid="2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20B4-2B43-46B5-89C4-DB380913EED1}"/>
              </a:ext>
            </a:extLst>
          </p:cNvPr>
          <p:cNvSpPr>
            <a:spLocks noGrp="1"/>
          </p:cNvSpPr>
          <p:nvPr>
            <p:ph type="title"/>
          </p:nvPr>
        </p:nvSpPr>
        <p:spPr/>
        <p:txBody>
          <a:bodyPr/>
          <a:lstStyle/>
          <a:p>
            <a:r>
              <a:rPr lang="en-US"/>
              <a:t>Five Steps to Protect Against Threats with Azure AD</a:t>
            </a:r>
          </a:p>
        </p:txBody>
      </p:sp>
      <p:sp>
        <p:nvSpPr>
          <p:cNvPr id="3" name="Directory">
            <a:extLst>
              <a:ext uri="{FF2B5EF4-FFF2-40B4-BE49-F238E27FC236}">
                <a16:creationId xmlns:a16="http://schemas.microsoft.com/office/drawing/2014/main" id="{6757DC4B-B4B8-4809-BC00-3C2C92974F1C}"/>
              </a:ext>
            </a:extLst>
          </p:cNvPr>
          <p:cNvSpPr>
            <a:spLocks noChangeAspect="1" noEditPoints="1"/>
          </p:cNvSpPr>
          <p:nvPr/>
        </p:nvSpPr>
        <p:spPr bwMode="auto">
          <a:xfrm>
            <a:off x="6076501" y="4033522"/>
            <a:ext cx="364411" cy="365708"/>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a:solidFill>
                <a:srgbClr val="282828"/>
              </a:solidFill>
              <a:latin typeface="Segoe UI"/>
            </a:endParaRPr>
          </a:p>
        </p:txBody>
      </p:sp>
      <p:sp>
        <p:nvSpPr>
          <p:cNvPr id="4" name="Rectangle 3">
            <a:extLst>
              <a:ext uri="{FF2B5EF4-FFF2-40B4-BE49-F238E27FC236}">
                <a16:creationId xmlns:a16="http://schemas.microsoft.com/office/drawing/2014/main" id="{96DFCBEE-829E-4710-BF78-CC3C13F716AD}"/>
              </a:ext>
            </a:extLst>
          </p:cNvPr>
          <p:cNvSpPr/>
          <p:nvPr/>
        </p:nvSpPr>
        <p:spPr>
          <a:xfrm>
            <a:off x="6668074" y="3983791"/>
            <a:ext cx="5485622" cy="847540"/>
          </a:xfrm>
          <a:prstGeom prst="rect">
            <a:avLst/>
          </a:prstGeom>
        </p:spPr>
        <p:txBody>
          <a:bodyPr lIns="0">
            <a:spAutoFit/>
          </a:bodyPr>
          <a:lstStyle/>
          <a:p>
            <a:pPr defTabSz="932238">
              <a:spcBef>
                <a:spcPts val="2400"/>
              </a:spcBef>
              <a:spcAft>
                <a:spcPct val="0"/>
              </a:spcAft>
              <a:defRPr/>
            </a:pPr>
            <a:r>
              <a:rPr lang="en-US" sz="2400">
                <a:ln w="3175">
                  <a:noFill/>
                </a:ln>
                <a:solidFill>
                  <a:srgbClr val="0078D4"/>
                </a:solidFill>
                <a:latin typeface="Segoe UI Semibold"/>
                <a:cs typeface="Segoe UI Semilight" panose="020B0402040204020203" pitchFamily="34" charset="0"/>
              </a:rPr>
              <a:t>Enable</a:t>
            </a:r>
            <a:r>
              <a:rPr lang="en-US" sz="2400">
                <a:ln w="3175">
                  <a:noFill/>
                </a:ln>
                <a:solidFill>
                  <a:srgbClr val="282828"/>
                </a:solidFill>
                <a:latin typeface="Segoe UI"/>
                <a:cs typeface="Segoe UI Semilight" panose="020B0402040204020203" pitchFamily="34" charset="0"/>
              </a:rPr>
              <a:t> self-help for more predictable </a:t>
            </a:r>
            <a:br>
              <a:rPr lang="en-US" sz="2400">
                <a:ln w="3175">
                  <a:noFill/>
                </a:ln>
                <a:solidFill>
                  <a:srgbClr val="282828"/>
                </a:solidFill>
                <a:latin typeface="Segoe UI"/>
                <a:cs typeface="Segoe UI Semilight" panose="020B0402040204020203" pitchFamily="34" charset="0"/>
              </a:rPr>
            </a:br>
            <a:r>
              <a:rPr lang="en-US" sz="2400">
                <a:ln w="3175">
                  <a:noFill/>
                </a:ln>
                <a:solidFill>
                  <a:srgbClr val="282828"/>
                </a:solidFill>
                <a:latin typeface="Segoe UI"/>
                <a:cs typeface="Segoe UI Semilight" panose="020B0402040204020203" pitchFamily="34" charset="0"/>
              </a:rPr>
              <a:t>and complete end user security</a:t>
            </a:r>
          </a:p>
        </p:txBody>
      </p:sp>
      <p:sp>
        <p:nvSpPr>
          <p:cNvPr id="5" name="binoculars">
            <a:extLst>
              <a:ext uri="{FF2B5EF4-FFF2-40B4-BE49-F238E27FC236}">
                <a16:creationId xmlns:a16="http://schemas.microsoft.com/office/drawing/2014/main" id="{17E474F4-5265-400B-9668-24A9E02E7813}"/>
              </a:ext>
            </a:extLst>
          </p:cNvPr>
          <p:cNvSpPr>
            <a:spLocks noChangeAspect="1" noEditPoints="1"/>
          </p:cNvSpPr>
          <p:nvPr/>
        </p:nvSpPr>
        <p:spPr bwMode="auto">
          <a:xfrm>
            <a:off x="6060133" y="1854076"/>
            <a:ext cx="397149" cy="3657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900">
              <a:gradFill>
                <a:gsLst>
                  <a:gs pos="0">
                    <a:srgbClr val="505050"/>
                  </a:gs>
                  <a:gs pos="100000">
                    <a:srgbClr val="505050"/>
                  </a:gs>
                </a:gsLst>
              </a:gradFill>
              <a:latin typeface="Segoe UI"/>
            </a:endParaRPr>
          </a:p>
        </p:txBody>
      </p:sp>
      <p:sp>
        <p:nvSpPr>
          <p:cNvPr id="6" name="Rectangle 5">
            <a:extLst>
              <a:ext uri="{FF2B5EF4-FFF2-40B4-BE49-F238E27FC236}">
                <a16:creationId xmlns:a16="http://schemas.microsoft.com/office/drawing/2014/main" id="{2622A04F-E7F3-49A4-9CFC-8F75BD5B6616}"/>
              </a:ext>
            </a:extLst>
          </p:cNvPr>
          <p:cNvSpPr/>
          <p:nvPr/>
        </p:nvSpPr>
        <p:spPr>
          <a:xfrm>
            <a:off x="6668074" y="1764417"/>
            <a:ext cx="5485622" cy="847540"/>
          </a:xfrm>
          <a:prstGeom prst="rect">
            <a:avLst/>
          </a:prstGeom>
        </p:spPr>
        <p:txBody>
          <a:bodyPr lIns="0">
            <a:spAutoFit/>
          </a:bodyPr>
          <a:lstStyle/>
          <a:p>
            <a:pPr defTabSz="932238">
              <a:spcBef>
                <a:spcPts val="2400"/>
              </a:spcBef>
              <a:spcAft>
                <a:spcPct val="0"/>
              </a:spcAft>
              <a:defRPr/>
            </a:pPr>
            <a:r>
              <a:rPr lang="en-US" sz="2400">
                <a:ln w="3175">
                  <a:noFill/>
                </a:ln>
                <a:solidFill>
                  <a:srgbClr val="0078D4"/>
                </a:solidFill>
                <a:latin typeface="Segoe UI Semibold"/>
                <a:cs typeface="Segoe UI Semilight" panose="020B0402040204020203" pitchFamily="34" charset="0"/>
              </a:rPr>
              <a:t>Increase</a:t>
            </a:r>
            <a:r>
              <a:rPr lang="en-US" sz="2400">
                <a:ln w="3175">
                  <a:noFill/>
                </a:ln>
                <a:solidFill>
                  <a:srgbClr val="282828"/>
                </a:solidFill>
                <a:latin typeface="Segoe UI"/>
                <a:cs typeface="Segoe UI Semilight" panose="020B0402040204020203" pitchFamily="34" charset="0"/>
              </a:rPr>
              <a:t> your awareness with </a:t>
            </a:r>
            <a:br>
              <a:rPr lang="en-US" sz="2400">
                <a:ln w="3175">
                  <a:noFill/>
                </a:ln>
                <a:solidFill>
                  <a:srgbClr val="282828"/>
                </a:solidFill>
                <a:latin typeface="Segoe UI"/>
                <a:cs typeface="Segoe UI Semilight" panose="020B0402040204020203" pitchFamily="34" charset="0"/>
              </a:rPr>
            </a:br>
            <a:r>
              <a:rPr lang="en-US" sz="2400">
                <a:ln w="3175">
                  <a:noFill/>
                </a:ln>
                <a:solidFill>
                  <a:srgbClr val="282828"/>
                </a:solidFill>
                <a:latin typeface="Segoe UI"/>
                <a:cs typeface="Segoe UI Semilight" panose="020B0402040204020203" pitchFamily="34" charset="0"/>
              </a:rPr>
              <a:t>auditing and monitor security alerts</a:t>
            </a:r>
          </a:p>
        </p:txBody>
      </p:sp>
      <p:sp>
        <p:nvSpPr>
          <p:cNvPr id="7" name="Warning_E7BA">
            <a:extLst>
              <a:ext uri="{FF2B5EF4-FFF2-40B4-BE49-F238E27FC236}">
                <a16:creationId xmlns:a16="http://schemas.microsoft.com/office/drawing/2014/main" id="{FE4643F4-E554-43D4-96FA-8DCB56894423}"/>
              </a:ext>
            </a:extLst>
          </p:cNvPr>
          <p:cNvSpPr>
            <a:spLocks noChangeAspect="1" noEditPoints="1"/>
          </p:cNvSpPr>
          <p:nvPr/>
        </p:nvSpPr>
        <p:spPr bwMode="auto">
          <a:xfrm>
            <a:off x="639007" y="5018924"/>
            <a:ext cx="365523" cy="3657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a:gradFill>
                <a:gsLst>
                  <a:gs pos="0">
                    <a:srgbClr val="505050"/>
                  </a:gs>
                  <a:gs pos="100000">
                    <a:srgbClr val="505050"/>
                  </a:gs>
                </a:gsLst>
                <a:lin ang="5400000" scaled="1"/>
              </a:gradFill>
              <a:latin typeface="Segoe UI"/>
            </a:endParaRPr>
          </a:p>
        </p:txBody>
      </p:sp>
      <p:sp>
        <p:nvSpPr>
          <p:cNvPr id="8" name="Rectangle 7">
            <a:extLst>
              <a:ext uri="{FF2B5EF4-FFF2-40B4-BE49-F238E27FC236}">
                <a16:creationId xmlns:a16="http://schemas.microsoft.com/office/drawing/2014/main" id="{B859D806-807D-4CA4-A483-E1869EF95EC1}"/>
              </a:ext>
            </a:extLst>
          </p:cNvPr>
          <p:cNvSpPr/>
          <p:nvPr/>
        </p:nvSpPr>
        <p:spPr>
          <a:xfrm>
            <a:off x="1231135" y="4955074"/>
            <a:ext cx="4571351" cy="470856"/>
          </a:xfrm>
          <a:prstGeom prst="rect">
            <a:avLst/>
          </a:prstGeom>
        </p:spPr>
        <p:txBody>
          <a:bodyPr lIns="0">
            <a:spAutoFit/>
          </a:bodyPr>
          <a:lstStyle/>
          <a:p>
            <a:pPr defTabSz="932238">
              <a:spcBef>
                <a:spcPts val="2400"/>
              </a:spcBef>
              <a:spcAft>
                <a:spcPct val="0"/>
              </a:spcAft>
              <a:defRPr/>
            </a:pPr>
            <a:r>
              <a:rPr lang="en-US" sz="2400">
                <a:ln w="3175">
                  <a:noFill/>
                </a:ln>
                <a:solidFill>
                  <a:srgbClr val="0078D4"/>
                </a:solidFill>
                <a:latin typeface="Segoe UI Semibold"/>
                <a:cs typeface="Segoe UI Semilight" panose="020B0402040204020203" pitchFamily="34" charset="0"/>
              </a:rPr>
              <a:t>Automate</a:t>
            </a:r>
            <a:r>
              <a:rPr lang="en-US" sz="2400">
                <a:ln w="3175">
                  <a:noFill/>
                </a:ln>
                <a:solidFill>
                  <a:srgbClr val="282828"/>
                </a:solidFill>
                <a:latin typeface="Segoe UI"/>
                <a:cs typeface="Segoe UI Semilight" panose="020B0402040204020203" pitchFamily="34" charset="0"/>
              </a:rPr>
              <a:t> threat response</a:t>
            </a:r>
          </a:p>
        </p:txBody>
      </p:sp>
      <p:sp>
        <p:nvSpPr>
          <p:cNvPr id="9" name="MiniContract_E93B">
            <a:extLst>
              <a:ext uri="{FF2B5EF4-FFF2-40B4-BE49-F238E27FC236}">
                <a16:creationId xmlns:a16="http://schemas.microsoft.com/office/drawing/2014/main" id="{83F91011-735E-4147-B523-947316A6AD79}"/>
              </a:ext>
            </a:extLst>
          </p:cNvPr>
          <p:cNvSpPr>
            <a:spLocks noChangeAspect="1" noEditPoints="1"/>
          </p:cNvSpPr>
          <p:nvPr/>
        </p:nvSpPr>
        <p:spPr bwMode="auto">
          <a:xfrm>
            <a:off x="606047" y="3418455"/>
            <a:ext cx="431444" cy="365708"/>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2700"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32509">
              <a:defRPr/>
            </a:pPr>
            <a:endParaRPr lang="en-US" sz="900">
              <a:gradFill>
                <a:gsLst>
                  <a:gs pos="0">
                    <a:srgbClr val="505050"/>
                  </a:gs>
                  <a:gs pos="100000">
                    <a:srgbClr val="505050"/>
                  </a:gs>
                </a:gsLst>
                <a:lin ang="5400000" scaled="1"/>
              </a:gradFill>
              <a:latin typeface="Segoe UI"/>
            </a:endParaRPr>
          </a:p>
        </p:txBody>
      </p:sp>
      <p:sp>
        <p:nvSpPr>
          <p:cNvPr id="10" name="Rectangle 9">
            <a:extLst>
              <a:ext uri="{FF2B5EF4-FFF2-40B4-BE49-F238E27FC236}">
                <a16:creationId xmlns:a16="http://schemas.microsoft.com/office/drawing/2014/main" id="{9DE521D2-19CF-437E-8DE3-05CCCD7FE3A9}"/>
              </a:ext>
            </a:extLst>
          </p:cNvPr>
          <p:cNvSpPr/>
          <p:nvPr/>
        </p:nvSpPr>
        <p:spPr>
          <a:xfrm>
            <a:off x="1231135" y="3380416"/>
            <a:ext cx="4571351" cy="470856"/>
          </a:xfrm>
          <a:prstGeom prst="rect">
            <a:avLst/>
          </a:prstGeom>
        </p:spPr>
        <p:txBody>
          <a:bodyPr lIns="0">
            <a:spAutoFit/>
          </a:bodyPr>
          <a:lstStyle/>
          <a:p>
            <a:pPr defTabSz="932238">
              <a:spcBef>
                <a:spcPts val="2400"/>
              </a:spcBef>
              <a:spcAft>
                <a:spcPct val="0"/>
              </a:spcAft>
              <a:defRPr/>
            </a:pPr>
            <a:r>
              <a:rPr lang="en-US" sz="2400">
                <a:ln w="3175">
                  <a:noFill/>
                </a:ln>
                <a:solidFill>
                  <a:srgbClr val="0078D4"/>
                </a:solidFill>
                <a:latin typeface="Segoe UI Semibold"/>
                <a:cs typeface="Segoe UI Semilight" panose="020B0402040204020203" pitchFamily="34" charset="0"/>
              </a:rPr>
              <a:t>Reduce</a:t>
            </a:r>
            <a:r>
              <a:rPr lang="en-US" sz="2400">
                <a:ln w="3175">
                  <a:noFill/>
                </a:ln>
                <a:solidFill>
                  <a:srgbClr val="282828"/>
                </a:solidFill>
                <a:latin typeface="Segoe UI"/>
                <a:cs typeface="Segoe UI Semilight" panose="020B0402040204020203" pitchFamily="34" charset="0"/>
              </a:rPr>
              <a:t> your attack surface</a:t>
            </a:r>
          </a:p>
        </p:txBody>
      </p:sp>
      <p:sp>
        <p:nvSpPr>
          <p:cNvPr id="11" name="Rectangle 10">
            <a:extLst>
              <a:ext uri="{FF2B5EF4-FFF2-40B4-BE49-F238E27FC236}">
                <a16:creationId xmlns:a16="http://schemas.microsoft.com/office/drawing/2014/main" id="{226CED98-8713-4A0B-BF38-9E6E3F25DEB9}"/>
              </a:ext>
            </a:extLst>
          </p:cNvPr>
          <p:cNvSpPr/>
          <p:nvPr/>
        </p:nvSpPr>
        <p:spPr>
          <a:xfrm>
            <a:off x="1231134" y="1837657"/>
            <a:ext cx="4571351" cy="407494"/>
          </a:xfrm>
          <a:prstGeom prst="rect">
            <a:avLst/>
          </a:prstGeom>
        </p:spPr>
        <p:txBody>
          <a:bodyPr wrap="square" lIns="0" tIns="45713" rIns="91427" bIns="45713" anchor="ctr">
            <a:noAutofit/>
          </a:bodyPr>
          <a:lstStyle/>
          <a:p>
            <a:pPr defTabSz="932238">
              <a:spcBef>
                <a:spcPts val="2400"/>
              </a:spcBef>
              <a:spcAft>
                <a:spcPct val="0"/>
              </a:spcAft>
              <a:defRPr/>
            </a:pPr>
            <a:r>
              <a:rPr lang="en-US" sz="2400">
                <a:ln w="3175">
                  <a:noFill/>
                </a:ln>
                <a:solidFill>
                  <a:srgbClr val="0078D4"/>
                </a:solidFill>
                <a:latin typeface="Segoe UI Semibold"/>
                <a:cs typeface="Segoe UI Semilight" panose="020B0402040204020203" pitchFamily="34" charset="0"/>
              </a:rPr>
              <a:t>Strengthen</a:t>
            </a:r>
            <a:r>
              <a:rPr lang="en-US" sz="2400">
                <a:ln w="3175">
                  <a:noFill/>
                </a:ln>
                <a:solidFill>
                  <a:srgbClr val="282828"/>
                </a:solidFill>
                <a:latin typeface="Segoe UI"/>
                <a:cs typeface="Segoe UI Semilight" panose="020B0402040204020203" pitchFamily="34" charset="0"/>
              </a:rPr>
              <a:t> your credentials</a:t>
            </a:r>
          </a:p>
        </p:txBody>
      </p:sp>
      <p:sp>
        <p:nvSpPr>
          <p:cNvPr id="12" name="Freeform 35">
            <a:extLst>
              <a:ext uri="{FF2B5EF4-FFF2-40B4-BE49-F238E27FC236}">
                <a16:creationId xmlns:a16="http://schemas.microsoft.com/office/drawing/2014/main" id="{A769843E-9D93-4E0B-9BCC-4B29A3DEEF44}"/>
              </a:ext>
            </a:extLst>
          </p:cNvPr>
          <p:cNvSpPr>
            <a:spLocks/>
          </p:cNvSpPr>
          <p:nvPr/>
        </p:nvSpPr>
        <p:spPr bwMode="black">
          <a:xfrm>
            <a:off x="582708" y="1753403"/>
            <a:ext cx="478125" cy="491748"/>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noFill/>
          <a:ln w="12700">
            <a:solidFill>
              <a:schemeClr val="accent1"/>
            </a:solidFill>
          </a:ln>
        </p:spPr>
        <p:txBody>
          <a:bodyPr vert="horz" wrap="square" lIns="83931" tIns="41966" rIns="83931" bIns="41966" numCol="1" anchor="t" anchorCtr="0" compatLnSpc="1">
            <a:prstTxWarp prst="textNoShape">
              <a:avLst/>
            </a:prstTxWarp>
          </a:bodyPr>
          <a:lstStyle/>
          <a:p>
            <a:pPr defTabSz="932509">
              <a:defRPr/>
            </a:pPr>
            <a:endParaRPr lang="en-US" sz="1632">
              <a:solidFill>
                <a:srgbClr val="282828"/>
              </a:solidFill>
              <a:latin typeface="Segoe UI"/>
            </a:endParaRPr>
          </a:p>
        </p:txBody>
      </p:sp>
      <p:sp>
        <p:nvSpPr>
          <p:cNvPr id="13" name="Rectangle 12">
            <a:extLst>
              <a:ext uri="{FF2B5EF4-FFF2-40B4-BE49-F238E27FC236}">
                <a16:creationId xmlns:a16="http://schemas.microsoft.com/office/drawing/2014/main" id="{2E34ECDB-BA98-4BCD-ADDC-355F4B25991B}"/>
              </a:ext>
            </a:extLst>
          </p:cNvPr>
          <p:cNvSpPr/>
          <p:nvPr/>
        </p:nvSpPr>
        <p:spPr>
          <a:xfrm>
            <a:off x="1231134" y="3978789"/>
            <a:ext cx="4571351" cy="407494"/>
          </a:xfrm>
          <a:prstGeom prst="rect">
            <a:avLst/>
          </a:prstGeom>
        </p:spPr>
        <p:txBody>
          <a:bodyPr wrap="square" lIns="0" tIns="45713" rIns="91427" bIns="45713" anchor="t">
            <a:noAutofit/>
          </a:bodyPr>
          <a:lstStyle/>
          <a:p>
            <a:pPr defTabSz="932238">
              <a:spcBef>
                <a:spcPts val="2400"/>
              </a:spcBef>
              <a:spcAft>
                <a:spcPct val="0"/>
              </a:spcAft>
              <a:defRPr/>
            </a:pPr>
            <a:r>
              <a:rPr lang="en-US" sz="2000" i="1">
                <a:ln w="3175">
                  <a:noFill/>
                </a:ln>
                <a:solidFill>
                  <a:srgbClr val="002050"/>
                </a:solidFill>
                <a:latin typeface="Segoe UI Semibold"/>
                <a:cs typeface="Segoe UI Semilight" panose="020B0402040204020203" pitchFamily="34" charset="0"/>
              </a:rPr>
              <a:t>Blocking legacy authentication</a:t>
            </a:r>
            <a:br>
              <a:rPr lang="en-US" sz="2000" i="1">
                <a:ln w="3175">
                  <a:noFill/>
                </a:ln>
                <a:solidFill>
                  <a:srgbClr val="002050"/>
                </a:solidFill>
                <a:latin typeface="Segoe UI Semibold"/>
                <a:cs typeface="Segoe UI Semilight" panose="020B0402040204020203" pitchFamily="34" charset="0"/>
              </a:rPr>
            </a:br>
            <a:r>
              <a:rPr lang="en-US" sz="2000" i="1">
                <a:ln w="3175">
                  <a:noFill/>
                </a:ln>
                <a:solidFill>
                  <a:srgbClr val="002050"/>
                </a:solidFill>
                <a:latin typeface="Segoe UI Semibold"/>
                <a:cs typeface="Segoe UI Semilight" panose="020B0402040204020203" pitchFamily="34" charset="0"/>
              </a:rPr>
              <a:t>reduces compromise by 66%.</a:t>
            </a:r>
          </a:p>
        </p:txBody>
      </p:sp>
      <p:sp>
        <p:nvSpPr>
          <p:cNvPr id="14" name="Rectangle 13">
            <a:extLst>
              <a:ext uri="{FF2B5EF4-FFF2-40B4-BE49-F238E27FC236}">
                <a16:creationId xmlns:a16="http://schemas.microsoft.com/office/drawing/2014/main" id="{100817F3-0004-48DA-A608-184006F649A9}"/>
              </a:ext>
            </a:extLst>
          </p:cNvPr>
          <p:cNvSpPr/>
          <p:nvPr/>
        </p:nvSpPr>
        <p:spPr>
          <a:xfrm>
            <a:off x="1231134" y="5576542"/>
            <a:ext cx="4571351" cy="407494"/>
          </a:xfrm>
          <a:prstGeom prst="rect">
            <a:avLst/>
          </a:prstGeom>
        </p:spPr>
        <p:txBody>
          <a:bodyPr wrap="square" lIns="0" tIns="45713" rIns="91427" bIns="45713" anchor="t">
            <a:noAutofit/>
          </a:bodyPr>
          <a:lstStyle/>
          <a:p>
            <a:pPr defTabSz="932238">
              <a:spcBef>
                <a:spcPts val="2400"/>
              </a:spcBef>
              <a:spcAft>
                <a:spcPct val="0"/>
              </a:spcAft>
              <a:defRPr/>
            </a:pPr>
            <a:r>
              <a:rPr lang="en-US" sz="2000" i="1">
                <a:ln w="3175">
                  <a:noFill/>
                </a:ln>
                <a:solidFill>
                  <a:srgbClr val="002050"/>
                </a:solidFill>
                <a:latin typeface="Segoe UI Semibold"/>
                <a:cs typeface="Segoe UI Semilight" panose="020B0402040204020203" pitchFamily="34" charset="0"/>
              </a:rPr>
              <a:t>Implementing risk policies</a:t>
            </a:r>
            <a:br>
              <a:rPr lang="en-US" sz="2000" i="1">
                <a:ln w="3175">
                  <a:noFill/>
                </a:ln>
                <a:solidFill>
                  <a:srgbClr val="002050"/>
                </a:solidFill>
                <a:latin typeface="Segoe UI Semibold"/>
                <a:cs typeface="Segoe UI Semilight" panose="020B0402040204020203" pitchFamily="34" charset="0"/>
              </a:rPr>
            </a:br>
            <a:r>
              <a:rPr lang="en-US" sz="2000" i="1">
                <a:ln w="3175">
                  <a:noFill/>
                </a:ln>
                <a:solidFill>
                  <a:srgbClr val="002050"/>
                </a:solidFill>
                <a:latin typeface="Segoe UI Semibold"/>
                <a:cs typeface="Segoe UI Semilight" panose="020B0402040204020203" pitchFamily="34" charset="0"/>
              </a:rPr>
              <a:t>reduces compromise by 96% </a:t>
            </a:r>
          </a:p>
        </p:txBody>
      </p:sp>
      <p:sp>
        <p:nvSpPr>
          <p:cNvPr id="15" name="Rectangle 14">
            <a:extLst>
              <a:ext uri="{FF2B5EF4-FFF2-40B4-BE49-F238E27FC236}">
                <a16:creationId xmlns:a16="http://schemas.microsoft.com/office/drawing/2014/main" id="{BD46EE98-A0F3-4F18-A382-24DB2E9E6EDB}"/>
              </a:ext>
            </a:extLst>
          </p:cNvPr>
          <p:cNvSpPr/>
          <p:nvPr/>
        </p:nvSpPr>
        <p:spPr>
          <a:xfrm>
            <a:off x="6668074" y="2671484"/>
            <a:ext cx="5407889" cy="605147"/>
          </a:xfrm>
          <a:prstGeom prst="rect">
            <a:avLst/>
          </a:prstGeom>
        </p:spPr>
        <p:txBody>
          <a:bodyPr wrap="square" lIns="0" tIns="45713" rIns="91427" bIns="45713" anchor="t">
            <a:noAutofit/>
          </a:bodyPr>
          <a:lstStyle/>
          <a:p>
            <a:pPr defTabSz="932238">
              <a:spcBef>
                <a:spcPts val="2400"/>
              </a:spcBef>
              <a:spcAft>
                <a:spcPct val="0"/>
              </a:spcAft>
              <a:defRPr/>
            </a:pPr>
            <a:r>
              <a:rPr lang="en-US" sz="2000" i="1">
                <a:ln w="3175">
                  <a:noFill/>
                </a:ln>
                <a:solidFill>
                  <a:srgbClr val="002050"/>
                </a:solidFill>
                <a:latin typeface="Segoe UI Semibold"/>
                <a:cs typeface="Segoe UI Semilight" panose="020B0402040204020203" pitchFamily="34" charset="0"/>
              </a:rPr>
              <a:t>Attackers escape detection inside a victim’s network for a median of 101 days. </a:t>
            </a:r>
            <a:r>
              <a:rPr lang="en-US" sz="1399" i="1">
                <a:ln w="3175">
                  <a:noFill/>
                </a:ln>
                <a:solidFill>
                  <a:srgbClr val="002050"/>
                </a:solidFill>
                <a:latin typeface="Segoe UI"/>
                <a:cs typeface="Segoe UI Semilight" panose="020B0402040204020203" pitchFamily="34" charset="0"/>
              </a:rPr>
              <a:t>(Source: </a:t>
            </a:r>
            <a:r>
              <a:rPr lang="en-US" sz="1399" i="1">
                <a:ln w="3175">
                  <a:noFill/>
                </a:ln>
                <a:solidFill>
                  <a:srgbClr val="002050"/>
                </a:solidFill>
                <a:latin typeface="Segoe UI"/>
                <a:cs typeface="Segoe UI Semilight" panose="020B0402040204020203" pitchFamily="34" charset="0"/>
                <a:hlinkClick r:id="rId3"/>
              </a:rPr>
              <a:t>FireEye</a:t>
            </a:r>
            <a:r>
              <a:rPr lang="en-US" sz="1399" i="1">
                <a:ln w="3175">
                  <a:noFill/>
                </a:ln>
                <a:solidFill>
                  <a:srgbClr val="002050"/>
                </a:solidFill>
                <a:latin typeface="Segoe UI"/>
                <a:cs typeface="Segoe UI Semilight" panose="020B0402040204020203" pitchFamily="34" charset="0"/>
              </a:rPr>
              <a:t>)</a:t>
            </a:r>
            <a:r>
              <a:rPr lang="en-US" sz="2000" i="1">
                <a:ln w="3175">
                  <a:noFill/>
                </a:ln>
                <a:solidFill>
                  <a:srgbClr val="002050"/>
                </a:solidFill>
                <a:latin typeface="Segoe UI Semibold"/>
                <a:cs typeface="Segoe UI Semilight" panose="020B0402040204020203" pitchFamily="34" charset="0"/>
              </a:rPr>
              <a:t> </a:t>
            </a:r>
          </a:p>
        </p:txBody>
      </p:sp>
      <p:sp>
        <p:nvSpPr>
          <p:cNvPr id="16" name="Rectangle 15">
            <a:extLst>
              <a:ext uri="{FF2B5EF4-FFF2-40B4-BE49-F238E27FC236}">
                <a16:creationId xmlns:a16="http://schemas.microsoft.com/office/drawing/2014/main" id="{34AFCBAC-79DD-4DC3-9C9E-9C9507F63B74}"/>
              </a:ext>
            </a:extLst>
          </p:cNvPr>
          <p:cNvSpPr/>
          <p:nvPr/>
        </p:nvSpPr>
        <p:spPr>
          <a:xfrm>
            <a:off x="6668073" y="4887799"/>
            <a:ext cx="5028486" cy="688743"/>
          </a:xfrm>
          <a:prstGeom prst="rect">
            <a:avLst/>
          </a:prstGeom>
        </p:spPr>
        <p:txBody>
          <a:bodyPr wrap="square" lIns="0" tIns="45713" rIns="91427" bIns="45713" anchor="t">
            <a:noAutofit/>
          </a:bodyPr>
          <a:lstStyle/>
          <a:p>
            <a:pPr defTabSz="932238">
              <a:spcBef>
                <a:spcPts val="2400"/>
              </a:spcBef>
              <a:spcAft>
                <a:spcPct val="0"/>
              </a:spcAft>
              <a:defRPr/>
            </a:pPr>
            <a:r>
              <a:rPr lang="en-US" sz="2000" i="1">
                <a:ln w="3175">
                  <a:noFill/>
                </a:ln>
                <a:solidFill>
                  <a:srgbClr val="002050"/>
                </a:solidFill>
                <a:latin typeface="Segoe UI Semibold"/>
                <a:cs typeface="Segoe UI Semilight" panose="020B0402040204020203" pitchFamily="34" charset="0"/>
              </a:rPr>
              <a:t>60% of enterprises experienced social engineering attacks in 2016. </a:t>
            </a:r>
            <a:r>
              <a:rPr lang="en-US" sz="1399" i="1">
                <a:ln w="3175">
                  <a:noFill/>
                </a:ln>
                <a:solidFill>
                  <a:srgbClr val="002050"/>
                </a:solidFill>
                <a:latin typeface="Segoe UI"/>
                <a:cs typeface="Segoe UI Semilight" panose="020B0402040204020203" pitchFamily="34" charset="0"/>
              </a:rPr>
              <a:t>(Source: </a:t>
            </a:r>
            <a:r>
              <a:rPr lang="en-US" sz="1399" i="1" err="1">
                <a:ln w="3175">
                  <a:noFill/>
                </a:ln>
                <a:solidFill>
                  <a:srgbClr val="002050"/>
                </a:solidFill>
                <a:latin typeface="Segoe UI"/>
                <a:cs typeface="Segoe UI Semilight" panose="020B0402040204020203" pitchFamily="34" charset="0"/>
                <a:hlinkClick r:id="rId4"/>
              </a:rPr>
              <a:t>Agari</a:t>
            </a:r>
            <a:r>
              <a:rPr lang="en-US" sz="1399" i="1">
                <a:ln w="3175">
                  <a:noFill/>
                </a:ln>
                <a:solidFill>
                  <a:srgbClr val="002050"/>
                </a:solidFill>
                <a:latin typeface="Segoe UI"/>
                <a:cs typeface="Segoe UI Semilight" panose="020B0402040204020203" pitchFamily="34" charset="0"/>
              </a:rPr>
              <a:t>)</a:t>
            </a:r>
            <a:endParaRPr lang="en-US" sz="2000" i="1">
              <a:ln w="3175">
                <a:noFill/>
              </a:ln>
              <a:solidFill>
                <a:srgbClr val="002050"/>
              </a:solidFill>
              <a:latin typeface="Segoe UI"/>
              <a:cs typeface="Segoe UI Semilight" panose="020B0402040204020203" pitchFamily="34" charset="0"/>
            </a:endParaRPr>
          </a:p>
        </p:txBody>
      </p:sp>
      <p:sp>
        <p:nvSpPr>
          <p:cNvPr id="17" name="Rectangle 16">
            <a:extLst>
              <a:ext uri="{FF2B5EF4-FFF2-40B4-BE49-F238E27FC236}">
                <a16:creationId xmlns:a16="http://schemas.microsoft.com/office/drawing/2014/main" id="{BD9AD6DE-B76A-41BC-9E62-30314DEB7672}"/>
              </a:ext>
            </a:extLst>
          </p:cNvPr>
          <p:cNvSpPr/>
          <p:nvPr/>
        </p:nvSpPr>
        <p:spPr>
          <a:xfrm>
            <a:off x="1231134" y="2379447"/>
            <a:ext cx="4571351" cy="407494"/>
          </a:xfrm>
          <a:prstGeom prst="rect">
            <a:avLst/>
          </a:prstGeom>
        </p:spPr>
        <p:txBody>
          <a:bodyPr wrap="square" lIns="0" tIns="45713" rIns="91427" bIns="45713" anchor="t">
            <a:noAutofit/>
          </a:bodyPr>
          <a:lstStyle/>
          <a:p>
            <a:pPr defTabSz="932238">
              <a:spcBef>
                <a:spcPts val="2400"/>
              </a:spcBef>
              <a:spcAft>
                <a:spcPct val="0"/>
              </a:spcAft>
              <a:defRPr/>
            </a:pPr>
            <a:r>
              <a:rPr lang="en-US" sz="2000" i="1">
                <a:ln w="3175">
                  <a:noFill/>
                </a:ln>
                <a:solidFill>
                  <a:srgbClr val="002050"/>
                </a:solidFill>
                <a:latin typeface="Segoe UI Semibold"/>
                <a:cs typeface="Segoe UI Semilight" panose="020B0402040204020203" pitchFamily="34" charset="0"/>
              </a:rPr>
              <a:t>MFA reduces compromise by 99.99%</a:t>
            </a:r>
          </a:p>
        </p:txBody>
      </p:sp>
    </p:spTree>
    <p:extLst>
      <p:ext uri="{BB962C8B-B14F-4D97-AF65-F5344CB8AC3E}">
        <p14:creationId xmlns:p14="http://schemas.microsoft.com/office/powerpoint/2010/main" val="703632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p:bldP spid="12" grpId="0" animBg="1"/>
      <p:bldP spid="13" grpId="0"/>
      <p:bldP spid="14" grpId="0"/>
      <p:bldP spid="15" grpId="0"/>
      <p:bldP spid="16"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A1E0-CBFF-403E-BCAD-8C7D9DD059DE}"/>
              </a:ext>
            </a:extLst>
          </p:cNvPr>
          <p:cNvSpPr>
            <a:spLocks noGrp="1"/>
          </p:cNvSpPr>
          <p:nvPr>
            <p:ph type="title"/>
          </p:nvPr>
        </p:nvSpPr>
        <p:spPr/>
        <p:txBody>
          <a:bodyPr/>
          <a:lstStyle/>
          <a:p>
            <a:r>
              <a:rPr lang="en-US"/>
              <a:t>Microsoft is a leader in Access Management for Vision &amp; Execution</a:t>
            </a:r>
          </a:p>
        </p:txBody>
      </p:sp>
      <p:sp>
        <p:nvSpPr>
          <p:cNvPr id="8" name="TextBox 7">
            <a:extLst>
              <a:ext uri="{FF2B5EF4-FFF2-40B4-BE49-F238E27FC236}">
                <a16:creationId xmlns:a16="http://schemas.microsoft.com/office/drawing/2014/main" id="{AF0A6E3C-FE4D-460C-99C4-8DAF77C2AC2A}"/>
              </a:ext>
            </a:extLst>
          </p:cNvPr>
          <p:cNvSpPr txBox="1"/>
          <p:nvPr/>
        </p:nvSpPr>
        <p:spPr>
          <a:xfrm>
            <a:off x="434975" y="5843113"/>
            <a:ext cx="10782711" cy="1210331"/>
          </a:xfrm>
          <a:prstGeom prst="rect">
            <a:avLst/>
          </a:prstGeom>
          <a:noFill/>
        </p:spPr>
        <p:txBody>
          <a:bodyPr wrap="square" lIns="182880" tIns="146304" rIns="182880" bIns="146304" rtlCol="0">
            <a:spAutoFit/>
          </a:bodyPr>
          <a:lstStyle/>
          <a:p>
            <a:r>
              <a:rPr lang="en-US" sz="1000" b="1" i="1"/>
              <a:t>Source: Gartner, Inc., Magic Quadrant for Access Management</a:t>
            </a:r>
          </a:p>
          <a:p>
            <a:r>
              <a:rPr lang="en-US" sz="1000" i="1"/>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1000"/>
          </a:p>
          <a:p>
            <a:pPr>
              <a:lnSpc>
                <a:spcPct val="90000"/>
              </a:lnSpc>
              <a:spcAft>
                <a:spcPts val="600"/>
              </a:spcAft>
            </a:pPr>
            <a:endParaRPr lang="en-US" sz="1050" err="1">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0E26B493-C7C1-44EE-A490-2D1972CF6F62}"/>
              </a:ext>
            </a:extLst>
          </p:cNvPr>
          <p:cNvPicPr>
            <a:picLocks noChangeAspect="1"/>
          </p:cNvPicPr>
          <p:nvPr/>
        </p:nvPicPr>
        <p:blipFill>
          <a:blip r:embed="rId3"/>
          <a:stretch>
            <a:fillRect/>
          </a:stretch>
        </p:blipFill>
        <p:spPr>
          <a:xfrm>
            <a:off x="434975" y="1382357"/>
            <a:ext cx="4421855" cy="4229809"/>
          </a:xfrm>
          <a:prstGeom prst="rect">
            <a:avLst/>
          </a:prstGeom>
        </p:spPr>
      </p:pic>
      <p:sp>
        <p:nvSpPr>
          <p:cNvPr id="13" name="TextBox 12">
            <a:extLst>
              <a:ext uri="{FF2B5EF4-FFF2-40B4-BE49-F238E27FC236}">
                <a16:creationId xmlns:a16="http://schemas.microsoft.com/office/drawing/2014/main" id="{3D4436DB-D947-4008-9828-9796B7B6C867}"/>
              </a:ext>
            </a:extLst>
          </p:cNvPr>
          <p:cNvSpPr txBox="1"/>
          <p:nvPr/>
        </p:nvSpPr>
        <p:spPr>
          <a:xfrm>
            <a:off x="5245418" y="1581375"/>
            <a:ext cx="4307374" cy="2289858"/>
          </a:xfrm>
          <a:prstGeom prst="rect">
            <a:avLst/>
          </a:prstGeom>
          <a:noFill/>
        </p:spPr>
        <p:txBody>
          <a:bodyPr wrap="square" lIns="182880" tIns="146304" rIns="182880" bIns="146304" rtlCol="0">
            <a:spAutoFit/>
          </a:bodyPr>
          <a:lstStyle/>
          <a:p>
            <a:pPr>
              <a:lnSpc>
                <a:spcPct val="90000"/>
              </a:lnSpc>
              <a:spcAft>
                <a:spcPts val="600"/>
              </a:spcAft>
            </a:pPr>
            <a:r>
              <a:rPr lang="en-US" sz="2400"/>
              <a:t>At Microsoft, we focus on both vision and execution of our strategy to help you where you are at today and for the identity needs of tomorrow.</a:t>
            </a:r>
            <a:endParaRPr lang="en-US" sz="32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895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gradFill>
                  <a:gsLst>
                    <a:gs pos="0">
                      <a:schemeClr val="tx1"/>
                    </a:gs>
                    <a:gs pos="100000">
                      <a:schemeClr val="tx1"/>
                    </a:gs>
                  </a:gsLst>
                  <a:lin ang="5400000" scaled="0"/>
                </a:gradFill>
              </a:rPr>
              <a:t>Identity is the new control plane</a:t>
            </a:r>
          </a:p>
        </p:txBody>
      </p:sp>
      <p:sp>
        <p:nvSpPr>
          <p:cNvPr id="268" name="Rectangle 267">
            <a:extLst>
              <a:ext uri="{FF2B5EF4-FFF2-40B4-BE49-F238E27FC236}">
                <a16:creationId xmlns:a16="http://schemas.microsoft.com/office/drawing/2014/main" id="{5CBD4A66-D563-4DDF-98F6-258909E2A368}"/>
              </a:ext>
            </a:extLst>
          </p:cNvPr>
          <p:cNvSpPr/>
          <p:nvPr/>
        </p:nvSpPr>
        <p:spPr bwMode="auto">
          <a:xfrm>
            <a:off x="676768" y="6067717"/>
            <a:ext cx="2764839" cy="433187"/>
          </a:xfrm>
          <a:prstGeom prst="rect">
            <a:avLst/>
          </a:prstGeom>
          <a:noFill/>
        </p:spPr>
        <p:txBody>
          <a:bodyPr wrap="square" rtlCol="0" anchor="ctr">
            <a:spAutoFit/>
          </a:bodyPr>
          <a:lstStyle/>
          <a:p>
            <a:pPr algn="ctr" defTabSz="932293" fontAlgn="base">
              <a:lnSpc>
                <a:spcPct val="90000"/>
              </a:lnSpc>
              <a:spcBef>
                <a:spcPct val="0"/>
              </a:spcBef>
              <a:spcAft>
                <a:spcPct val="0"/>
              </a:spcAft>
            </a:pPr>
            <a:r>
              <a:rPr lang="en-US" sz="2400" spc="30">
                <a:gradFill>
                  <a:gsLst>
                    <a:gs pos="0">
                      <a:srgbClr val="353535"/>
                    </a:gs>
                    <a:gs pos="100000">
                      <a:srgbClr val="353535"/>
                    </a:gs>
                  </a:gsLst>
                  <a:lin ang="5400000" scaled="0"/>
                </a:gradFill>
                <a:latin typeface="Segoe UI Semilight"/>
                <a:cs typeface="Segoe UI" pitchFamily="34" charset="0"/>
              </a:rPr>
              <a:t>On-premises apps</a:t>
            </a:r>
          </a:p>
        </p:txBody>
      </p:sp>
      <p:grpSp>
        <p:nvGrpSpPr>
          <p:cNvPr id="270" name="Group 207">
            <a:extLst>
              <a:ext uri="{FF2B5EF4-FFF2-40B4-BE49-F238E27FC236}">
                <a16:creationId xmlns:a16="http://schemas.microsoft.com/office/drawing/2014/main" id="{DC9E54EB-3771-4E12-8490-C261355C966C}"/>
              </a:ext>
            </a:extLst>
          </p:cNvPr>
          <p:cNvGrpSpPr>
            <a:grpSpLocks noChangeAspect="1"/>
          </p:cNvGrpSpPr>
          <p:nvPr/>
        </p:nvGrpSpPr>
        <p:grpSpPr bwMode="auto">
          <a:xfrm>
            <a:off x="3409024" y="5759612"/>
            <a:ext cx="758391" cy="737956"/>
            <a:chOff x="3750" y="2040"/>
            <a:chExt cx="334" cy="325"/>
          </a:xfrm>
          <a:solidFill>
            <a:srgbClr val="0078D7"/>
          </a:solidFill>
        </p:grpSpPr>
        <p:sp>
          <p:nvSpPr>
            <p:cNvPr id="271" name="Rectangle 208">
              <a:extLst>
                <a:ext uri="{FF2B5EF4-FFF2-40B4-BE49-F238E27FC236}">
                  <a16:creationId xmlns:a16="http://schemas.microsoft.com/office/drawing/2014/main" id="{4F35D6DE-28B4-436C-8495-0C485F3629A9}"/>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2" name="Freeform 209">
              <a:extLst>
                <a:ext uri="{FF2B5EF4-FFF2-40B4-BE49-F238E27FC236}">
                  <a16:creationId xmlns:a16="http://schemas.microsoft.com/office/drawing/2014/main" id="{A1A25E85-7005-4DC0-B2E8-E8F726058B1A}"/>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3" name="Freeform 210">
              <a:extLst>
                <a:ext uri="{FF2B5EF4-FFF2-40B4-BE49-F238E27FC236}">
                  <a16:creationId xmlns:a16="http://schemas.microsoft.com/office/drawing/2014/main" id="{019E065E-B5E7-41B2-A4B2-D0B0F615E09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4" name="Freeform 211">
              <a:extLst>
                <a:ext uri="{FF2B5EF4-FFF2-40B4-BE49-F238E27FC236}">
                  <a16:creationId xmlns:a16="http://schemas.microsoft.com/office/drawing/2014/main" id="{2592DB1E-FC85-4931-87A2-8A0B8A85E6E0}"/>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5" name="Rectangle 212">
              <a:extLst>
                <a:ext uri="{FF2B5EF4-FFF2-40B4-BE49-F238E27FC236}">
                  <a16:creationId xmlns:a16="http://schemas.microsoft.com/office/drawing/2014/main" id="{41EA2563-5900-4FF2-A4CA-B29075B1C70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6" name="Rectangle 213">
              <a:extLst>
                <a:ext uri="{FF2B5EF4-FFF2-40B4-BE49-F238E27FC236}">
                  <a16:creationId xmlns:a16="http://schemas.microsoft.com/office/drawing/2014/main" id="{9ACB5348-1927-42B6-8739-F767D61D7DAF}"/>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7" name="Rectangle 214">
              <a:extLst>
                <a:ext uri="{FF2B5EF4-FFF2-40B4-BE49-F238E27FC236}">
                  <a16:creationId xmlns:a16="http://schemas.microsoft.com/office/drawing/2014/main" id="{FA3E4CC3-A0FC-4485-9097-56062C4B9294}"/>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8" name="Rectangle 215">
              <a:extLst>
                <a:ext uri="{FF2B5EF4-FFF2-40B4-BE49-F238E27FC236}">
                  <a16:creationId xmlns:a16="http://schemas.microsoft.com/office/drawing/2014/main" id="{8782368F-E0E0-42E8-970F-5E814EA51E13}"/>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79" name="Rectangle 216">
              <a:extLst>
                <a:ext uri="{FF2B5EF4-FFF2-40B4-BE49-F238E27FC236}">
                  <a16:creationId xmlns:a16="http://schemas.microsoft.com/office/drawing/2014/main" id="{CE67ED90-DC96-4AC8-AA5F-62E9AAC668B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0" name="Rectangle 217">
              <a:extLst>
                <a:ext uri="{FF2B5EF4-FFF2-40B4-BE49-F238E27FC236}">
                  <a16:creationId xmlns:a16="http://schemas.microsoft.com/office/drawing/2014/main" id="{F7546E8B-B60A-474F-B8F5-6AE44E90B722}"/>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1" name="Rectangle 218">
              <a:extLst>
                <a:ext uri="{FF2B5EF4-FFF2-40B4-BE49-F238E27FC236}">
                  <a16:creationId xmlns:a16="http://schemas.microsoft.com/office/drawing/2014/main" id="{C14E46C1-3D20-443D-A2FD-D97F288BA09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2" name="Rectangle 219">
              <a:extLst>
                <a:ext uri="{FF2B5EF4-FFF2-40B4-BE49-F238E27FC236}">
                  <a16:creationId xmlns:a16="http://schemas.microsoft.com/office/drawing/2014/main" id="{D5F93F98-7EAF-429A-A5F1-84056C9F601C}"/>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3" name="Rectangle 220">
              <a:extLst>
                <a:ext uri="{FF2B5EF4-FFF2-40B4-BE49-F238E27FC236}">
                  <a16:creationId xmlns:a16="http://schemas.microsoft.com/office/drawing/2014/main" id="{6B5CEB0F-A884-482C-9A0C-CD0A22E13BE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4" name="Rectangle 221">
              <a:extLst>
                <a:ext uri="{FF2B5EF4-FFF2-40B4-BE49-F238E27FC236}">
                  <a16:creationId xmlns:a16="http://schemas.microsoft.com/office/drawing/2014/main" id="{430C6E48-E22A-4CA4-B76E-94488780ECFB}"/>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5" name="Rectangle 222">
              <a:extLst>
                <a:ext uri="{FF2B5EF4-FFF2-40B4-BE49-F238E27FC236}">
                  <a16:creationId xmlns:a16="http://schemas.microsoft.com/office/drawing/2014/main" id="{5711AE30-BCAA-45AE-9788-9B4D695A2D9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6" name="Rectangle 223">
              <a:extLst>
                <a:ext uri="{FF2B5EF4-FFF2-40B4-BE49-F238E27FC236}">
                  <a16:creationId xmlns:a16="http://schemas.microsoft.com/office/drawing/2014/main" id="{2EB2A053-3C55-4AB5-B4B5-D580A16A85A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7" name="Rectangle 224">
              <a:extLst>
                <a:ext uri="{FF2B5EF4-FFF2-40B4-BE49-F238E27FC236}">
                  <a16:creationId xmlns:a16="http://schemas.microsoft.com/office/drawing/2014/main" id="{C85B3190-3037-4614-A52B-55E4A02B38F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8" name="Rectangle 225">
              <a:extLst>
                <a:ext uri="{FF2B5EF4-FFF2-40B4-BE49-F238E27FC236}">
                  <a16:creationId xmlns:a16="http://schemas.microsoft.com/office/drawing/2014/main" id="{2BAC5CC3-A749-42D5-9471-0C74665ABE3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89" name="Rectangle 226">
              <a:extLst>
                <a:ext uri="{FF2B5EF4-FFF2-40B4-BE49-F238E27FC236}">
                  <a16:creationId xmlns:a16="http://schemas.microsoft.com/office/drawing/2014/main" id="{3CCE7B49-FF9B-4722-B7AB-5E0EAC46AB8A}"/>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0" name="Rectangle 227">
              <a:extLst>
                <a:ext uri="{FF2B5EF4-FFF2-40B4-BE49-F238E27FC236}">
                  <a16:creationId xmlns:a16="http://schemas.microsoft.com/office/drawing/2014/main" id="{72B0A60C-9CBF-4C90-B97B-6B080247376E}"/>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1" name="Rectangle 228">
              <a:extLst>
                <a:ext uri="{FF2B5EF4-FFF2-40B4-BE49-F238E27FC236}">
                  <a16:creationId xmlns:a16="http://schemas.microsoft.com/office/drawing/2014/main" id="{934B46C0-D0A6-47D9-96FD-9073004206CD}"/>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2" name="Rectangle 229">
              <a:extLst>
                <a:ext uri="{FF2B5EF4-FFF2-40B4-BE49-F238E27FC236}">
                  <a16:creationId xmlns:a16="http://schemas.microsoft.com/office/drawing/2014/main" id="{93E40CD2-6142-4BE9-B841-A18C6A2AA6B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3" name="Rectangle 230">
              <a:extLst>
                <a:ext uri="{FF2B5EF4-FFF2-40B4-BE49-F238E27FC236}">
                  <a16:creationId xmlns:a16="http://schemas.microsoft.com/office/drawing/2014/main" id="{8AF2F816-1085-4DC7-A825-0FEDFE59F7DC}"/>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4" name="Rectangle 231">
              <a:extLst>
                <a:ext uri="{FF2B5EF4-FFF2-40B4-BE49-F238E27FC236}">
                  <a16:creationId xmlns:a16="http://schemas.microsoft.com/office/drawing/2014/main" id="{118E2AFC-B8FC-42B6-93D9-9A86CE6B8A4C}"/>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5" name="Rectangle 232">
              <a:extLst>
                <a:ext uri="{FF2B5EF4-FFF2-40B4-BE49-F238E27FC236}">
                  <a16:creationId xmlns:a16="http://schemas.microsoft.com/office/drawing/2014/main" id="{7394D523-C9BE-43A1-85F3-35C899A04BA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6" name="Rectangle 233">
              <a:extLst>
                <a:ext uri="{FF2B5EF4-FFF2-40B4-BE49-F238E27FC236}">
                  <a16:creationId xmlns:a16="http://schemas.microsoft.com/office/drawing/2014/main" id="{6D3D58A3-D69D-442D-9C0F-E78AE1049679}"/>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7" name="Rectangle 234">
              <a:extLst>
                <a:ext uri="{FF2B5EF4-FFF2-40B4-BE49-F238E27FC236}">
                  <a16:creationId xmlns:a16="http://schemas.microsoft.com/office/drawing/2014/main" id="{E1D7E494-F1D2-4469-84BD-F38346F629A8}"/>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98" name="Rectangle 235">
              <a:extLst>
                <a:ext uri="{FF2B5EF4-FFF2-40B4-BE49-F238E27FC236}">
                  <a16:creationId xmlns:a16="http://schemas.microsoft.com/office/drawing/2014/main" id="{B7431D72-C7C7-4A4F-9FCF-6D88B669872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grpSp>
      <p:grpSp>
        <p:nvGrpSpPr>
          <p:cNvPr id="548" name="Group 547">
            <a:extLst>
              <a:ext uri="{FF2B5EF4-FFF2-40B4-BE49-F238E27FC236}">
                <a16:creationId xmlns:a16="http://schemas.microsoft.com/office/drawing/2014/main" id="{6FB76614-FD79-45B2-A453-637CFC92482A}"/>
              </a:ext>
            </a:extLst>
          </p:cNvPr>
          <p:cNvGrpSpPr>
            <a:grpSpLocks noChangeAspect="1"/>
          </p:cNvGrpSpPr>
          <p:nvPr/>
        </p:nvGrpSpPr>
        <p:grpSpPr>
          <a:xfrm>
            <a:off x="1935265" y="5319613"/>
            <a:ext cx="466302" cy="466302"/>
            <a:chOff x="1896627" y="5215781"/>
            <a:chExt cx="482174" cy="482174"/>
          </a:xfrm>
        </p:grpSpPr>
        <p:sp useBgFill="1">
          <p:nvSpPr>
            <p:cNvPr id="426" name="Oval 425">
              <a:extLst>
                <a:ext uri="{FF2B5EF4-FFF2-40B4-BE49-F238E27FC236}">
                  <a16:creationId xmlns:a16="http://schemas.microsoft.com/office/drawing/2014/main" id="{BE0FD832-CCBA-45D7-A985-BFB74D5F037F}"/>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9" name="graph_9" title="Icon of a line chart with connected circles at varying points">
              <a:extLst>
                <a:ext uri="{FF2B5EF4-FFF2-40B4-BE49-F238E27FC236}">
                  <a16:creationId xmlns:a16="http://schemas.microsoft.com/office/drawing/2014/main" id="{725C1B12-A4E1-4BC3-82F2-F58CAC8ADFD3}"/>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47" name="Group 546">
            <a:extLst>
              <a:ext uri="{FF2B5EF4-FFF2-40B4-BE49-F238E27FC236}">
                <a16:creationId xmlns:a16="http://schemas.microsoft.com/office/drawing/2014/main" id="{3C04AE8E-FD1D-40F6-AEB5-9245A28249C9}"/>
              </a:ext>
            </a:extLst>
          </p:cNvPr>
          <p:cNvGrpSpPr>
            <a:grpSpLocks noChangeAspect="1"/>
          </p:cNvGrpSpPr>
          <p:nvPr/>
        </p:nvGrpSpPr>
        <p:grpSpPr>
          <a:xfrm>
            <a:off x="1180941" y="4714567"/>
            <a:ext cx="466302" cy="466302"/>
            <a:chOff x="1157026" y="4622545"/>
            <a:chExt cx="541630" cy="541630"/>
          </a:xfrm>
        </p:grpSpPr>
        <p:sp useBgFill="1">
          <p:nvSpPr>
            <p:cNvPr id="425" name="Oval 424">
              <a:extLst>
                <a:ext uri="{FF2B5EF4-FFF2-40B4-BE49-F238E27FC236}">
                  <a16:creationId xmlns:a16="http://schemas.microsoft.com/office/drawing/2014/main" id="{EA78315A-4A83-4BCC-B76E-6A6F667ABAF1}"/>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0" name="Browser_4" title="Icon of a website or an app window">
              <a:extLst>
                <a:ext uri="{FF2B5EF4-FFF2-40B4-BE49-F238E27FC236}">
                  <a16:creationId xmlns:a16="http://schemas.microsoft.com/office/drawing/2014/main" id="{FF679432-895D-4D97-80C2-293E33D97C6A}"/>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58" name="Group 557">
            <a:extLst>
              <a:ext uri="{FF2B5EF4-FFF2-40B4-BE49-F238E27FC236}">
                <a16:creationId xmlns:a16="http://schemas.microsoft.com/office/drawing/2014/main" id="{7C0CAC0F-92D6-4688-8DE9-2A82B15A9EDD}"/>
              </a:ext>
            </a:extLst>
          </p:cNvPr>
          <p:cNvGrpSpPr>
            <a:grpSpLocks noChangeAspect="1"/>
          </p:cNvGrpSpPr>
          <p:nvPr/>
        </p:nvGrpSpPr>
        <p:grpSpPr>
          <a:xfrm>
            <a:off x="4318661" y="4545305"/>
            <a:ext cx="466302" cy="466302"/>
            <a:chOff x="4294815" y="4541652"/>
            <a:chExt cx="532130" cy="532130"/>
          </a:xfrm>
        </p:grpSpPr>
        <p:sp useBgFill="1">
          <p:nvSpPr>
            <p:cNvPr id="412" name="Oval 411">
              <a:extLst>
                <a:ext uri="{FF2B5EF4-FFF2-40B4-BE49-F238E27FC236}">
                  <a16:creationId xmlns:a16="http://schemas.microsoft.com/office/drawing/2014/main" id="{4B965A40-9663-49C9-B92B-CA392AD8EE3E}"/>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1" name="Browser" title="Icon of a browser window">
              <a:extLst>
                <a:ext uri="{FF2B5EF4-FFF2-40B4-BE49-F238E27FC236}">
                  <a16:creationId xmlns:a16="http://schemas.microsoft.com/office/drawing/2014/main" id="{2F1D8CE0-DCD1-499C-B977-E08A4F4E763B}"/>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46" name="Group 545">
            <a:extLst>
              <a:ext uri="{FF2B5EF4-FFF2-40B4-BE49-F238E27FC236}">
                <a16:creationId xmlns:a16="http://schemas.microsoft.com/office/drawing/2014/main" id="{0B02434E-8073-4F00-92E6-07DDCB95E05E}"/>
              </a:ext>
            </a:extLst>
          </p:cNvPr>
          <p:cNvGrpSpPr>
            <a:grpSpLocks noChangeAspect="1"/>
          </p:cNvGrpSpPr>
          <p:nvPr/>
        </p:nvGrpSpPr>
        <p:grpSpPr>
          <a:xfrm>
            <a:off x="3531996" y="3675907"/>
            <a:ext cx="466302" cy="466302"/>
            <a:chOff x="1140250" y="3639754"/>
            <a:chExt cx="604488" cy="604488"/>
          </a:xfrm>
        </p:grpSpPr>
        <p:sp useBgFill="1">
          <p:nvSpPr>
            <p:cNvPr id="424" name="Oval 423">
              <a:extLst>
                <a:ext uri="{FF2B5EF4-FFF2-40B4-BE49-F238E27FC236}">
                  <a16:creationId xmlns:a16="http://schemas.microsoft.com/office/drawing/2014/main" id="{0E7318D6-921E-4404-84FB-5C1891A3CA19}"/>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3" name="Financial_E7BB" title="Icon of a chart made of vertical lines with a line tracing the top of each, turning into an arrow pointing up">
              <a:extLst>
                <a:ext uri="{FF2B5EF4-FFF2-40B4-BE49-F238E27FC236}">
                  <a16:creationId xmlns:a16="http://schemas.microsoft.com/office/drawing/2014/main" id="{B611C5CF-7DB3-416A-A3CA-DDD492DBAF0D}"/>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610" name="Group 609">
            <a:extLst>
              <a:ext uri="{FF2B5EF4-FFF2-40B4-BE49-F238E27FC236}">
                <a16:creationId xmlns:a16="http://schemas.microsoft.com/office/drawing/2014/main" id="{A5A82AC6-823F-42E1-9FB6-D3DB9EAEA13F}"/>
              </a:ext>
            </a:extLst>
          </p:cNvPr>
          <p:cNvGrpSpPr/>
          <p:nvPr/>
        </p:nvGrpSpPr>
        <p:grpSpPr>
          <a:xfrm>
            <a:off x="943006" y="1599829"/>
            <a:ext cx="799210" cy="779428"/>
            <a:chOff x="1411101" y="1343746"/>
            <a:chExt cx="619830" cy="604488"/>
          </a:xfrm>
        </p:grpSpPr>
        <p:sp useBgFill="1">
          <p:nvSpPr>
            <p:cNvPr id="393" name="Oval 392">
              <a:extLst>
                <a:ext uri="{FF2B5EF4-FFF2-40B4-BE49-F238E27FC236}">
                  <a16:creationId xmlns:a16="http://schemas.microsoft.com/office/drawing/2014/main" id="{9BD866B0-0D9A-45FC-B615-2E300F609118}"/>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6" name="cloud" title="Icon of a cloud">
              <a:extLst>
                <a:ext uri="{FF2B5EF4-FFF2-40B4-BE49-F238E27FC236}">
                  <a16:creationId xmlns:a16="http://schemas.microsoft.com/office/drawing/2014/main" id="{F034733A-23D8-4253-B4D0-C557B8593CD6}"/>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70" name="Group 569">
            <a:extLst>
              <a:ext uri="{FF2B5EF4-FFF2-40B4-BE49-F238E27FC236}">
                <a16:creationId xmlns:a16="http://schemas.microsoft.com/office/drawing/2014/main" id="{62270A00-58CC-49D6-BBDB-96B273B64AF2}"/>
              </a:ext>
            </a:extLst>
          </p:cNvPr>
          <p:cNvGrpSpPr>
            <a:grpSpLocks noChangeAspect="1"/>
          </p:cNvGrpSpPr>
          <p:nvPr/>
        </p:nvGrpSpPr>
        <p:grpSpPr>
          <a:xfrm>
            <a:off x="10824574" y="5719806"/>
            <a:ext cx="466302" cy="474892"/>
            <a:chOff x="10612413" y="5608118"/>
            <a:chExt cx="457810" cy="466244"/>
          </a:xfrm>
        </p:grpSpPr>
        <p:sp useBgFill="1">
          <p:nvSpPr>
            <p:cNvPr id="435" name="Oval 434">
              <a:extLst>
                <a:ext uri="{FF2B5EF4-FFF2-40B4-BE49-F238E27FC236}">
                  <a16:creationId xmlns:a16="http://schemas.microsoft.com/office/drawing/2014/main" id="{CBC54E5C-A73C-489C-A852-13CE5D8BF2C1}"/>
                </a:ext>
              </a:extLst>
            </p:cNvPr>
            <p:cNvSpPr/>
            <p:nvPr/>
          </p:nvSpPr>
          <p:spPr bwMode="auto">
            <a:xfrm rot="1704175">
              <a:off x="10612413" y="5608118"/>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7" name="signal_3" title="Icon of a communication tower with signal lines">
              <a:extLst>
                <a:ext uri="{FF2B5EF4-FFF2-40B4-BE49-F238E27FC236}">
                  <a16:creationId xmlns:a16="http://schemas.microsoft.com/office/drawing/2014/main" id="{DEBF6D13-9F77-48EB-BF64-F9D731B173B6}"/>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82" name="Group 581">
            <a:extLst>
              <a:ext uri="{FF2B5EF4-FFF2-40B4-BE49-F238E27FC236}">
                <a16:creationId xmlns:a16="http://schemas.microsoft.com/office/drawing/2014/main" id="{E7E1D8B8-B796-4A13-9441-4AEA9CA0E2E9}"/>
              </a:ext>
            </a:extLst>
          </p:cNvPr>
          <p:cNvGrpSpPr>
            <a:grpSpLocks noChangeAspect="1"/>
          </p:cNvGrpSpPr>
          <p:nvPr/>
        </p:nvGrpSpPr>
        <p:grpSpPr>
          <a:xfrm>
            <a:off x="8891007" y="4363777"/>
            <a:ext cx="466302" cy="466302"/>
            <a:chOff x="7475573" y="4715004"/>
            <a:chExt cx="498762" cy="498762"/>
          </a:xfrm>
        </p:grpSpPr>
        <p:sp useBgFill="1">
          <p:nvSpPr>
            <p:cNvPr id="429" name="Oval 428">
              <a:extLst>
                <a:ext uri="{FF2B5EF4-FFF2-40B4-BE49-F238E27FC236}">
                  <a16:creationId xmlns:a16="http://schemas.microsoft.com/office/drawing/2014/main" id="{3AE942F3-E527-43EE-8FE6-1A67D2B935D7}"/>
                </a:ext>
              </a:extLst>
            </p:cNvPr>
            <p:cNvSpPr/>
            <p:nvPr/>
          </p:nvSpPr>
          <p:spPr bwMode="auto">
            <a:xfrm rot="20008084">
              <a:off x="7475573" y="4715004"/>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8" name="server" title="Icon of a server tower">
              <a:extLst>
                <a:ext uri="{FF2B5EF4-FFF2-40B4-BE49-F238E27FC236}">
                  <a16:creationId xmlns:a16="http://schemas.microsoft.com/office/drawing/2014/main" id="{B644B954-BCD0-41D3-8C40-3A941EA1E7AD}"/>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611" name="Group 610">
            <a:extLst>
              <a:ext uri="{FF2B5EF4-FFF2-40B4-BE49-F238E27FC236}">
                <a16:creationId xmlns:a16="http://schemas.microsoft.com/office/drawing/2014/main" id="{6B3977F4-C619-40A0-A7A2-419B37133E64}"/>
              </a:ext>
            </a:extLst>
          </p:cNvPr>
          <p:cNvGrpSpPr>
            <a:grpSpLocks noChangeAspect="1"/>
          </p:cNvGrpSpPr>
          <p:nvPr/>
        </p:nvGrpSpPr>
        <p:grpSpPr>
          <a:xfrm>
            <a:off x="2108174" y="2522240"/>
            <a:ext cx="466302" cy="466302"/>
            <a:chOff x="1126865" y="2366817"/>
            <a:chExt cx="604488" cy="604488"/>
          </a:xfrm>
        </p:grpSpPr>
        <p:sp useBgFill="1">
          <p:nvSpPr>
            <p:cNvPr id="398" name="Oval 397">
              <a:extLst>
                <a:ext uri="{FF2B5EF4-FFF2-40B4-BE49-F238E27FC236}">
                  <a16:creationId xmlns:a16="http://schemas.microsoft.com/office/drawing/2014/main" id="{C88F409F-C023-4E7A-82BE-4C4C12BBE98E}"/>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09" name="Database_EFC7" title="Icon of a cylinder">
              <a:extLst>
                <a:ext uri="{FF2B5EF4-FFF2-40B4-BE49-F238E27FC236}">
                  <a16:creationId xmlns:a16="http://schemas.microsoft.com/office/drawing/2014/main" id="{49109FB5-931B-4E0F-B877-374B48FCD3F4}"/>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600" name="Group 599">
            <a:extLst>
              <a:ext uri="{FF2B5EF4-FFF2-40B4-BE49-F238E27FC236}">
                <a16:creationId xmlns:a16="http://schemas.microsoft.com/office/drawing/2014/main" id="{ADBEA71D-D277-4109-A884-6DFFF06C31C3}"/>
              </a:ext>
            </a:extLst>
          </p:cNvPr>
          <p:cNvGrpSpPr>
            <a:grpSpLocks noChangeAspect="1"/>
          </p:cNvGrpSpPr>
          <p:nvPr/>
        </p:nvGrpSpPr>
        <p:grpSpPr>
          <a:xfrm>
            <a:off x="2845200" y="1208378"/>
            <a:ext cx="468010" cy="466302"/>
            <a:chOff x="3430399" y="1830309"/>
            <a:chExt cx="606703" cy="604488"/>
          </a:xfrm>
        </p:grpSpPr>
        <p:sp useBgFill="1">
          <p:nvSpPr>
            <p:cNvPr id="377" name="Oval 376">
              <a:extLst>
                <a:ext uri="{FF2B5EF4-FFF2-40B4-BE49-F238E27FC236}">
                  <a16:creationId xmlns:a16="http://schemas.microsoft.com/office/drawing/2014/main" id="{8501640E-10DF-47C2-8C7E-1AFCF15F016B}"/>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0" name="brain_2" title="Icon of a brain with circles and connection lines inside">
              <a:extLst>
                <a:ext uri="{FF2B5EF4-FFF2-40B4-BE49-F238E27FC236}">
                  <a16:creationId xmlns:a16="http://schemas.microsoft.com/office/drawing/2014/main" id="{22311B2C-D7DD-4055-B4E7-196B463229CD}"/>
                </a:ext>
              </a:extLst>
            </p:cNvPr>
            <p:cNvSpPr>
              <a:spLocks noChangeAspect="1" noEditPoints="1"/>
            </p:cNvSpPr>
            <p:nvPr/>
          </p:nvSpPr>
          <p:spPr bwMode="auto">
            <a:xfrm>
              <a:off x="3430399" y="1981011"/>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627" name="Group 626">
            <a:extLst>
              <a:ext uri="{FF2B5EF4-FFF2-40B4-BE49-F238E27FC236}">
                <a16:creationId xmlns:a16="http://schemas.microsoft.com/office/drawing/2014/main" id="{BBCABE1F-6703-42AB-9D36-035DEC7BDA57}"/>
              </a:ext>
            </a:extLst>
          </p:cNvPr>
          <p:cNvGrpSpPr/>
          <p:nvPr/>
        </p:nvGrpSpPr>
        <p:grpSpPr>
          <a:xfrm>
            <a:off x="9773829" y="4419468"/>
            <a:ext cx="466302" cy="466302"/>
            <a:chOff x="9463232" y="4272032"/>
            <a:chExt cx="457200" cy="457200"/>
          </a:xfrm>
        </p:grpSpPr>
        <p:sp useBgFill="1">
          <p:nvSpPr>
            <p:cNvPr id="436" name="Oval 435">
              <a:extLst>
                <a:ext uri="{FF2B5EF4-FFF2-40B4-BE49-F238E27FC236}">
                  <a16:creationId xmlns:a16="http://schemas.microsoft.com/office/drawing/2014/main" id="{491E2244-D2E8-4070-8AEA-123B2A97168E}"/>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6" name="printer" title="Icon of a printer">
              <a:extLst>
                <a:ext uri="{FF2B5EF4-FFF2-40B4-BE49-F238E27FC236}">
                  <a16:creationId xmlns:a16="http://schemas.microsoft.com/office/drawing/2014/main" id="{A12DCD08-B97B-48A2-9C26-E0FB16F9D5A3}"/>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49" name="Group 548">
            <a:extLst>
              <a:ext uri="{FF2B5EF4-FFF2-40B4-BE49-F238E27FC236}">
                <a16:creationId xmlns:a16="http://schemas.microsoft.com/office/drawing/2014/main" id="{A0E0175F-57FC-4BD5-B077-E67CCF8E67B3}"/>
              </a:ext>
            </a:extLst>
          </p:cNvPr>
          <p:cNvGrpSpPr>
            <a:grpSpLocks noChangeAspect="1"/>
          </p:cNvGrpSpPr>
          <p:nvPr/>
        </p:nvGrpSpPr>
        <p:grpSpPr>
          <a:xfrm>
            <a:off x="2763486" y="4481534"/>
            <a:ext cx="466302" cy="466302"/>
            <a:chOff x="2354380" y="4396466"/>
            <a:chExt cx="572142" cy="572142"/>
          </a:xfrm>
        </p:grpSpPr>
        <p:sp useBgFill="1">
          <p:nvSpPr>
            <p:cNvPr id="423" name="Oval 422">
              <a:extLst>
                <a:ext uri="{FF2B5EF4-FFF2-40B4-BE49-F238E27FC236}">
                  <a16:creationId xmlns:a16="http://schemas.microsoft.com/office/drawing/2014/main" id="{26C2EAAF-7354-4A7F-B4A7-9CFAA0E8667E}"/>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8" name="server_2" title="Icon of a server tower with a padlock on the lower right corner">
              <a:extLst>
                <a:ext uri="{FF2B5EF4-FFF2-40B4-BE49-F238E27FC236}">
                  <a16:creationId xmlns:a16="http://schemas.microsoft.com/office/drawing/2014/main" id="{B8581070-EC64-448A-97BE-AF8277BDF930}"/>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61" name="Group 560">
            <a:extLst>
              <a:ext uri="{FF2B5EF4-FFF2-40B4-BE49-F238E27FC236}">
                <a16:creationId xmlns:a16="http://schemas.microsoft.com/office/drawing/2014/main" id="{B4C36225-73CB-416B-898C-AB147A63F49D}"/>
              </a:ext>
            </a:extLst>
          </p:cNvPr>
          <p:cNvGrpSpPr>
            <a:grpSpLocks noChangeAspect="1"/>
          </p:cNvGrpSpPr>
          <p:nvPr/>
        </p:nvGrpSpPr>
        <p:grpSpPr>
          <a:xfrm>
            <a:off x="7022237" y="5086462"/>
            <a:ext cx="466302" cy="466302"/>
            <a:chOff x="6538140" y="5095221"/>
            <a:chExt cx="512584" cy="512584"/>
          </a:xfrm>
        </p:grpSpPr>
        <p:sp useBgFill="1">
          <p:nvSpPr>
            <p:cNvPr id="428" name="Oval 427">
              <a:extLst>
                <a:ext uri="{FF2B5EF4-FFF2-40B4-BE49-F238E27FC236}">
                  <a16:creationId xmlns:a16="http://schemas.microsoft.com/office/drawing/2014/main" id="{C90B6FD9-C086-4A24-8E12-AB01B3C3CB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1" name="watch" title="Icon of a smart watch">
              <a:extLst>
                <a:ext uri="{FF2B5EF4-FFF2-40B4-BE49-F238E27FC236}">
                  <a16:creationId xmlns:a16="http://schemas.microsoft.com/office/drawing/2014/main" id="{BAF6BC97-D547-4340-8B17-ED584871FF7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53" name="Group 552">
            <a:extLst>
              <a:ext uri="{FF2B5EF4-FFF2-40B4-BE49-F238E27FC236}">
                <a16:creationId xmlns:a16="http://schemas.microsoft.com/office/drawing/2014/main" id="{5FC2B544-FD3A-47FB-A13B-D073B05F4F42}"/>
              </a:ext>
            </a:extLst>
          </p:cNvPr>
          <p:cNvGrpSpPr>
            <a:grpSpLocks noChangeAspect="1"/>
          </p:cNvGrpSpPr>
          <p:nvPr/>
        </p:nvGrpSpPr>
        <p:grpSpPr>
          <a:xfrm>
            <a:off x="4840978" y="5419679"/>
            <a:ext cx="466302" cy="466302"/>
            <a:chOff x="4745624" y="5313894"/>
            <a:chExt cx="604488" cy="604488"/>
          </a:xfrm>
        </p:grpSpPr>
        <p:sp useBgFill="1">
          <p:nvSpPr>
            <p:cNvPr id="427" name="Oval 426">
              <a:extLst>
                <a:ext uri="{FF2B5EF4-FFF2-40B4-BE49-F238E27FC236}">
                  <a16:creationId xmlns:a16="http://schemas.microsoft.com/office/drawing/2014/main" id="{3F2D9382-87F9-46F7-9CA6-D3422476209D}"/>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9" name="network_3" title="Icon of a server connected to a network">
              <a:extLst>
                <a:ext uri="{FF2B5EF4-FFF2-40B4-BE49-F238E27FC236}">
                  <a16:creationId xmlns:a16="http://schemas.microsoft.com/office/drawing/2014/main" id="{F37DF388-BC9B-4E7A-8840-EC53287E9EE2}"/>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628" name="Group 627">
            <a:extLst>
              <a:ext uri="{FF2B5EF4-FFF2-40B4-BE49-F238E27FC236}">
                <a16:creationId xmlns:a16="http://schemas.microsoft.com/office/drawing/2014/main" id="{AD869E6D-36E0-4DD7-BEA3-2153C289FCB7}"/>
              </a:ext>
            </a:extLst>
          </p:cNvPr>
          <p:cNvGrpSpPr/>
          <p:nvPr/>
        </p:nvGrpSpPr>
        <p:grpSpPr>
          <a:xfrm>
            <a:off x="9574947" y="5313739"/>
            <a:ext cx="466302" cy="466302"/>
            <a:chOff x="9689149" y="5198375"/>
            <a:chExt cx="457200" cy="457200"/>
          </a:xfrm>
        </p:grpSpPr>
        <p:sp useBgFill="1">
          <p:nvSpPr>
            <p:cNvPr id="437" name="Oval 436">
              <a:extLst>
                <a:ext uri="{FF2B5EF4-FFF2-40B4-BE49-F238E27FC236}">
                  <a16:creationId xmlns:a16="http://schemas.microsoft.com/office/drawing/2014/main" id="{C68980A9-2BF9-45F2-B3A0-E1EC24359D9F}"/>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1" name="scanner_2" title="Icon of a barcode scanner">
              <a:extLst>
                <a:ext uri="{FF2B5EF4-FFF2-40B4-BE49-F238E27FC236}">
                  <a16:creationId xmlns:a16="http://schemas.microsoft.com/office/drawing/2014/main" id="{4DBE99F0-00AB-4A60-8A86-04E50BC0B4C9}"/>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81" name="Group 580">
            <a:extLst>
              <a:ext uri="{FF2B5EF4-FFF2-40B4-BE49-F238E27FC236}">
                <a16:creationId xmlns:a16="http://schemas.microsoft.com/office/drawing/2014/main" id="{5BA7FC8E-7906-4008-B9FE-06B0E1FF6176}"/>
              </a:ext>
            </a:extLst>
          </p:cNvPr>
          <p:cNvGrpSpPr>
            <a:grpSpLocks noChangeAspect="1"/>
          </p:cNvGrpSpPr>
          <p:nvPr/>
        </p:nvGrpSpPr>
        <p:grpSpPr>
          <a:xfrm>
            <a:off x="8184397" y="4178393"/>
            <a:ext cx="424345" cy="424345"/>
            <a:chOff x="8421331" y="4300684"/>
            <a:chExt cx="493683" cy="493683"/>
          </a:xfrm>
        </p:grpSpPr>
        <p:sp useBgFill="1">
          <p:nvSpPr>
            <p:cNvPr id="430" name="Oval 429">
              <a:extLst>
                <a:ext uri="{FF2B5EF4-FFF2-40B4-BE49-F238E27FC236}">
                  <a16:creationId xmlns:a16="http://schemas.microsoft.com/office/drawing/2014/main" id="{2D3ABFF8-3029-44B2-8A51-CD2450F50294}"/>
                </a:ext>
              </a:extLst>
            </p:cNvPr>
            <p:cNvSpPr/>
            <p:nvPr/>
          </p:nvSpPr>
          <p:spPr bwMode="auto">
            <a:xfrm rot="4356482">
              <a:off x="8421331" y="4300684"/>
              <a:ext cx="493683" cy="49368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4" name="CellPhone_E8EA" title="Icon of a cellphone">
              <a:extLst>
                <a:ext uri="{FF2B5EF4-FFF2-40B4-BE49-F238E27FC236}">
                  <a16:creationId xmlns:a16="http://schemas.microsoft.com/office/drawing/2014/main" id="{8CAE3ED1-7709-4CFA-9AA9-763F9339D56A}"/>
                </a:ext>
              </a:extLst>
            </p:cNvPr>
            <p:cNvSpPr>
              <a:spLocks noChangeAspect="1" noEditPoints="1"/>
            </p:cNvSpPr>
            <p:nvPr/>
          </p:nvSpPr>
          <p:spPr bwMode="auto">
            <a:xfrm>
              <a:off x="8553266" y="4370674"/>
              <a:ext cx="219493"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63" name="Group 562">
            <a:extLst>
              <a:ext uri="{FF2B5EF4-FFF2-40B4-BE49-F238E27FC236}">
                <a16:creationId xmlns:a16="http://schemas.microsoft.com/office/drawing/2014/main" id="{692942A1-DEAD-49C9-B3C7-E2F33D44D7D6}"/>
              </a:ext>
            </a:extLst>
          </p:cNvPr>
          <p:cNvGrpSpPr>
            <a:grpSpLocks noChangeAspect="1"/>
          </p:cNvGrpSpPr>
          <p:nvPr/>
        </p:nvGrpSpPr>
        <p:grpSpPr>
          <a:xfrm>
            <a:off x="7518049" y="4443450"/>
            <a:ext cx="466302" cy="466302"/>
            <a:chOff x="8424907" y="5060951"/>
            <a:chExt cx="604488" cy="604488"/>
          </a:xfrm>
        </p:grpSpPr>
        <p:sp useBgFill="1">
          <p:nvSpPr>
            <p:cNvPr id="431" name="Oval 430">
              <a:extLst>
                <a:ext uri="{FF2B5EF4-FFF2-40B4-BE49-F238E27FC236}">
                  <a16:creationId xmlns:a16="http://schemas.microsoft.com/office/drawing/2014/main" id="{F858DD9E-04BC-4484-9E88-2D4DC8B286F0}"/>
                </a:ext>
              </a:extLst>
            </p:cNvPr>
            <p:cNvSpPr/>
            <p:nvPr/>
          </p:nvSpPr>
          <p:spPr bwMode="auto">
            <a:xfrm rot="1315268">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5" name="Laptop_E770" title="Icon of a laptop">
              <a:extLst>
                <a:ext uri="{FF2B5EF4-FFF2-40B4-BE49-F238E27FC236}">
                  <a16:creationId xmlns:a16="http://schemas.microsoft.com/office/drawing/2014/main" id="{D1449461-56C4-42BB-8017-B647C8433A48}"/>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62" name="Group 561">
            <a:extLst>
              <a:ext uri="{FF2B5EF4-FFF2-40B4-BE49-F238E27FC236}">
                <a16:creationId xmlns:a16="http://schemas.microsoft.com/office/drawing/2014/main" id="{22076BA7-8912-4715-94D5-281A0B08DF40}"/>
              </a:ext>
            </a:extLst>
          </p:cNvPr>
          <p:cNvGrpSpPr>
            <a:grpSpLocks noChangeAspect="1"/>
          </p:cNvGrpSpPr>
          <p:nvPr/>
        </p:nvGrpSpPr>
        <p:grpSpPr>
          <a:xfrm>
            <a:off x="7481925" y="5914723"/>
            <a:ext cx="466302" cy="466302"/>
            <a:chOff x="7389406" y="5633327"/>
            <a:chExt cx="604488" cy="604488"/>
          </a:xfrm>
        </p:grpSpPr>
        <p:sp useBgFill="1">
          <p:nvSpPr>
            <p:cNvPr id="432" name="Oval 431">
              <a:extLst>
                <a:ext uri="{FF2B5EF4-FFF2-40B4-BE49-F238E27FC236}">
                  <a16:creationId xmlns:a16="http://schemas.microsoft.com/office/drawing/2014/main" id="{AE3C98B5-5C83-4209-9530-B68FD9149EE9}"/>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6" name="Devices3_EA6C" title="Icon of a cellphone in front of a monitor">
              <a:extLst>
                <a:ext uri="{FF2B5EF4-FFF2-40B4-BE49-F238E27FC236}">
                  <a16:creationId xmlns:a16="http://schemas.microsoft.com/office/drawing/2014/main" id="{48B9BA33-127A-4B4A-81CF-258C09FA4DB8}"/>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605" name="Group 604">
            <a:extLst>
              <a:ext uri="{FF2B5EF4-FFF2-40B4-BE49-F238E27FC236}">
                <a16:creationId xmlns:a16="http://schemas.microsoft.com/office/drawing/2014/main" id="{A04D34C1-80D7-4D0A-92C9-164182CCF7B1}"/>
              </a:ext>
            </a:extLst>
          </p:cNvPr>
          <p:cNvGrpSpPr>
            <a:grpSpLocks noChangeAspect="1"/>
          </p:cNvGrpSpPr>
          <p:nvPr/>
        </p:nvGrpSpPr>
        <p:grpSpPr>
          <a:xfrm>
            <a:off x="11437590" y="5230136"/>
            <a:ext cx="466302" cy="466302"/>
            <a:chOff x="2918031" y="2453893"/>
            <a:chExt cx="475798" cy="475798"/>
          </a:xfrm>
        </p:grpSpPr>
        <p:sp useBgFill="1">
          <p:nvSpPr>
            <p:cNvPr id="240" name="Oval 239">
              <a:extLst>
                <a:ext uri="{FF2B5EF4-FFF2-40B4-BE49-F238E27FC236}">
                  <a16:creationId xmlns:a16="http://schemas.microsoft.com/office/drawing/2014/main" id="{82ECB04E-5C41-4FB3-93BA-61F0F99A0145}"/>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44" name="Robot_E99A" title="Icon of a robot">
              <a:extLst>
                <a:ext uri="{FF2B5EF4-FFF2-40B4-BE49-F238E27FC236}">
                  <a16:creationId xmlns:a16="http://schemas.microsoft.com/office/drawing/2014/main" id="{0943582C-C1A5-44BE-BB22-14E28BE7AA34}"/>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73" name="Group 572">
            <a:extLst>
              <a:ext uri="{FF2B5EF4-FFF2-40B4-BE49-F238E27FC236}">
                <a16:creationId xmlns:a16="http://schemas.microsoft.com/office/drawing/2014/main" id="{8B5961A0-25F3-4C1B-AF39-F9972D52C2A7}"/>
              </a:ext>
            </a:extLst>
          </p:cNvPr>
          <p:cNvGrpSpPr>
            <a:grpSpLocks noChangeAspect="1"/>
          </p:cNvGrpSpPr>
          <p:nvPr/>
        </p:nvGrpSpPr>
        <p:grpSpPr>
          <a:xfrm>
            <a:off x="11029871" y="4519617"/>
            <a:ext cx="466302" cy="466302"/>
            <a:chOff x="10742419" y="4392663"/>
            <a:chExt cx="503962" cy="503962"/>
          </a:xfrm>
        </p:grpSpPr>
        <p:sp useBgFill="1">
          <p:nvSpPr>
            <p:cNvPr id="434" name="Oval 433">
              <a:extLst>
                <a:ext uri="{FF2B5EF4-FFF2-40B4-BE49-F238E27FC236}">
                  <a16:creationId xmlns:a16="http://schemas.microsoft.com/office/drawing/2014/main" id="{094BBCF5-5471-4DBA-A052-BCC940421505}"/>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48" name="camera_4" title="Icon of a security camera">
              <a:extLst>
                <a:ext uri="{FF2B5EF4-FFF2-40B4-BE49-F238E27FC236}">
                  <a16:creationId xmlns:a16="http://schemas.microsoft.com/office/drawing/2014/main" id="{0E7B45DD-4871-4107-BA74-B03E16A1EAD4}"/>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606" name="Group 605">
            <a:extLst>
              <a:ext uri="{FF2B5EF4-FFF2-40B4-BE49-F238E27FC236}">
                <a16:creationId xmlns:a16="http://schemas.microsoft.com/office/drawing/2014/main" id="{A4E765FB-ACE0-414F-8EF6-2DBB5361BA56}"/>
              </a:ext>
            </a:extLst>
          </p:cNvPr>
          <p:cNvGrpSpPr>
            <a:grpSpLocks noChangeAspect="1"/>
          </p:cNvGrpSpPr>
          <p:nvPr/>
        </p:nvGrpSpPr>
        <p:grpSpPr>
          <a:xfrm>
            <a:off x="2904300" y="2040711"/>
            <a:ext cx="466302" cy="466302"/>
            <a:chOff x="1991812" y="2055341"/>
            <a:chExt cx="531570" cy="531570"/>
          </a:xfrm>
        </p:grpSpPr>
        <p:sp useBgFill="1">
          <p:nvSpPr>
            <p:cNvPr id="391" name="Oval 390">
              <a:extLst>
                <a:ext uri="{FF2B5EF4-FFF2-40B4-BE49-F238E27FC236}">
                  <a16:creationId xmlns:a16="http://schemas.microsoft.com/office/drawing/2014/main" id="{D5CE2F6D-6230-4672-9CFD-BA2DFE009A78}"/>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0" name="chip" title="Icon of a computer chip">
              <a:extLst>
                <a:ext uri="{FF2B5EF4-FFF2-40B4-BE49-F238E27FC236}">
                  <a16:creationId xmlns:a16="http://schemas.microsoft.com/office/drawing/2014/main" id="{FA8E668D-3A20-4467-A133-FB31AEC4321D}"/>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99" name="Group 598">
            <a:extLst>
              <a:ext uri="{FF2B5EF4-FFF2-40B4-BE49-F238E27FC236}">
                <a16:creationId xmlns:a16="http://schemas.microsoft.com/office/drawing/2014/main" id="{AB58B505-C0A3-4136-95F9-808F78BB4E63}"/>
              </a:ext>
            </a:extLst>
          </p:cNvPr>
          <p:cNvGrpSpPr>
            <a:grpSpLocks noChangeAspect="1"/>
          </p:cNvGrpSpPr>
          <p:nvPr/>
        </p:nvGrpSpPr>
        <p:grpSpPr>
          <a:xfrm>
            <a:off x="4374827" y="2182786"/>
            <a:ext cx="466302" cy="466302"/>
            <a:chOff x="4333356" y="2180217"/>
            <a:chExt cx="604488" cy="604488"/>
          </a:xfrm>
        </p:grpSpPr>
        <p:sp useBgFill="1">
          <p:nvSpPr>
            <p:cNvPr id="234" name="Oval 233">
              <a:extLst>
                <a:ext uri="{FF2B5EF4-FFF2-40B4-BE49-F238E27FC236}">
                  <a16:creationId xmlns:a16="http://schemas.microsoft.com/office/drawing/2014/main" id="{36EFB385-735B-4EBF-B325-D26AE0BFFDF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8" name="Browser_2" title="Icon of a browser window with a home symbol inside">
              <a:extLst>
                <a:ext uri="{FF2B5EF4-FFF2-40B4-BE49-F238E27FC236}">
                  <a16:creationId xmlns:a16="http://schemas.microsoft.com/office/drawing/2014/main" id="{624B03FB-3C8D-4176-960B-D97BDCA8FE81}"/>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94" name="Group 593">
            <a:extLst>
              <a:ext uri="{FF2B5EF4-FFF2-40B4-BE49-F238E27FC236}">
                <a16:creationId xmlns:a16="http://schemas.microsoft.com/office/drawing/2014/main" id="{A0220D41-32CD-48AE-AC9F-65D96473AB07}"/>
              </a:ext>
            </a:extLst>
          </p:cNvPr>
          <p:cNvGrpSpPr>
            <a:grpSpLocks noChangeAspect="1"/>
          </p:cNvGrpSpPr>
          <p:nvPr/>
        </p:nvGrpSpPr>
        <p:grpSpPr>
          <a:xfrm>
            <a:off x="8746371" y="2126614"/>
            <a:ext cx="505783" cy="505783"/>
            <a:chOff x="8078398" y="2264154"/>
            <a:chExt cx="534779" cy="534779"/>
          </a:xfrm>
        </p:grpSpPr>
        <p:sp useBgFill="1">
          <p:nvSpPr>
            <p:cNvPr id="210" name="Oval 209">
              <a:extLst>
                <a:ext uri="{FF2B5EF4-FFF2-40B4-BE49-F238E27FC236}">
                  <a16:creationId xmlns:a16="http://schemas.microsoft.com/office/drawing/2014/main" id="{42064A24-2028-49BF-BE10-C35EE0920AC7}"/>
                </a:ext>
              </a:extLst>
            </p:cNvPr>
            <p:cNvSpPr/>
            <p:nvPr/>
          </p:nvSpPr>
          <p:spPr bwMode="auto">
            <a:xfrm rot="499123">
              <a:off x="8078398" y="2264154"/>
              <a:ext cx="534779" cy="53477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8" name="girl" title="Icon of a young woman">
              <a:extLst>
                <a:ext uri="{FF2B5EF4-FFF2-40B4-BE49-F238E27FC236}">
                  <a16:creationId xmlns:a16="http://schemas.microsoft.com/office/drawing/2014/main" id="{9BDE62DF-C607-48E1-A364-FAF5B717ED34}"/>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95" name="Group 594">
            <a:extLst>
              <a:ext uri="{FF2B5EF4-FFF2-40B4-BE49-F238E27FC236}">
                <a16:creationId xmlns:a16="http://schemas.microsoft.com/office/drawing/2014/main" id="{AAB032C4-D104-43D6-BFB5-9571DC3237FC}"/>
              </a:ext>
            </a:extLst>
          </p:cNvPr>
          <p:cNvGrpSpPr>
            <a:grpSpLocks noChangeAspect="1"/>
          </p:cNvGrpSpPr>
          <p:nvPr/>
        </p:nvGrpSpPr>
        <p:grpSpPr>
          <a:xfrm>
            <a:off x="7553327" y="1909698"/>
            <a:ext cx="466302" cy="466302"/>
            <a:chOff x="7390889" y="2022303"/>
            <a:chExt cx="507144" cy="507144"/>
          </a:xfrm>
        </p:grpSpPr>
        <p:sp useBgFill="1">
          <p:nvSpPr>
            <p:cNvPr id="198" name="Oval 197">
              <a:extLst>
                <a:ext uri="{FF2B5EF4-FFF2-40B4-BE49-F238E27FC236}">
                  <a16:creationId xmlns:a16="http://schemas.microsoft.com/office/drawing/2014/main" id="{D02D3D55-61E2-47D2-AA09-0DB5C253DFCC}"/>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69" name="girl_2" title="Icon of a woman">
              <a:extLst>
                <a:ext uri="{FF2B5EF4-FFF2-40B4-BE49-F238E27FC236}">
                  <a16:creationId xmlns:a16="http://schemas.microsoft.com/office/drawing/2014/main" id="{7323F2EE-1CFA-4EC6-AC78-F912AEB47663}"/>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625" name="Group 624">
            <a:extLst>
              <a:ext uri="{FF2B5EF4-FFF2-40B4-BE49-F238E27FC236}">
                <a16:creationId xmlns:a16="http://schemas.microsoft.com/office/drawing/2014/main" id="{FF7988C1-EC53-4DC6-82CF-D19013CB86EE}"/>
              </a:ext>
            </a:extLst>
          </p:cNvPr>
          <p:cNvGrpSpPr>
            <a:grpSpLocks noChangeAspect="1"/>
          </p:cNvGrpSpPr>
          <p:nvPr/>
        </p:nvGrpSpPr>
        <p:grpSpPr>
          <a:xfrm>
            <a:off x="3560346" y="2467945"/>
            <a:ext cx="466302" cy="466302"/>
            <a:chOff x="3581379" y="3092968"/>
            <a:chExt cx="604488" cy="604488"/>
          </a:xfrm>
        </p:grpSpPr>
        <p:sp useBgFill="1">
          <p:nvSpPr>
            <p:cNvPr id="244" name="Oval 243">
              <a:extLst>
                <a:ext uri="{FF2B5EF4-FFF2-40B4-BE49-F238E27FC236}">
                  <a16:creationId xmlns:a16="http://schemas.microsoft.com/office/drawing/2014/main" id="{60486DAD-D87D-4EA8-896F-52A085F61ED8}"/>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1" name="mail" title="Icon of an envelope">
              <a:extLst>
                <a:ext uri="{FF2B5EF4-FFF2-40B4-BE49-F238E27FC236}">
                  <a16:creationId xmlns:a16="http://schemas.microsoft.com/office/drawing/2014/main" id="{106A1BA9-11C3-49D9-BEF2-A760DA941AAB}"/>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615" name="Group 614">
            <a:extLst>
              <a:ext uri="{FF2B5EF4-FFF2-40B4-BE49-F238E27FC236}">
                <a16:creationId xmlns:a16="http://schemas.microsoft.com/office/drawing/2014/main" id="{876B369C-7D37-4946-A8BD-C60D346C0296}"/>
              </a:ext>
            </a:extLst>
          </p:cNvPr>
          <p:cNvGrpSpPr>
            <a:grpSpLocks noChangeAspect="1"/>
          </p:cNvGrpSpPr>
          <p:nvPr/>
        </p:nvGrpSpPr>
        <p:grpSpPr>
          <a:xfrm>
            <a:off x="3076767" y="3133590"/>
            <a:ext cx="466302" cy="466302"/>
            <a:chOff x="2049022" y="3050887"/>
            <a:chExt cx="541624" cy="541624"/>
          </a:xfrm>
        </p:grpSpPr>
        <p:sp useBgFill="1">
          <p:nvSpPr>
            <p:cNvPr id="388" name="Oval 387">
              <a:extLst>
                <a:ext uri="{FF2B5EF4-FFF2-40B4-BE49-F238E27FC236}">
                  <a16:creationId xmlns:a16="http://schemas.microsoft.com/office/drawing/2014/main" id="{AFF3E7DC-6144-448F-A0B3-3C81753A70AF}"/>
                </a:ext>
              </a:extLst>
            </p:cNvPr>
            <p:cNvSpPr/>
            <p:nvPr/>
          </p:nvSpPr>
          <p:spPr bwMode="auto">
            <a:xfrm>
              <a:off x="2049022" y="3050887"/>
              <a:ext cx="541624" cy="5416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2" name="speech_4" title="Icon of a chat bubble with a video camera inside">
              <a:extLst>
                <a:ext uri="{FF2B5EF4-FFF2-40B4-BE49-F238E27FC236}">
                  <a16:creationId xmlns:a16="http://schemas.microsoft.com/office/drawing/2014/main" id="{6638DA07-8EA2-4F29-ABEF-D198ED86CE59}"/>
                </a:ext>
              </a:extLst>
            </p:cNvPr>
            <p:cNvSpPr>
              <a:spLocks noChangeAspect="1" noEditPoints="1"/>
            </p:cNvSpPr>
            <p:nvPr/>
          </p:nvSpPr>
          <p:spPr bwMode="auto">
            <a:xfrm>
              <a:off x="2142755" y="3188431"/>
              <a:ext cx="357666" cy="3177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nvGrpSpPr>
          <p:cNvPr id="598" name="Group 597">
            <a:extLst>
              <a:ext uri="{FF2B5EF4-FFF2-40B4-BE49-F238E27FC236}">
                <a16:creationId xmlns:a16="http://schemas.microsoft.com/office/drawing/2014/main" id="{614A95B9-187B-4A61-B879-88772723A4B6}"/>
              </a:ext>
            </a:extLst>
          </p:cNvPr>
          <p:cNvGrpSpPr>
            <a:grpSpLocks noChangeAspect="1"/>
          </p:cNvGrpSpPr>
          <p:nvPr/>
        </p:nvGrpSpPr>
        <p:grpSpPr>
          <a:xfrm>
            <a:off x="4508035" y="1385416"/>
            <a:ext cx="466302" cy="466302"/>
            <a:chOff x="4654814" y="1371795"/>
            <a:chExt cx="604488" cy="604488"/>
          </a:xfrm>
        </p:grpSpPr>
        <p:sp useBgFill="1">
          <p:nvSpPr>
            <p:cNvPr id="229" name="Oval 228">
              <a:extLst>
                <a:ext uri="{FF2B5EF4-FFF2-40B4-BE49-F238E27FC236}">
                  <a16:creationId xmlns:a16="http://schemas.microsoft.com/office/drawing/2014/main" id="{C9FE91C6-BFF6-4A15-BE86-F09826C7146A}"/>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3" name="ActivityFeed_F056" title="Icon of two chat bubbles stacked vertically">
              <a:extLst>
                <a:ext uri="{FF2B5EF4-FFF2-40B4-BE49-F238E27FC236}">
                  <a16:creationId xmlns:a16="http://schemas.microsoft.com/office/drawing/2014/main" id="{90787796-D9F2-4A48-A2F2-B4917A3BBF1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sp>
        <p:nvSpPr>
          <p:cNvPr id="374" name="TextBox 373">
            <a:extLst>
              <a:ext uri="{FF2B5EF4-FFF2-40B4-BE49-F238E27FC236}">
                <a16:creationId xmlns:a16="http://schemas.microsoft.com/office/drawing/2014/main" id="{B9246392-628D-46C3-845D-ADA72AAB2BB5}"/>
              </a:ext>
            </a:extLst>
          </p:cNvPr>
          <p:cNvSpPr txBox="1"/>
          <p:nvPr/>
        </p:nvSpPr>
        <p:spPr>
          <a:xfrm>
            <a:off x="9249893" y="6014497"/>
            <a:ext cx="1414892"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l"/>
            <a:r>
              <a:rPr lang="en-US" sz="2400"/>
              <a:t>Devices</a:t>
            </a:r>
          </a:p>
        </p:txBody>
      </p:sp>
      <p:sp>
        <p:nvSpPr>
          <p:cNvPr id="375" name="TextBox 374">
            <a:extLst>
              <a:ext uri="{FF2B5EF4-FFF2-40B4-BE49-F238E27FC236}">
                <a16:creationId xmlns:a16="http://schemas.microsoft.com/office/drawing/2014/main" id="{36648A98-B244-4BD1-9BD3-253CA12CF75F}"/>
              </a:ext>
            </a:extLst>
          </p:cNvPr>
          <p:cNvSpPr txBox="1"/>
          <p:nvPr/>
        </p:nvSpPr>
        <p:spPr>
          <a:xfrm>
            <a:off x="247730" y="1288731"/>
            <a:ext cx="1866544"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r"/>
            <a:r>
              <a:rPr lang="en-US" sz="2400"/>
              <a:t>Cloud apps</a:t>
            </a:r>
          </a:p>
        </p:txBody>
      </p:sp>
      <p:sp>
        <p:nvSpPr>
          <p:cNvPr id="378" name="TextBox 377">
            <a:extLst>
              <a:ext uri="{FF2B5EF4-FFF2-40B4-BE49-F238E27FC236}">
                <a16:creationId xmlns:a16="http://schemas.microsoft.com/office/drawing/2014/main" id="{3CC60ABC-7166-4769-973E-A205F736E039}"/>
              </a:ext>
            </a:extLst>
          </p:cNvPr>
          <p:cNvSpPr txBox="1"/>
          <p:nvPr/>
        </p:nvSpPr>
        <p:spPr>
          <a:xfrm>
            <a:off x="9962707" y="1383291"/>
            <a:ext cx="1526367" cy="678031"/>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400"/>
              <a:t>Partners &amp;</a:t>
            </a:r>
            <a:br>
              <a:rPr lang="en-US" sz="2400"/>
            </a:br>
            <a:r>
              <a:rPr lang="en-US" sz="2400"/>
              <a:t>customers</a:t>
            </a:r>
          </a:p>
        </p:txBody>
      </p:sp>
      <p:grpSp>
        <p:nvGrpSpPr>
          <p:cNvPr id="592" name="Group 591">
            <a:extLst>
              <a:ext uri="{FF2B5EF4-FFF2-40B4-BE49-F238E27FC236}">
                <a16:creationId xmlns:a16="http://schemas.microsoft.com/office/drawing/2014/main" id="{869A1E37-4D79-41B2-892F-269B20849C8A}"/>
              </a:ext>
            </a:extLst>
          </p:cNvPr>
          <p:cNvGrpSpPr/>
          <p:nvPr/>
        </p:nvGrpSpPr>
        <p:grpSpPr>
          <a:xfrm>
            <a:off x="9851541" y="3100730"/>
            <a:ext cx="700797" cy="700795"/>
            <a:chOff x="9474333" y="2932047"/>
            <a:chExt cx="519317" cy="519316"/>
          </a:xfrm>
        </p:grpSpPr>
        <p:sp useBgFill="1">
          <p:nvSpPr>
            <p:cNvPr id="169" name="Oval 168">
              <a:extLst>
                <a:ext uri="{FF2B5EF4-FFF2-40B4-BE49-F238E27FC236}">
                  <a16:creationId xmlns:a16="http://schemas.microsoft.com/office/drawing/2014/main" id="{7D51F83F-95D6-4C99-BCFD-ABBA606AF4AC}"/>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0" name="people_4" title="Icon of a person">
              <a:extLst>
                <a:ext uri="{FF2B5EF4-FFF2-40B4-BE49-F238E27FC236}">
                  <a16:creationId xmlns:a16="http://schemas.microsoft.com/office/drawing/2014/main" id="{54102B02-B9B1-4835-9121-77D1CBC7C2B3}"/>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1873"/>
            </a:p>
          </p:txBody>
        </p:sp>
      </p:grpSp>
      <p:grpSp>
        <p:nvGrpSpPr>
          <p:cNvPr id="597" name="Group 596">
            <a:extLst>
              <a:ext uri="{FF2B5EF4-FFF2-40B4-BE49-F238E27FC236}">
                <a16:creationId xmlns:a16="http://schemas.microsoft.com/office/drawing/2014/main" id="{AE934B24-A81E-4C9B-AD9D-97B6AC6188D4}"/>
              </a:ext>
            </a:extLst>
          </p:cNvPr>
          <p:cNvGrpSpPr>
            <a:grpSpLocks noChangeAspect="1"/>
          </p:cNvGrpSpPr>
          <p:nvPr/>
        </p:nvGrpSpPr>
        <p:grpSpPr>
          <a:xfrm>
            <a:off x="6735470" y="1593531"/>
            <a:ext cx="466302" cy="466302"/>
            <a:chOff x="6280345" y="1579525"/>
            <a:chExt cx="565440" cy="565440"/>
          </a:xfrm>
        </p:grpSpPr>
        <p:sp useBgFill="1">
          <p:nvSpPr>
            <p:cNvPr id="201" name="Oval 200">
              <a:extLst>
                <a:ext uri="{FF2B5EF4-FFF2-40B4-BE49-F238E27FC236}">
                  <a16:creationId xmlns:a16="http://schemas.microsoft.com/office/drawing/2014/main" id="{6A14243F-354A-4427-9CF0-C4A3BE97FDDA}"/>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81" name="people_12" title="Icon of three people">
              <a:extLst>
                <a:ext uri="{FF2B5EF4-FFF2-40B4-BE49-F238E27FC236}">
                  <a16:creationId xmlns:a16="http://schemas.microsoft.com/office/drawing/2014/main" id="{9258B3E7-3120-4DF5-9867-2BD932E0F87A}"/>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382" name="Group 381">
            <a:extLst>
              <a:ext uri="{FF2B5EF4-FFF2-40B4-BE49-F238E27FC236}">
                <a16:creationId xmlns:a16="http://schemas.microsoft.com/office/drawing/2014/main" id="{7632A59A-2C74-4209-859E-16B79B008E80}"/>
              </a:ext>
            </a:extLst>
          </p:cNvPr>
          <p:cNvGrpSpPr>
            <a:grpSpLocks noChangeAspect="1"/>
          </p:cNvGrpSpPr>
          <p:nvPr/>
        </p:nvGrpSpPr>
        <p:grpSpPr>
          <a:xfrm>
            <a:off x="9047841" y="3681220"/>
            <a:ext cx="466302" cy="466302"/>
            <a:chOff x="3811718" y="5897776"/>
            <a:chExt cx="548640" cy="548640"/>
          </a:xfrm>
        </p:grpSpPr>
        <p:sp useBgFill="1">
          <p:nvSpPr>
            <p:cNvPr id="383" name="Oval 382">
              <a:extLst>
                <a:ext uri="{FF2B5EF4-FFF2-40B4-BE49-F238E27FC236}">
                  <a16:creationId xmlns:a16="http://schemas.microsoft.com/office/drawing/2014/main" id="{489B83B8-69F1-45C2-B7DE-8262617838C1}"/>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4" name="people_4" title="Icon of a person">
              <a:extLst>
                <a:ext uri="{FF2B5EF4-FFF2-40B4-BE49-F238E27FC236}">
                  <a16:creationId xmlns:a16="http://schemas.microsoft.com/office/drawing/2014/main" id="{6ACDDF73-421A-4BED-9F27-6CC93D27689E}"/>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grpSp>
      <p:grpSp>
        <p:nvGrpSpPr>
          <p:cNvPr id="385" name="Group 384">
            <a:extLst>
              <a:ext uri="{FF2B5EF4-FFF2-40B4-BE49-F238E27FC236}">
                <a16:creationId xmlns:a16="http://schemas.microsoft.com/office/drawing/2014/main" id="{76535968-C6E0-41E2-AD78-29E27CD64D76}"/>
              </a:ext>
            </a:extLst>
          </p:cNvPr>
          <p:cNvGrpSpPr>
            <a:grpSpLocks noChangeAspect="1"/>
          </p:cNvGrpSpPr>
          <p:nvPr/>
        </p:nvGrpSpPr>
        <p:grpSpPr>
          <a:xfrm>
            <a:off x="8337509" y="3049914"/>
            <a:ext cx="466302" cy="466302"/>
            <a:chOff x="2134878" y="5897776"/>
            <a:chExt cx="548640" cy="548640"/>
          </a:xfrm>
        </p:grpSpPr>
        <p:sp useBgFill="1">
          <p:nvSpPr>
            <p:cNvPr id="386" name="Oval 385">
              <a:extLst>
                <a:ext uri="{FF2B5EF4-FFF2-40B4-BE49-F238E27FC236}">
                  <a16:creationId xmlns:a16="http://schemas.microsoft.com/office/drawing/2014/main" id="{7B1467A0-D44C-49C8-85E2-A56065A0C1D0}"/>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7" name="people_7" title="Icon of two people">
              <a:extLst>
                <a:ext uri="{FF2B5EF4-FFF2-40B4-BE49-F238E27FC236}">
                  <a16:creationId xmlns:a16="http://schemas.microsoft.com/office/drawing/2014/main" id="{00AE0969-0F8E-4965-A1EB-0106C10AB479}"/>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grpSp>
      <p:grpSp>
        <p:nvGrpSpPr>
          <p:cNvPr id="390" name="Group 389">
            <a:extLst>
              <a:ext uri="{FF2B5EF4-FFF2-40B4-BE49-F238E27FC236}">
                <a16:creationId xmlns:a16="http://schemas.microsoft.com/office/drawing/2014/main" id="{25187B43-FB46-494F-9D9A-7879EFCE7824}"/>
              </a:ext>
            </a:extLst>
          </p:cNvPr>
          <p:cNvGrpSpPr>
            <a:grpSpLocks noChangeAspect="1"/>
          </p:cNvGrpSpPr>
          <p:nvPr/>
        </p:nvGrpSpPr>
        <p:grpSpPr>
          <a:xfrm>
            <a:off x="9341796" y="3090712"/>
            <a:ext cx="466303" cy="466302"/>
            <a:chOff x="2929661" y="5897776"/>
            <a:chExt cx="548640" cy="548640"/>
          </a:xfrm>
        </p:grpSpPr>
        <p:sp useBgFill="1">
          <p:nvSpPr>
            <p:cNvPr id="397" name="Oval 396">
              <a:extLst>
                <a:ext uri="{FF2B5EF4-FFF2-40B4-BE49-F238E27FC236}">
                  <a16:creationId xmlns:a16="http://schemas.microsoft.com/office/drawing/2014/main" id="{418F0D2F-A99D-4E01-BC44-C9C0F9FC9ACC}"/>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99" name="Family_EBDA" title="Icon of a family of people">
              <a:extLst>
                <a:ext uri="{FF2B5EF4-FFF2-40B4-BE49-F238E27FC236}">
                  <a16:creationId xmlns:a16="http://schemas.microsoft.com/office/drawing/2014/main" id="{27D90C23-C088-4D52-92DB-A1F2FC1299FF}"/>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grpSp>
      <p:sp>
        <p:nvSpPr>
          <p:cNvPr id="404" name="TextBox 403">
            <a:extLst>
              <a:ext uri="{FF2B5EF4-FFF2-40B4-BE49-F238E27FC236}">
                <a16:creationId xmlns:a16="http://schemas.microsoft.com/office/drawing/2014/main" id="{0DCAA4DF-F774-4695-88DF-90CF5E7A9B80}"/>
              </a:ext>
            </a:extLst>
          </p:cNvPr>
          <p:cNvSpPr txBox="1"/>
          <p:nvPr/>
        </p:nvSpPr>
        <p:spPr>
          <a:xfrm>
            <a:off x="10515167" y="3257169"/>
            <a:ext cx="1596846"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400"/>
              <a:t>Employees</a:t>
            </a:r>
          </a:p>
        </p:txBody>
      </p:sp>
      <p:grpSp>
        <p:nvGrpSpPr>
          <p:cNvPr id="123" name="Group 122" descr="factory icon">
            <a:extLst>
              <a:ext uri="{FF2B5EF4-FFF2-40B4-BE49-F238E27FC236}">
                <a16:creationId xmlns:a16="http://schemas.microsoft.com/office/drawing/2014/main" id="{BF2303CF-E566-405E-A9F2-FB05956E952E}"/>
              </a:ext>
            </a:extLst>
          </p:cNvPr>
          <p:cNvGrpSpPr>
            <a:grpSpLocks noChangeAspect="1"/>
          </p:cNvGrpSpPr>
          <p:nvPr/>
        </p:nvGrpSpPr>
        <p:grpSpPr>
          <a:xfrm>
            <a:off x="8224190" y="1280620"/>
            <a:ext cx="466302" cy="466302"/>
            <a:chOff x="3888602" y="4110297"/>
            <a:chExt cx="527686" cy="527686"/>
          </a:xfrm>
        </p:grpSpPr>
        <p:sp useBgFill="1">
          <p:nvSpPr>
            <p:cNvPr id="124" name="Oval 123">
              <a:extLst>
                <a:ext uri="{FF2B5EF4-FFF2-40B4-BE49-F238E27FC236}">
                  <a16:creationId xmlns:a16="http://schemas.microsoft.com/office/drawing/2014/main" id="{504E379C-0D81-4C2D-BE6B-A9E9FF81662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41">
              <a:extLst>
                <a:ext uri="{FF2B5EF4-FFF2-40B4-BE49-F238E27FC236}">
                  <a16:creationId xmlns:a16="http://schemas.microsoft.com/office/drawing/2014/main" id="{34336145-874B-4373-95E3-C7B1B90F3F11}"/>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552" name="Group 551">
            <a:extLst>
              <a:ext uri="{FF2B5EF4-FFF2-40B4-BE49-F238E27FC236}">
                <a16:creationId xmlns:a16="http://schemas.microsoft.com/office/drawing/2014/main" id="{A973222E-DD4E-4AA2-AA10-39B8A7FEEF6C}"/>
              </a:ext>
            </a:extLst>
          </p:cNvPr>
          <p:cNvGrpSpPr>
            <a:grpSpLocks noChangeAspect="1"/>
          </p:cNvGrpSpPr>
          <p:nvPr/>
        </p:nvGrpSpPr>
        <p:grpSpPr>
          <a:xfrm>
            <a:off x="2989277" y="5173508"/>
            <a:ext cx="466302" cy="466302"/>
            <a:chOff x="2930066" y="5072528"/>
            <a:chExt cx="562530" cy="562530"/>
          </a:xfrm>
        </p:grpSpPr>
        <p:sp useBgFill="1">
          <p:nvSpPr>
            <p:cNvPr id="418" name="Oval 417">
              <a:extLst>
                <a:ext uri="{FF2B5EF4-FFF2-40B4-BE49-F238E27FC236}">
                  <a16:creationId xmlns:a16="http://schemas.microsoft.com/office/drawing/2014/main" id="{4108EB59-166C-4823-BF86-ECEB0F46D168}"/>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9" name="Database_EFC7" title="Icon of a cylinder">
              <a:extLst>
                <a:ext uri="{FF2B5EF4-FFF2-40B4-BE49-F238E27FC236}">
                  <a16:creationId xmlns:a16="http://schemas.microsoft.com/office/drawing/2014/main" id="{FF9F2F69-A78E-4B30-8B9D-9C45F3723405}"/>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4" name="Group 3">
            <a:extLst>
              <a:ext uri="{FF2B5EF4-FFF2-40B4-BE49-F238E27FC236}">
                <a16:creationId xmlns:a16="http://schemas.microsoft.com/office/drawing/2014/main" id="{CFA9218C-A328-4F59-8EE3-F2D871B4E1D7}"/>
              </a:ext>
            </a:extLst>
          </p:cNvPr>
          <p:cNvGrpSpPr>
            <a:grpSpLocks noChangeAspect="1"/>
          </p:cNvGrpSpPr>
          <p:nvPr/>
        </p:nvGrpSpPr>
        <p:grpSpPr>
          <a:xfrm>
            <a:off x="8499840" y="6032510"/>
            <a:ext cx="508358" cy="373041"/>
            <a:chOff x="7016656" y="6251061"/>
            <a:chExt cx="498435" cy="365760"/>
          </a:xfrm>
        </p:grpSpPr>
        <p:sp>
          <p:nvSpPr>
            <p:cNvPr id="2" name="Rectangle 1">
              <a:extLst>
                <a:ext uri="{FF2B5EF4-FFF2-40B4-BE49-F238E27FC236}">
                  <a16:creationId xmlns:a16="http://schemas.microsoft.com/office/drawing/2014/main" id="{65FC021E-9E67-4061-B241-34E1B33D23D4}"/>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38" name="UniversalApp_E8CC" title="Icon of a cellphone in front of a tablet">
              <a:extLst>
                <a:ext uri="{FF2B5EF4-FFF2-40B4-BE49-F238E27FC236}">
                  <a16:creationId xmlns:a16="http://schemas.microsoft.com/office/drawing/2014/main" id="{E91F1933-2237-4E2F-8100-9D952F2F3E8A}"/>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596" name="Group 595">
            <a:extLst>
              <a:ext uri="{FF2B5EF4-FFF2-40B4-BE49-F238E27FC236}">
                <a16:creationId xmlns:a16="http://schemas.microsoft.com/office/drawing/2014/main" id="{FDDE6B3A-D286-4B6C-A147-06A449ADD015}"/>
              </a:ext>
            </a:extLst>
          </p:cNvPr>
          <p:cNvGrpSpPr/>
          <p:nvPr/>
        </p:nvGrpSpPr>
        <p:grpSpPr>
          <a:xfrm>
            <a:off x="9121362" y="1330512"/>
            <a:ext cx="855351" cy="855351"/>
            <a:chOff x="8150339" y="1402293"/>
            <a:chExt cx="708222" cy="708222"/>
          </a:xfrm>
        </p:grpSpPr>
        <p:sp useBgFill="1">
          <p:nvSpPr>
            <p:cNvPr id="478" name="Oval 477">
              <a:extLst>
                <a:ext uri="{FF2B5EF4-FFF2-40B4-BE49-F238E27FC236}">
                  <a16:creationId xmlns:a16="http://schemas.microsoft.com/office/drawing/2014/main" id="{6D135336-E06E-42C2-A92F-D054E51707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161" name="Modern_workplace" title="Icon of three people connected by a dotted line">
              <a:extLst>
                <a:ext uri="{FF2B5EF4-FFF2-40B4-BE49-F238E27FC236}">
                  <a16:creationId xmlns:a16="http://schemas.microsoft.com/office/drawing/2014/main" id="{922D5FEB-FC69-4408-9C3C-D80114B6622C}"/>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cxnSp>
        <p:nvCxnSpPr>
          <p:cNvPr id="176" name="Straight Connector 175">
            <a:extLst>
              <a:ext uri="{FF2B5EF4-FFF2-40B4-BE49-F238E27FC236}">
                <a16:creationId xmlns:a16="http://schemas.microsoft.com/office/drawing/2014/main" id="{87D1EE98-674C-42AF-9149-4C0914BEF00B}"/>
              </a:ext>
            </a:extLst>
          </p:cNvPr>
          <p:cNvCxnSpPr>
            <a:cxnSpLocks/>
            <a:stCxn id="383" idx="1"/>
            <a:endCxn id="386" idx="5"/>
          </p:cNvCxnSpPr>
          <p:nvPr/>
        </p:nvCxnSpPr>
        <p:spPr>
          <a:xfrm flipH="1" flipV="1">
            <a:off x="8735522" y="3447928"/>
            <a:ext cx="380607" cy="3015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738E105-D570-4ABC-A23C-AA0C40BF7011}"/>
              </a:ext>
            </a:extLst>
          </p:cNvPr>
          <p:cNvCxnSpPr>
            <a:cxnSpLocks/>
            <a:stCxn id="386" idx="6"/>
            <a:endCxn id="397" idx="2"/>
          </p:cNvCxnSpPr>
          <p:nvPr/>
        </p:nvCxnSpPr>
        <p:spPr>
          <a:xfrm>
            <a:off x="8803810" y="3283065"/>
            <a:ext cx="537985" cy="407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6A2773C-1BDC-4D80-BD49-9BF910CEEC94}"/>
              </a:ext>
            </a:extLst>
          </p:cNvPr>
          <p:cNvCxnSpPr>
            <a:cxnSpLocks/>
            <a:stCxn id="210" idx="1"/>
            <a:endCxn id="124" idx="7"/>
          </p:cNvCxnSpPr>
          <p:nvPr/>
        </p:nvCxnSpPr>
        <p:spPr>
          <a:xfrm flipH="1" flipV="1">
            <a:off x="8662520" y="1624501"/>
            <a:ext cx="185674" cy="5521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A729AC9-614D-42EE-B55B-E22AC31983DB}"/>
              </a:ext>
            </a:extLst>
          </p:cNvPr>
          <p:cNvCxnSpPr>
            <a:cxnSpLocks/>
            <a:stCxn id="650" idx="6"/>
            <a:endCxn id="124" idx="4"/>
          </p:cNvCxnSpPr>
          <p:nvPr/>
        </p:nvCxnSpPr>
        <p:spPr>
          <a:xfrm>
            <a:off x="7758756" y="1534766"/>
            <a:ext cx="475204" cy="4579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28E8FA3-9C55-44B5-8D6B-043F87EB98FE}"/>
              </a:ext>
            </a:extLst>
          </p:cNvPr>
          <p:cNvCxnSpPr>
            <a:cxnSpLocks/>
            <a:stCxn id="210" idx="3"/>
          </p:cNvCxnSpPr>
          <p:nvPr/>
        </p:nvCxnSpPr>
        <p:spPr>
          <a:xfrm flipH="1">
            <a:off x="6303411" y="2530573"/>
            <a:ext cx="2493039" cy="96822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9C73559-838F-4FBC-B7ED-5232F6F87C82}"/>
              </a:ext>
            </a:extLst>
          </p:cNvPr>
          <p:cNvCxnSpPr>
            <a:cxnSpLocks/>
            <a:stCxn id="198" idx="4"/>
          </p:cNvCxnSpPr>
          <p:nvPr/>
        </p:nvCxnSpPr>
        <p:spPr>
          <a:xfrm flipH="1">
            <a:off x="6289798" y="2233949"/>
            <a:ext cx="1282064" cy="12289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574E791-7628-4F47-B16D-2FC389ABA3BC}"/>
              </a:ext>
            </a:extLst>
          </p:cNvPr>
          <p:cNvCxnSpPr>
            <a:cxnSpLocks/>
            <a:stCxn id="201" idx="5"/>
          </p:cNvCxnSpPr>
          <p:nvPr/>
        </p:nvCxnSpPr>
        <p:spPr>
          <a:xfrm flipH="1">
            <a:off x="6251015" y="2049331"/>
            <a:ext cx="648417" cy="134657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EE0359-4C7E-496B-A253-671DCE1FE4DB}"/>
              </a:ext>
            </a:extLst>
          </p:cNvPr>
          <p:cNvCxnSpPr>
            <a:cxnSpLocks/>
            <a:stCxn id="229" idx="5"/>
          </p:cNvCxnSpPr>
          <p:nvPr/>
        </p:nvCxnSpPr>
        <p:spPr>
          <a:xfrm>
            <a:off x="4838140" y="1830604"/>
            <a:ext cx="1360068" cy="161127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7796430-F654-40D1-A4C2-A5E2145B9A7C}"/>
              </a:ext>
            </a:extLst>
          </p:cNvPr>
          <p:cNvCxnSpPr>
            <a:cxnSpLocks/>
            <a:stCxn id="234" idx="6"/>
          </p:cNvCxnSpPr>
          <p:nvPr/>
        </p:nvCxnSpPr>
        <p:spPr>
          <a:xfrm>
            <a:off x="4807663" y="2536290"/>
            <a:ext cx="1587578" cy="103258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3EA4467-E409-4A31-965E-57D3E18A9047}"/>
              </a:ext>
            </a:extLst>
          </p:cNvPr>
          <p:cNvCxnSpPr>
            <a:cxnSpLocks/>
            <a:stCxn id="237" idx="0"/>
            <a:endCxn id="429" idx="3"/>
          </p:cNvCxnSpPr>
          <p:nvPr/>
        </p:nvCxnSpPr>
        <p:spPr>
          <a:xfrm flipV="1">
            <a:off x="9005799" y="4818073"/>
            <a:ext cx="44503" cy="35019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F5B032-12DF-43FD-B750-70ECA8C87A5B}"/>
              </a:ext>
            </a:extLst>
          </p:cNvPr>
          <p:cNvCxnSpPr>
            <a:cxnSpLocks/>
            <a:stCxn id="394" idx="6"/>
          </p:cNvCxnSpPr>
          <p:nvPr/>
        </p:nvCxnSpPr>
        <p:spPr>
          <a:xfrm>
            <a:off x="4677620" y="3162755"/>
            <a:ext cx="1682221" cy="323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FCC9C9D-E55F-4215-967F-2B6AFE7396D5}"/>
              </a:ext>
            </a:extLst>
          </p:cNvPr>
          <p:cNvCxnSpPr>
            <a:cxnSpLocks/>
            <a:stCxn id="124" idx="5"/>
            <a:endCxn id="198" idx="0"/>
          </p:cNvCxnSpPr>
          <p:nvPr/>
        </p:nvCxnSpPr>
        <p:spPr>
          <a:xfrm flipH="1">
            <a:off x="8001094" y="1718950"/>
            <a:ext cx="345516" cy="3328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8E6F96D-123B-422E-81D0-2827D958324B}"/>
              </a:ext>
            </a:extLst>
          </p:cNvPr>
          <p:cNvCxnSpPr>
            <a:cxnSpLocks/>
            <a:stCxn id="383" idx="2"/>
          </p:cNvCxnSpPr>
          <p:nvPr/>
        </p:nvCxnSpPr>
        <p:spPr>
          <a:xfrm flipH="1" flipV="1">
            <a:off x="6263392" y="3487077"/>
            <a:ext cx="2784449" cy="4272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AD2D5FC-76DB-469F-BFA7-F61B07D635D3}"/>
              </a:ext>
            </a:extLst>
          </p:cNvPr>
          <p:cNvCxnSpPr>
            <a:cxnSpLocks/>
            <a:stCxn id="386" idx="2"/>
          </p:cNvCxnSpPr>
          <p:nvPr/>
        </p:nvCxnSpPr>
        <p:spPr>
          <a:xfrm flipH="1">
            <a:off x="6251343" y="3283065"/>
            <a:ext cx="2086166" cy="19124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0C13089F-13FB-4EF4-8BB5-5922762C7C1F}"/>
              </a:ext>
            </a:extLst>
          </p:cNvPr>
          <p:cNvCxnSpPr>
            <a:cxnSpLocks/>
            <a:stCxn id="388" idx="7"/>
            <a:endCxn id="244" idx="3"/>
          </p:cNvCxnSpPr>
          <p:nvPr/>
        </p:nvCxnSpPr>
        <p:spPr>
          <a:xfrm flipV="1">
            <a:off x="3474781" y="2865959"/>
            <a:ext cx="153853" cy="3359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B5349F9-83A9-4D2A-879D-AEF7B0D90389}"/>
              </a:ext>
            </a:extLst>
          </p:cNvPr>
          <p:cNvCxnSpPr>
            <a:cxnSpLocks/>
            <a:stCxn id="436" idx="6"/>
            <a:endCxn id="434" idx="2"/>
          </p:cNvCxnSpPr>
          <p:nvPr/>
        </p:nvCxnSpPr>
        <p:spPr>
          <a:xfrm>
            <a:off x="10240130" y="4652619"/>
            <a:ext cx="796489" cy="4446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A4E25C5-87F7-4A32-A52C-5E982026B40F}"/>
              </a:ext>
            </a:extLst>
          </p:cNvPr>
          <p:cNvCxnSpPr>
            <a:cxnSpLocks/>
            <a:stCxn id="398" idx="2"/>
            <a:endCxn id="403" idx="6"/>
          </p:cNvCxnSpPr>
          <p:nvPr/>
        </p:nvCxnSpPr>
        <p:spPr>
          <a:xfrm flipH="1" flipV="1">
            <a:off x="1705580" y="2743001"/>
            <a:ext cx="402595" cy="123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2133442-877A-480A-86E2-EFAF018E75E8}"/>
              </a:ext>
            </a:extLst>
          </p:cNvPr>
          <p:cNvCxnSpPr>
            <a:cxnSpLocks/>
            <a:stCxn id="412" idx="7"/>
          </p:cNvCxnSpPr>
          <p:nvPr/>
        </p:nvCxnSpPr>
        <p:spPr>
          <a:xfrm flipV="1">
            <a:off x="4751280" y="3523891"/>
            <a:ext cx="1472807" cy="113384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76B903-B281-4B06-8884-ECA87DD7F5B4}"/>
              </a:ext>
            </a:extLst>
          </p:cNvPr>
          <p:cNvCxnSpPr>
            <a:cxnSpLocks/>
            <a:stCxn id="418" idx="6"/>
            <a:endCxn id="412" idx="3"/>
          </p:cNvCxnSpPr>
          <p:nvPr/>
        </p:nvCxnSpPr>
        <p:spPr>
          <a:xfrm flipV="1">
            <a:off x="3452532" y="4899173"/>
            <a:ext cx="899813" cy="4699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0126F2A-D893-4CBA-9D37-4ED7E4ACA0E7}"/>
              </a:ext>
            </a:extLst>
          </p:cNvPr>
          <p:cNvCxnSpPr>
            <a:cxnSpLocks/>
            <a:stCxn id="395" idx="7"/>
            <a:endCxn id="377" idx="4"/>
          </p:cNvCxnSpPr>
          <p:nvPr/>
        </p:nvCxnSpPr>
        <p:spPr>
          <a:xfrm flipV="1">
            <a:off x="2491432" y="1576451"/>
            <a:ext cx="398483" cy="29939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1E78490-FDEE-4042-926C-9C8F65432668}"/>
              </a:ext>
            </a:extLst>
          </p:cNvPr>
          <p:cNvCxnSpPr>
            <a:cxnSpLocks/>
            <a:stCxn id="377" idx="7"/>
            <a:endCxn id="229" idx="3"/>
          </p:cNvCxnSpPr>
          <p:nvPr/>
        </p:nvCxnSpPr>
        <p:spPr>
          <a:xfrm>
            <a:off x="3309918" y="1480580"/>
            <a:ext cx="1219231" cy="23494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8710290-1D91-4457-B4C7-7FE02915926A}"/>
              </a:ext>
            </a:extLst>
          </p:cNvPr>
          <p:cNvCxnSpPr>
            <a:cxnSpLocks/>
            <a:stCxn id="234" idx="1"/>
            <a:endCxn id="229" idx="4"/>
          </p:cNvCxnSpPr>
          <p:nvPr/>
        </p:nvCxnSpPr>
        <p:spPr>
          <a:xfrm flipV="1">
            <a:off x="4551880" y="1837056"/>
            <a:ext cx="107929" cy="3525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420ABB0-5EAD-469D-9B0F-13879742C330}"/>
              </a:ext>
            </a:extLst>
          </p:cNvPr>
          <p:cNvCxnSpPr>
            <a:cxnSpLocks/>
            <a:stCxn id="427" idx="0"/>
          </p:cNvCxnSpPr>
          <p:nvPr/>
        </p:nvCxnSpPr>
        <p:spPr>
          <a:xfrm flipV="1">
            <a:off x="5129815" y="3500271"/>
            <a:ext cx="1127527" cy="192615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9" name="Group 558">
            <a:extLst>
              <a:ext uri="{FF2B5EF4-FFF2-40B4-BE49-F238E27FC236}">
                <a16:creationId xmlns:a16="http://schemas.microsoft.com/office/drawing/2014/main" id="{8E87746B-58F1-44B8-A026-DD375CE76811}"/>
              </a:ext>
            </a:extLst>
          </p:cNvPr>
          <p:cNvGrpSpPr>
            <a:grpSpLocks noChangeAspect="1"/>
          </p:cNvGrpSpPr>
          <p:nvPr/>
        </p:nvGrpSpPr>
        <p:grpSpPr>
          <a:xfrm>
            <a:off x="6404919" y="5951871"/>
            <a:ext cx="466302" cy="466302"/>
            <a:chOff x="6063453" y="5701048"/>
            <a:chExt cx="604488" cy="604488"/>
          </a:xfrm>
        </p:grpSpPr>
        <p:sp useBgFill="1">
          <p:nvSpPr>
            <p:cNvPr id="433" name="Oval 432">
              <a:extLst>
                <a:ext uri="{FF2B5EF4-FFF2-40B4-BE49-F238E27FC236}">
                  <a16:creationId xmlns:a16="http://schemas.microsoft.com/office/drawing/2014/main" id="{D914FA99-F523-472A-A7BC-E54666287141}"/>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660F065-265C-4922-8B2A-DE45422DD743}"/>
                </a:ext>
              </a:extLst>
            </p:cNvPr>
            <p:cNvGrpSpPr>
              <a:grpSpLocks noChangeAspect="1"/>
            </p:cNvGrpSpPr>
            <p:nvPr/>
          </p:nvGrpSpPr>
          <p:grpSpPr>
            <a:xfrm>
              <a:off x="6165235" y="5794471"/>
              <a:ext cx="400924" cy="331478"/>
              <a:chOff x="6032952" y="5892675"/>
              <a:chExt cx="411480" cy="340208"/>
            </a:xfrm>
          </p:grpSpPr>
          <p:sp>
            <p:nvSpPr>
              <p:cNvPr id="302" name="Freeform 21" title="Icon of an xbox controller">
                <a:extLst>
                  <a:ext uri="{FF2B5EF4-FFF2-40B4-BE49-F238E27FC236}">
                    <a16:creationId xmlns:a16="http://schemas.microsoft.com/office/drawing/2014/main" id="{0BF9068B-4116-4FB7-8757-EECAAC1D8D15}"/>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319" name="Xbox" title="Icon of an xbox one">
                <a:extLst>
                  <a:ext uri="{FF2B5EF4-FFF2-40B4-BE49-F238E27FC236}">
                    <a16:creationId xmlns:a16="http://schemas.microsoft.com/office/drawing/2014/main" id="{40B2E14C-5B9D-4A3B-937A-FE1C75E536B2}"/>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grpSp>
      <p:cxnSp>
        <p:nvCxnSpPr>
          <p:cNvPr id="438" name="Straight Connector 437">
            <a:extLst>
              <a:ext uri="{FF2B5EF4-FFF2-40B4-BE49-F238E27FC236}">
                <a16:creationId xmlns:a16="http://schemas.microsoft.com/office/drawing/2014/main" id="{E087A678-5FC3-4643-A3BE-61270667DEA7}"/>
              </a:ext>
            </a:extLst>
          </p:cNvPr>
          <p:cNvCxnSpPr>
            <a:cxnSpLocks/>
            <a:stCxn id="424" idx="2"/>
            <a:endCxn id="246" idx="6"/>
          </p:cNvCxnSpPr>
          <p:nvPr/>
        </p:nvCxnSpPr>
        <p:spPr>
          <a:xfrm flipH="1">
            <a:off x="2849320" y="3950247"/>
            <a:ext cx="686343" cy="1102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1D3366D-20E4-48AD-A8B5-D054701B4182}"/>
              </a:ext>
            </a:extLst>
          </p:cNvPr>
          <p:cNvCxnSpPr>
            <a:cxnSpLocks/>
            <a:stCxn id="424" idx="6"/>
          </p:cNvCxnSpPr>
          <p:nvPr/>
        </p:nvCxnSpPr>
        <p:spPr>
          <a:xfrm flipV="1">
            <a:off x="3994630" y="3537564"/>
            <a:ext cx="2251410" cy="33030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E9507FB-4BB9-4FB6-ABB2-AA771BC1B84D}"/>
              </a:ext>
            </a:extLst>
          </p:cNvPr>
          <p:cNvCxnSpPr>
            <a:cxnSpLocks/>
            <a:stCxn id="425" idx="7"/>
            <a:endCxn id="423" idx="2"/>
          </p:cNvCxnSpPr>
          <p:nvPr/>
        </p:nvCxnSpPr>
        <p:spPr>
          <a:xfrm flipV="1">
            <a:off x="1641913" y="4756559"/>
            <a:ext cx="1125364" cy="1415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93143BF7-2C42-4D09-9461-0F27EA7B2CE7}"/>
              </a:ext>
            </a:extLst>
          </p:cNvPr>
          <p:cNvCxnSpPr>
            <a:cxnSpLocks/>
            <a:stCxn id="423" idx="6"/>
            <a:endCxn id="412" idx="2"/>
          </p:cNvCxnSpPr>
          <p:nvPr/>
        </p:nvCxnSpPr>
        <p:spPr>
          <a:xfrm>
            <a:off x="3225998" y="4672810"/>
            <a:ext cx="1099412" cy="499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E585479D-7852-4613-8E7C-0AD67F1D10BE}"/>
              </a:ext>
            </a:extLst>
          </p:cNvPr>
          <p:cNvCxnSpPr>
            <a:cxnSpLocks/>
            <a:stCxn id="426" idx="6"/>
            <a:endCxn id="418" idx="2"/>
          </p:cNvCxnSpPr>
          <p:nvPr/>
        </p:nvCxnSpPr>
        <p:spPr>
          <a:xfrm flipV="1">
            <a:off x="2397407" y="5444234"/>
            <a:ext cx="594918" cy="646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502CF1D8-8D8E-4592-BD22-A082A510B8E0}"/>
              </a:ext>
            </a:extLst>
          </p:cNvPr>
          <p:cNvCxnSpPr>
            <a:cxnSpLocks/>
            <a:stCxn id="426" idx="7"/>
            <a:endCxn id="423" idx="3"/>
          </p:cNvCxnSpPr>
          <p:nvPr/>
        </p:nvCxnSpPr>
        <p:spPr>
          <a:xfrm flipV="1">
            <a:off x="2299331" y="4906476"/>
            <a:ext cx="564733" cy="4533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E5DC7AB6-1FFD-44F6-A942-92AE345B9854}"/>
              </a:ext>
            </a:extLst>
          </p:cNvPr>
          <p:cNvCxnSpPr>
            <a:cxnSpLocks/>
            <a:stCxn id="427" idx="1"/>
            <a:endCxn id="412" idx="5"/>
          </p:cNvCxnSpPr>
          <p:nvPr/>
        </p:nvCxnSpPr>
        <p:spPr>
          <a:xfrm flipH="1" flipV="1">
            <a:off x="4672528" y="4977924"/>
            <a:ext cx="280885" cy="4754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3E6DA48-AD82-4764-8520-B8CC648619EE}"/>
              </a:ext>
            </a:extLst>
          </p:cNvPr>
          <p:cNvCxnSpPr>
            <a:cxnSpLocks/>
            <a:stCxn id="236" idx="5"/>
            <a:endCxn id="435" idx="1"/>
          </p:cNvCxnSpPr>
          <p:nvPr/>
        </p:nvCxnSpPr>
        <p:spPr>
          <a:xfrm>
            <a:off x="10702912" y="5383933"/>
            <a:ext cx="288217" cy="34558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59CAB7D5-C14B-4B42-ACC3-DB7343B65278}"/>
              </a:ext>
            </a:extLst>
          </p:cNvPr>
          <p:cNvCxnSpPr>
            <a:cxnSpLocks/>
            <a:stCxn id="437" idx="5"/>
            <a:endCxn id="435" idx="2"/>
          </p:cNvCxnSpPr>
          <p:nvPr/>
        </p:nvCxnSpPr>
        <p:spPr>
          <a:xfrm>
            <a:off x="9991891" y="5690347"/>
            <a:ext cx="860749" cy="15170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D81BD40-BDAA-434B-8CB7-2E0E0A0E6738}"/>
              </a:ext>
            </a:extLst>
          </p:cNvPr>
          <p:cNvCxnSpPr>
            <a:cxnSpLocks/>
            <a:stCxn id="237" idx="6"/>
            <a:endCxn id="437" idx="2"/>
          </p:cNvCxnSpPr>
          <p:nvPr/>
        </p:nvCxnSpPr>
        <p:spPr>
          <a:xfrm>
            <a:off x="9238950" y="5401419"/>
            <a:ext cx="337748" cy="1739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3F55261A-B149-49A2-9919-458508EFD017}"/>
              </a:ext>
            </a:extLst>
          </p:cNvPr>
          <p:cNvCxnSpPr>
            <a:cxnSpLocks/>
            <a:stCxn id="437" idx="7"/>
            <a:endCxn id="236" idx="2"/>
          </p:cNvCxnSpPr>
          <p:nvPr/>
        </p:nvCxnSpPr>
        <p:spPr>
          <a:xfrm flipV="1">
            <a:off x="9951554" y="5219070"/>
            <a:ext cx="353344" cy="1440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7EC3724D-E52E-4CE2-B2DC-07269B02A190}"/>
              </a:ext>
            </a:extLst>
          </p:cNvPr>
          <p:cNvCxnSpPr>
            <a:cxnSpLocks/>
            <a:stCxn id="240" idx="1"/>
            <a:endCxn id="434" idx="5"/>
          </p:cNvCxnSpPr>
          <p:nvPr/>
        </p:nvCxnSpPr>
        <p:spPr>
          <a:xfrm flipH="1" flipV="1">
            <a:off x="11383739" y="4952236"/>
            <a:ext cx="177453" cy="3052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2AA5372-429C-409D-BBDA-B35B87140309}"/>
              </a:ext>
            </a:extLst>
          </p:cNvPr>
          <p:cNvCxnSpPr>
            <a:cxnSpLocks/>
            <a:stCxn id="434" idx="3"/>
            <a:endCxn id="236" idx="7"/>
          </p:cNvCxnSpPr>
          <p:nvPr/>
        </p:nvCxnSpPr>
        <p:spPr>
          <a:xfrm flipH="1">
            <a:off x="10702912" y="4873485"/>
            <a:ext cx="360643" cy="1807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D5A8B083-C0B2-4398-A6DB-84E9641696A3}"/>
              </a:ext>
            </a:extLst>
          </p:cNvPr>
          <p:cNvCxnSpPr>
            <a:cxnSpLocks/>
            <a:stCxn id="435" idx="0"/>
            <a:endCxn id="240" idx="3"/>
          </p:cNvCxnSpPr>
          <p:nvPr/>
        </p:nvCxnSpPr>
        <p:spPr>
          <a:xfrm flipV="1">
            <a:off x="11168629" y="5572837"/>
            <a:ext cx="296300" cy="17503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07FF6F9-A6FC-4CEE-A063-757008EF2969}"/>
              </a:ext>
            </a:extLst>
          </p:cNvPr>
          <p:cNvCxnSpPr>
            <a:cxnSpLocks/>
            <a:endCxn id="430" idx="3"/>
          </p:cNvCxnSpPr>
          <p:nvPr/>
        </p:nvCxnSpPr>
        <p:spPr>
          <a:xfrm>
            <a:off x="5897765" y="3290130"/>
            <a:ext cx="2310791" cy="100211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DE86E6F-49CA-47E3-84DE-431995A25AD5}"/>
              </a:ext>
            </a:extLst>
          </p:cNvPr>
          <p:cNvCxnSpPr>
            <a:cxnSpLocks/>
            <a:endCxn id="431" idx="2"/>
          </p:cNvCxnSpPr>
          <p:nvPr/>
        </p:nvCxnSpPr>
        <p:spPr>
          <a:xfrm>
            <a:off x="6265070" y="3483096"/>
            <a:ext cx="1269836" cy="110646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1807C918-0A20-40B0-B067-1D865D5F9F29}"/>
              </a:ext>
            </a:extLst>
          </p:cNvPr>
          <p:cNvCxnSpPr>
            <a:cxnSpLocks/>
            <a:endCxn id="428" idx="1"/>
          </p:cNvCxnSpPr>
          <p:nvPr/>
        </p:nvCxnSpPr>
        <p:spPr>
          <a:xfrm>
            <a:off x="6285888" y="3502357"/>
            <a:ext cx="848784" cy="161778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B1AA56F-2DC9-478B-BFF2-20AEA29B6403}"/>
              </a:ext>
            </a:extLst>
          </p:cNvPr>
          <p:cNvCxnSpPr>
            <a:cxnSpLocks/>
            <a:endCxn id="433" idx="0"/>
          </p:cNvCxnSpPr>
          <p:nvPr/>
        </p:nvCxnSpPr>
        <p:spPr>
          <a:xfrm>
            <a:off x="6284496" y="3489390"/>
            <a:ext cx="353574" cy="24624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D3A27499-D36C-4F97-9D30-41C096299933}"/>
              </a:ext>
            </a:extLst>
          </p:cNvPr>
          <p:cNvCxnSpPr>
            <a:cxnSpLocks/>
            <a:stCxn id="432" idx="2"/>
            <a:endCxn id="433" idx="6"/>
          </p:cNvCxnSpPr>
          <p:nvPr/>
        </p:nvCxnSpPr>
        <p:spPr>
          <a:xfrm flipH="1">
            <a:off x="6871220" y="6092189"/>
            <a:ext cx="617452" cy="928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EFABE45C-CD8E-46EE-9826-F0073298A54E}"/>
              </a:ext>
            </a:extLst>
          </p:cNvPr>
          <p:cNvCxnSpPr>
            <a:cxnSpLocks/>
            <a:stCxn id="428" idx="5"/>
            <a:endCxn id="432" idx="1"/>
          </p:cNvCxnSpPr>
          <p:nvPr/>
        </p:nvCxnSpPr>
        <p:spPr>
          <a:xfrm>
            <a:off x="7376105" y="5519081"/>
            <a:ext cx="218255" cy="42932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E96B4C2-126A-45C4-891A-5CE0D63DC139}"/>
              </a:ext>
            </a:extLst>
          </p:cNvPr>
          <p:cNvCxnSpPr>
            <a:cxnSpLocks/>
            <a:stCxn id="383" idx="7"/>
            <a:endCxn id="397" idx="4"/>
          </p:cNvCxnSpPr>
          <p:nvPr/>
        </p:nvCxnSpPr>
        <p:spPr>
          <a:xfrm flipV="1">
            <a:off x="9445855" y="3557015"/>
            <a:ext cx="129092" cy="1924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648D3E0-D5C2-4BD3-9BF0-EDB6CD167465}"/>
              </a:ext>
            </a:extLst>
          </p:cNvPr>
          <p:cNvCxnSpPr>
            <a:cxnSpLocks/>
            <a:stCxn id="210" idx="2"/>
            <a:endCxn id="198" idx="7"/>
          </p:cNvCxnSpPr>
          <p:nvPr/>
        </p:nvCxnSpPr>
        <p:spPr>
          <a:xfrm flipH="1" flipV="1">
            <a:off x="8002653" y="2230189"/>
            <a:ext cx="746378" cy="11272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9" name="Group 648">
            <a:extLst>
              <a:ext uri="{FF2B5EF4-FFF2-40B4-BE49-F238E27FC236}">
                <a16:creationId xmlns:a16="http://schemas.microsoft.com/office/drawing/2014/main" id="{170EAC5C-78DE-4C62-90D6-E1C122BA5FFF}"/>
              </a:ext>
            </a:extLst>
          </p:cNvPr>
          <p:cNvGrpSpPr>
            <a:grpSpLocks noChangeAspect="1"/>
          </p:cNvGrpSpPr>
          <p:nvPr/>
        </p:nvGrpSpPr>
        <p:grpSpPr>
          <a:xfrm>
            <a:off x="7327543" y="1178604"/>
            <a:ext cx="466302" cy="466302"/>
            <a:chOff x="9083273" y="2224226"/>
            <a:chExt cx="493034" cy="493034"/>
          </a:xfrm>
        </p:grpSpPr>
        <p:sp useBgFill="1">
          <p:nvSpPr>
            <p:cNvPr id="650" name="Oval 649">
              <a:extLst>
                <a:ext uri="{FF2B5EF4-FFF2-40B4-BE49-F238E27FC236}">
                  <a16:creationId xmlns:a16="http://schemas.microsoft.com/office/drawing/2014/main" id="{706100CD-8720-4F46-8C25-1EEFB5B25090}"/>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51" name="boy" title="Icon of a man">
              <a:extLst>
                <a:ext uri="{FF2B5EF4-FFF2-40B4-BE49-F238E27FC236}">
                  <a16:creationId xmlns:a16="http://schemas.microsoft.com/office/drawing/2014/main" id="{1B985817-9FCB-43CA-9B1B-EE7C2E6F582A}"/>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cxnSp>
        <p:nvCxnSpPr>
          <p:cNvPr id="661" name="Straight Connector 660">
            <a:extLst>
              <a:ext uri="{FF2B5EF4-FFF2-40B4-BE49-F238E27FC236}">
                <a16:creationId xmlns:a16="http://schemas.microsoft.com/office/drawing/2014/main" id="{FBD3F7DD-006D-47C6-9BC6-F102D460F56F}"/>
              </a:ext>
            </a:extLst>
          </p:cNvPr>
          <p:cNvCxnSpPr>
            <a:cxnSpLocks/>
            <a:stCxn id="201" idx="0"/>
            <a:endCxn id="650" idx="4"/>
          </p:cNvCxnSpPr>
          <p:nvPr/>
        </p:nvCxnSpPr>
        <p:spPr>
          <a:xfrm flipV="1">
            <a:off x="7174980" y="1609816"/>
            <a:ext cx="262704" cy="10835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080F247-6734-4735-8D66-79F2C2081FA7}"/>
              </a:ext>
            </a:extLst>
          </p:cNvPr>
          <p:cNvCxnSpPr>
            <a:cxnSpLocks/>
            <a:stCxn id="198" idx="3"/>
            <a:endCxn id="201" idx="7"/>
          </p:cNvCxnSpPr>
          <p:nvPr/>
        </p:nvCxnSpPr>
        <p:spPr>
          <a:xfrm flipH="1" flipV="1">
            <a:off x="7191270" y="1895871"/>
            <a:ext cx="379034" cy="1596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46772E-D60B-4072-A0B0-E040A8F3EA31}"/>
              </a:ext>
            </a:extLst>
          </p:cNvPr>
          <p:cNvGrpSpPr/>
          <p:nvPr/>
        </p:nvGrpSpPr>
        <p:grpSpPr>
          <a:xfrm>
            <a:off x="970695" y="3489456"/>
            <a:ext cx="466302" cy="466302"/>
            <a:chOff x="4835090" y="6953298"/>
            <a:chExt cx="457200" cy="457200"/>
          </a:xfrm>
        </p:grpSpPr>
        <p:sp useBgFill="1">
          <p:nvSpPr>
            <p:cNvPr id="247" name="Oval 246">
              <a:extLst>
                <a:ext uri="{FF2B5EF4-FFF2-40B4-BE49-F238E27FC236}">
                  <a16:creationId xmlns:a16="http://schemas.microsoft.com/office/drawing/2014/main" id="{28B45D36-A863-46D5-A098-D37CFC562F12}"/>
                </a:ext>
              </a:extLst>
            </p:cNvPr>
            <p:cNvSpPr/>
            <p:nvPr/>
          </p:nvSpPr>
          <p:spPr bwMode="auto">
            <a:xfrm rot="623412">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8" name="Train2_EA0E" title="Icon of a train">
              <a:extLst>
                <a:ext uri="{FF2B5EF4-FFF2-40B4-BE49-F238E27FC236}">
                  <a16:creationId xmlns:a16="http://schemas.microsoft.com/office/drawing/2014/main" id="{F3270CD8-23A5-426B-9B40-F575BC4FE905}"/>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EB7083BB-9909-42B6-8A07-0B73C468F6EC}"/>
              </a:ext>
            </a:extLst>
          </p:cNvPr>
          <p:cNvGrpSpPr/>
          <p:nvPr/>
        </p:nvGrpSpPr>
        <p:grpSpPr>
          <a:xfrm>
            <a:off x="2383019" y="3728120"/>
            <a:ext cx="466302" cy="466302"/>
            <a:chOff x="4165619" y="6953298"/>
            <a:chExt cx="457200" cy="457200"/>
          </a:xfrm>
        </p:grpSpPr>
        <p:sp useBgFill="1">
          <p:nvSpPr>
            <p:cNvPr id="246" name="Oval 245">
              <a:extLst>
                <a:ext uri="{FF2B5EF4-FFF2-40B4-BE49-F238E27FC236}">
                  <a16:creationId xmlns:a16="http://schemas.microsoft.com/office/drawing/2014/main" id="{9810549B-1502-498D-BF8E-4F7A5D482757}"/>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0" name="Airplane_E709" title="Icon of an airplane">
              <a:extLst>
                <a:ext uri="{FF2B5EF4-FFF2-40B4-BE49-F238E27FC236}">
                  <a16:creationId xmlns:a16="http://schemas.microsoft.com/office/drawing/2014/main" id="{31651CCA-B1F8-4867-9B8E-C3FA6ED984FC}"/>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9" name="Group 8">
            <a:extLst>
              <a:ext uri="{FF2B5EF4-FFF2-40B4-BE49-F238E27FC236}">
                <a16:creationId xmlns:a16="http://schemas.microsoft.com/office/drawing/2014/main" id="{08C1F10C-EFBB-456F-B5B9-638902DCDD96}"/>
              </a:ext>
            </a:extLst>
          </p:cNvPr>
          <p:cNvGrpSpPr/>
          <p:nvPr/>
        </p:nvGrpSpPr>
        <p:grpSpPr>
          <a:xfrm>
            <a:off x="10304898" y="4985919"/>
            <a:ext cx="466302" cy="466302"/>
            <a:chOff x="5485511" y="6953298"/>
            <a:chExt cx="457200" cy="457200"/>
          </a:xfrm>
        </p:grpSpPr>
        <p:sp useBgFill="1">
          <p:nvSpPr>
            <p:cNvPr id="236" name="Oval 235">
              <a:extLst>
                <a:ext uri="{FF2B5EF4-FFF2-40B4-BE49-F238E27FC236}">
                  <a16:creationId xmlns:a16="http://schemas.microsoft.com/office/drawing/2014/main" id="{4BDBC72A-4E95-4B9D-9519-85D967D41EEE}"/>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2" name="Temperature_med" title="Icon of a thermometer showing medium temperature">
              <a:extLst>
                <a:ext uri="{FF2B5EF4-FFF2-40B4-BE49-F238E27FC236}">
                  <a16:creationId xmlns:a16="http://schemas.microsoft.com/office/drawing/2014/main" id="{0E494008-B6FF-403E-A118-721C2EBF693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12" name="Group 11">
            <a:extLst>
              <a:ext uri="{FF2B5EF4-FFF2-40B4-BE49-F238E27FC236}">
                <a16:creationId xmlns:a16="http://schemas.microsoft.com/office/drawing/2014/main" id="{43001F93-1242-4B8C-BDB5-D1ABAEF221BD}"/>
              </a:ext>
            </a:extLst>
          </p:cNvPr>
          <p:cNvGrpSpPr/>
          <p:nvPr/>
        </p:nvGrpSpPr>
        <p:grpSpPr>
          <a:xfrm>
            <a:off x="403809" y="2364579"/>
            <a:ext cx="466302" cy="466302"/>
            <a:chOff x="3534248" y="6953298"/>
            <a:chExt cx="457200" cy="457200"/>
          </a:xfrm>
        </p:grpSpPr>
        <p:sp useBgFill="1">
          <p:nvSpPr>
            <p:cNvPr id="243" name="Oval 242">
              <a:extLst>
                <a:ext uri="{FF2B5EF4-FFF2-40B4-BE49-F238E27FC236}">
                  <a16:creationId xmlns:a16="http://schemas.microsoft.com/office/drawing/2014/main" id="{F19E82B6-A024-4D40-A02E-F8F3FD7FDC71}"/>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3" name="bot_3" title="Icon of two chevron brackets with two dots between them">
              <a:extLst>
                <a:ext uri="{FF2B5EF4-FFF2-40B4-BE49-F238E27FC236}">
                  <a16:creationId xmlns:a16="http://schemas.microsoft.com/office/drawing/2014/main" id="{FA193C75-C251-4790-9CA0-8E286D5AEDB9}"/>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13" name="Group 12">
            <a:extLst>
              <a:ext uri="{FF2B5EF4-FFF2-40B4-BE49-F238E27FC236}">
                <a16:creationId xmlns:a16="http://schemas.microsoft.com/office/drawing/2014/main" id="{1FFC8193-5895-4304-9803-9E80D127CDDC}"/>
              </a:ext>
            </a:extLst>
          </p:cNvPr>
          <p:cNvGrpSpPr/>
          <p:nvPr/>
        </p:nvGrpSpPr>
        <p:grpSpPr>
          <a:xfrm>
            <a:off x="8772648" y="5168268"/>
            <a:ext cx="466302" cy="466302"/>
            <a:chOff x="6135932" y="6953298"/>
            <a:chExt cx="457200" cy="457200"/>
          </a:xfrm>
        </p:grpSpPr>
        <p:sp useBgFill="1">
          <p:nvSpPr>
            <p:cNvPr id="237" name="Oval 236">
              <a:extLst>
                <a:ext uri="{FF2B5EF4-FFF2-40B4-BE49-F238E27FC236}">
                  <a16:creationId xmlns:a16="http://schemas.microsoft.com/office/drawing/2014/main" id="{5341D444-E877-4F66-92AF-C29BFC1D497C}"/>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8" name="speedometer_2" title="Icon of a spedometer showing fast speed">
              <a:extLst>
                <a:ext uri="{FF2B5EF4-FFF2-40B4-BE49-F238E27FC236}">
                  <a16:creationId xmlns:a16="http://schemas.microsoft.com/office/drawing/2014/main" id="{671852B2-1402-44B2-8DAD-048ED83D5DB1}"/>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14" name="Group 13">
            <a:extLst>
              <a:ext uri="{FF2B5EF4-FFF2-40B4-BE49-F238E27FC236}">
                <a16:creationId xmlns:a16="http://schemas.microsoft.com/office/drawing/2014/main" id="{0422E8BD-6A62-451D-A020-CAC69BBB2D8B}"/>
              </a:ext>
            </a:extLst>
          </p:cNvPr>
          <p:cNvGrpSpPr/>
          <p:nvPr/>
        </p:nvGrpSpPr>
        <p:grpSpPr>
          <a:xfrm>
            <a:off x="7921912" y="5288047"/>
            <a:ext cx="466302" cy="466302"/>
            <a:chOff x="6786353" y="6953298"/>
            <a:chExt cx="457200" cy="457200"/>
          </a:xfrm>
        </p:grpSpPr>
        <p:sp useBgFill="1">
          <p:nvSpPr>
            <p:cNvPr id="239" name="Oval 238">
              <a:extLst>
                <a:ext uri="{FF2B5EF4-FFF2-40B4-BE49-F238E27FC236}">
                  <a16:creationId xmlns:a16="http://schemas.microsoft.com/office/drawing/2014/main" id="{BBA49F68-08A7-4E7C-B772-538D57437AB2}"/>
                </a:ext>
              </a:extLst>
            </p:cNvPr>
            <p:cNvSpPr/>
            <p:nvPr/>
          </p:nvSpPr>
          <p:spPr bwMode="auto">
            <a:xfrm rot="20197877">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0" name="plant_3" title="Icon of three stalks of wheat">
              <a:extLst>
                <a:ext uri="{FF2B5EF4-FFF2-40B4-BE49-F238E27FC236}">
                  <a16:creationId xmlns:a16="http://schemas.microsoft.com/office/drawing/2014/main" id="{6E1B9666-1AEB-4B53-962D-E4D12BE12404}"/>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cxnSp>
        <p:nvCxnSpPr>
          <p:cNvPr id="304" name="Straight Connector 303">
            <a:extLst>
              <a:ext uri="{FF2B5EF4-FFF2-40B4-BE49-F238E27FC236}">
                <a16:creationId xmlns:a16="http://schemas.microsoft.com/office/drawing/2014/main" id="{9FCB1FF7-A586-4D9F-8743-AC4718ED4854}"/>
              </a:ext>
            </a:extLst>
          </p:cNvPr>
          <p:cNvCxnSpPr>
            <a:cxnSpLocks/>
            <a:stCxn id="429" idx="5"/>
            <a:endCxn id="436" idx="2"/>
          </p:cNvCxnSpPr>
          <p:nvPr/>
        </p:nvCxnSpPr>
        <p:spPr>
          <a:xfrm flipV="1">
            <a:off x="9345303" y="4652620"/>
            <a:ext cx="428526" cy="18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3AA8418-2395-4856-BCF4-79A320C5724F}"/>
              </a:ext>
            </a:extLst>
          </p:cNvPr>
          <p:cNvCxnSpPr>
            <a:cxnSpLocks/>
            <a:stCxn id="429" idx="1"/>
            <a:endCxn id="430" idx="7"/>
          </p:cNvCxnSpPr>
          <p:nvPr/>
        </p:nvCxnSpPr>
        <p:spPr>
          <a:xfrm flipH="1" flipV="1">
            <a:off x="8584584" y="4488891"/>
            <a:ext cx="318430" cy="341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08A14D4-D234-4362-BE95-EFA56F7F580B}"/>
              </a:ext>
            </a:extLst>
          </p:cNvPr>
          <p:cNvCxnSpPr>
            <a:cxnSpLocks/>
            <a:stCxn id="428" idx="7"/>
            <a:endCxn id="431" idx="4"/>
          </p:cNvCxnSpPr>
          <p:nvPr/>
        </p:nvCxnSpPr>
        <p:spPr>
          <a:xfrm flipV="1">
            <a:off x="7454856" y="4892896"/>
            <a:ext cx="209302" cy="30600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AB9F27B-6FAE-42AC-9570-5FA2DFF491B2}"/>
              </a:ext>
            </a:extLst>
          </p:cNvPr>
          <p:cNvCxnSpPr>
            <a:cxnSpLocks/>
            <a:stCxn id="431" idx="7"/>
            <a:endCxn id="430" idx="4"/>
          </p:cNvCxnSpPr>
          <p:nvPr/>
        </p:nvCxnSpPr>
        <p:spPr>
          <a:xfrm flipV="1">
            <a:off x="7965691" y="4453985"/>
            <a:ext cx="228406" cy="13122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95F7579-0291-4837-8105-63C537BF3663}"/>
              </a:ext>
            </a:extLst>
          </p:cNvPr>
          <p:cNvCxnSpPr>
            <a:cxnSpLocks/>
            <a:stCxn id="237" idx="2"/>
            <a:endCxn id="239" idx="6"/>
          </p:cNvCxnSpPr>
          <p:nvPr/>
        </p:nvCxnSpPr>
        <p:spPr>
          <a:xfrm flipH="1">
            <a:off x="8369089" y="5401419"/>
            <a:ext cx="403560" cy="273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145DF12-3BAF-47CD-9E9E-C70B96CB5EA6}"/>
              </a:ext>
            </a:extLst>
          </p:cNvPr>
          <p:cNvCxnSpPr>
            <a:cxnSpLocks/>
            <a:stCxn id="431" idx="5"/>
            <a:endCxn id="239" idx="0"/>
          </p:cNvCxnSpPr>
          <p:nvPr/>
        </p:nvCxnSpPr>
        <p:spPr>
          <a:xfrm>
            <a:off x="7842595" y="4891093"/>
            <a:ext cx="219990" cy="4160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B149BA9-78D3-48CC-ACA6-B3926904E42C}"/>
              </a:ext>
            </a:extLst>
          </p:cNvPr>
          <p:cNvCxnSpPr>
            <a:cxnSpLocks/>
            <a:stCxn id="246" idx="2"/>
            <a:endCxn id="247" idx="6"/>
          </p:cNvCxnSpPr>
          <p:nvPr/>
        </p:nvCxnSpPr>
        <p:spPr>
          <a:xfrm flipH="1" flipV="1">
            <a:off x="1433173" y="3764657"/>
            <a:ext cx="949846" cy="19661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F834AAFE-84A3-4FE7-A554-E73A09C78BA1}"/>
              </a:ext>
            </a:extLst>
          </p:cNvPr>
          <p:cNvGrpSpPr/>
          <p:nvPr/>
        </p:nvGrpSpPr>
        <p:grpSpPr>
          <a:xfrm>
            <a:off x="3425854" y="1664634"/>
            <a:ext cx="466302" cy="466302"/>
            <a:chOff x="1724949" y="2851929"/>
            <a:chExt cx="457200" cy="457200"/>
          </a:xfrm>
        </p:grpSpPr>
        <p:sp useBgFill="1">
          <p:nvSpPr>
            <p:cNvPr id="360" name="Oval 359">
              <a:extLst>
                <a:ext uri="{FF2B5EF4-FFF2-40B4-BE49-F238E27FC236}">
                  <a16:creationId xmlns:a16="http://schemas.microsoft.com/office/drawing/2014/main" id="{06B1A57D-C246-483F-AB1D-B9753342B812}"/>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BD580388-ECD2-45AF-975E-8796EF1D01E3}"/>
                </a:ext>
              </a:extLst>
            </p:cNvPr>
            <p:cNvPicPr>
              <a:picLocks noChangeAspect="1" noChangeArrowheads="1"/>
            </p:cNvPicPr>
            <p:nvPr/>
          </p:nvPicPr>
          <p:blipFill>
            <a:blip r:embed="rId3" cstate="hqprint">
              <a:biLevel thresh="50000"/>
              <a:extLst>
                <a:ext uri="{28A0092B-C50C-407E-A947-70E740481C1C}">
                  <a14:useLocalDpi xmlns:a14="http://schemas.microsoft.com/office/drawing/2010/main"/>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AB69D794-925A-46BA-82A1-6302B624CC35}"/>
              </a:ext>
            </a:extLst>
          </p:cNvPr>
          <p:cNvGrpSpPr/>
          <p:nvPr/>
        </p:nvGrpSpPr>
        <p:grpSpPr>
          <a:xfrm>
            <a:off x="1851878" y="3224140"/>
            <a:ext cx="466302" cy="466302"/>
            <a:chOff x="1896861" y="2824101"/>
            <a:chExt cx="457200" cy="457200"/>
          </a:xfrm>
        </p:grpSpPr>
        <p:sp useBgFill="1">
          <p:nvSpPr>
            <p:cNvPr id="367" name="Oval 366">
              <a:extLst>
                <a:ext uri="{FF2B5EF4-FFF2-40B4-BE49-F238E27FC236}">
                  <a16:creationId xmlns:a16="http://schemas.microsoft.com/office/drawing/2014/main" id="{A4AD6D97-8D7A-43CA-8A04-0358D9D24A55}"/>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25" name="Picture 1024">
              <a:extLst>
                <a:ext uri="{FF2B5EF4-FFF2-40B4-BE49-F238E27FC236}">
                  <a16:creationId xmlns:a16="http://schemas.microsoft.com/office/drawing/2014/main" id="{1158F7FB-CDA1-489B-B400-C6564AC6074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8035" y="2835275"/>
              <a:ext cx="434852" cy="434852"/>
            </a:xfrm>
            <a:prstGeom prst="ellipse">
              <a:avLst/>
            </a:prstGeom>
            <a:ln>
              <a:noFill/>
            </a:ln>
          </p:spPr>
        </p:pic>
      </p:grpSp>
      <p:grpSp>
        <p:nvGrpSpPr>
          <p:cNvPr id="1030" name="Group 1029">
            <a:extLst>
              <a:ext uri="{FF2B5EF4-FFF2-40B4-BE49-F238E27FC236}">
                <a16:creationId xmlns:a16="http://schemas.microsoft.com/office/drawing/2014/main" id="{AA68E0F5-CA76-4662-838A-3512F6C08D8F}"/>
              </a:ext>
            </a:extLst>
          </p:cNvPr>
          <p:cNvGrpSpPr/>
          <p:nvPr/>
        </p:nvGrpSpPr>
        <p:grpSpPr>
          <a:xfrm>
            <a:off x="2791706" y="2666325"/>
            <a:ext cx="466302" cy="466302"/>
            <a:chOff x="2544684" y="2284726"/>
            <a:chExt cx="457200" cy="457200"/>
          </a:xfrm>
        </p:grpSpPr>
        <p:sp useBgFill="1">
          <p:nvSpPr>
            <p:cNvPr id="392" name="Oval 391">
              <a:extLst>
                <a:ext uri="{FF2B5EF4-FFF2-40B4-BE49-F238E27FC236}">
                  <a16:creationId xmlns:a16="http://schemas.microsoft.com/office/drawing/2014/main" id="{762ACFE8-C23F-4865-B1F7-FD17B7C665E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29" name="Picture 1028">
              <a:extLst>
                <a:ext uri="{FF2B5EF4-FFF2-40B4-BE49-F238E27FC236}">
                  <a16:creationId xmlns:a16="http://schemas.microsoft.com/office/drawing/2014/main" id="{7984488F-A587-46F3-A0D7-8F8BCFE50AC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594469" y="2459184"/>
              <a:ext cx="357630" cy="108284"/>
            </a:xfrm>
            <a:prstGeom prst="rect">
              <a:avLst/>
            </a:prstGeom>
          </p:spPr>
        </p:pic>
      </p:grpSp>
      <p:grpSp>
        <p:nvGrpSpPr>
          <p:cNvPr id="1032" name="Group 1031">
            <a:extLst>
              <a:ext uri="{FF2B5EF4-FFF2-40B4-BE49-F238E27FC236}">
                <a16:creationId xmlns:a16="http://schemas.microsoft.com/office/drawing/2014/main" id="{535A0134-BD5B-4BC3-BFE9-E985DBED9B5B}"/>
              </a:ext>
            </a:extLst>
          </p:cNvPr>
          <p:cNvGrpSpPr/>
          <p:nvPr/>
        </p:nvGrpSpPr>
        <p:grpSpPr>
          <a:xfrm>
            <a:off x="4211318" y="2929604"/>
            <a:ext cx="466302" cy="466302"/>
            <a:chOff x="3352499" y="2284390"/>
            <a:chExt cx="457200" cy="457200"/>
          </a:xfrm>
        </p:grpSpPr>
        <p:sp useBgFill="1">
          <p:nvSpPr>
            <p:cNvPr id="394" name="Oval 393">
              <a:extLst>
                <a:ext uri="{FF2B5EF4-FFF2-40B4-BE49-F238E27FC236}">
                  <a16:creationId xmlns:a16="http://schemas.microsoft.com/office/drawing/2014/main" id="{E4197694-615C-4B52-AE10-B31DF58EC2CE}"/>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31" name="Picture 1030">
              <a:extLst>
                <a:ext uri="{FF2B5EF4-FFF2-40B4-BE49-F238E27FC236}">
                  <a16:creationId xmlns:a16="http://schemas.microsoft.com/office/drawing/2014/main" id="{7AF46C6E-E671-422D-B9C1-F20453922D5C}"/>
                </a:ext>
              </a:extLst>
            </p:cNvPr>
            <p:cNvPicPr>
              <a:picLocks noChangeAspect="1"/>
            </p:cNvPicPr>
            <p:nvPr/>
          </p:nvPicPr>
          <p:blipFill>
            <a:blip r:embed="rId6" cstate="hqprint">
              <a:biLevel thresh="50000"/>
              <a:extLst>
                <a:ext uri="{28A0092B-C50C-407E-A947-70E740481C1C}">
                  <a14:useLocalDpi xmlns:a14="http://schemas.microsoft.com/office/drawing/2010/main"/>
                </a:ext>
              </a:extLst>
            </a:blip>
            <a:stretch>
              <a:fillRect/>
            </a:stretch>
          </p:blipFill>
          <p:spPr>
            <a:xfrm>
              <a:off x="3447185" y="2395799"/>
              <a:ext cx="267828" cy="244110"/>
            </a:xfrm>
            <a:prstGeom prst="rect">
              <a:avLst/>
            </a:prstGeom>
          </p:spPr>
        </p:pic>
      </p:grpSp>
      <p:grpSp>
        <p:nvGrpSpPr>
          <p:cNvPr id="1038" name="Group 1037">
            <a:extLst>
              <a:ext uri="{FF2B5EF4-FFF2-40B4-BE49-F238E27FC236}">
                <a16:creationId xmlns:a16="http://schemas.microsoft.com/office/drawing/2014/main" id="{72086E81-5268-4686-B2B8-13AE148D7920}"/>
              </a:ext>
            </a:extLst>
          </p:cNvPr>
          <p:cNvGrpSpPr/>
          <p:nvPr/>
        </p:nvGrpSpPr>
        <p:grpSpPr>
          <a:xfrm>
            <a:off x="2093417" y="1807560"/>
            <a:ext cx="466302" cy="466302"/>
            <a:chOff x="401859" y="3990789"/>
            <a:chExt cx="457200" cy="457200"/>
          </a:xfrm>
        </p:grpSpPr>
        <p:sp useBgFill="1">
          <p:nvSpPr>
            <p:cNvPr id="395" name="Oval 394">
              <a:extLst>
                <a:ext uri="{FF2B5EF4-FFF2-40B4-BE49-F238E27FC236}">
                  <a16:creationId xmlns:a16="http://schemas.microsoft.com/office/drawing/2014/main" id="{CF845350-0416-461D-B3C0-047FDF7B4F6B}"/>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16">
              <a:extLst>
                <a:ext uri="{FF2B5EF4-FFF2-40B4-BE49-F238E27FC236}">
                  <a16:creationId xmlns:a16="http://schemas.microsoft.com/office/drawing/2014/main" id="{79A48218-6482-47D4-82EA-2A56143E0645}"/>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algn="ctr"/>
              <a:endParaRPr lang="en-US" sz="1873"/>
            </a:p>
          </p:txBody>
        </p:sp>
      </p:grpSp>
      <p:cxnSp>
        <p:nvCxnSpPr>
          <p:cNvPr id="400" name="Straight Connector 399">
            <a:extLst>
              <a:ext uri="{FF2B5EF4-FFF2-40B4-BE49-F238E27FC236}">
                <a16:creationId xmlns:a16="http://schemas.microsoft.com/office/drawing/2014/main" id="{D6D7028F-95F6-4B14-9543-4FAA695EE205}"/>
              </a:ext>
            </a:extLst>
          </p:cNvPr>
          <p:cNvCxnSpPr>
            <a:cxnSpLocks/>
            <a:stCxn id="394" idx="1"/>
            <a:endCxn id="244" idx="5"/>
          </p:cNvCxnSpPr>
          <p:nvPr/>
        </p:nvCxnSpPr>
        <p:spPr>
          <a:xfrm flipH="1" flipV="1">
            <a:off x="3958360" y="2865959"/>
            <a:ext cx="321246" cy="1319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4C11755-3984-408F-A7A5-B561AA2BA5B0}"/>
              </a:ext>
            </a:extLst>
          </p:cNvPr>
          <p:cNvCxnSpPr>
            <a:cxnSpLocks/>
            <a:stCxn id="360" idx="5"/>
            <a:endCxn id="234" idx="2"/>
          </p:cNvCxnSpPr>
          <p:nvPr/>
        </p:nvCxnSpPr>
        <p:spPr>
          <a:xfrm>
            <a:off x="3823868" y="2062648"/>
            <a:ext cx="584424" cy="23293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D5FFCD8-D9D9-49BC-88CC-B41EB4388ABF}"/>
              </a:ext>
            </a:extLst>
          </p:cNvPr>
          <p:cNvCxnSpPr>
            <a:cxnSpLocks/>
            <a:stCxn id="403" idx="2"/>
            <a:endCxn id="243" idx="6"/>
          </p:cNvCxnSpPr>
          <p:nvPr/>
        </p:nvCxnSpPr>
        <p:spPr>
          <a:xfrm flipH="1" flipV="1">
            <a:off x="870111" y="2597731"/>
            <a:ext cx="318612" cy="594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403" name="Oval 402">
            <a:extLst>
              <a:ext uri="{FF2B5EF4-FFF2-40B4-BE49-F238E27FC236}">
                <a16:creationId xmlns:a16="http://schemas.microsoft.com/office/drawing/2014/main" id="{48BDD2F4-D55E-4838-A6B1-073B0C69A00E}"/>
              </a:ext>
            </a:extLst>
          </p:cNvPr>
          <p:cNvSpPr/>
          <p:nvPr/>
        </p:nvSpPr>
        <p:spPr bwMode="auto">
          <a:xfrm rot="565764">
            <a:off x="1185182" y="2438113"/>
            <a:ext cx="523937" cy="52393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14" name="Group 413">
            <a:extLst>
              <a:ext uri="{FF2B5EF4-FFF2-40B4-BE49-F238E27FC236}">
                <a16:creationId xmlns:a16="http://schemas.microsoft.com/office/drawing/2014/main" id="{E06214FF-F352-45B5-A53B-5420A333A35A}"/>
              </a:ext>
            </a:extLst>
          </p:cNvPr>
          <p:cNvGrpSpPr/>
          <p:nvPr/>
        </p:nvGrpSpPr>
        <p:grpSpPr>
          <a:xfrm>
            <a:off x="1207367" y="2498408"/>
            <a:ext cx="466302" cy="466302"/>
            <a:chOff x="-3541236" y="2776286"/>
            <a:chExt cx="457200" cy="457200"/>
          </a:xfrm>
        </p:grpSpPr>
        <p:pic>
          <p:nvPicPr>
            <p:cNvPr id="415" name="Picture 414">
              <a:extLst>
                <a:ext uri="{FF2B5EF4-FFF2-40B4-BE49-F238E27FC236}">
                  <a16:creationId xmlns:a16="http://schemas.microsoft.com/office/drawing/2014/main" id="{C5A11F83-E580-4C4A-A7EB-0A5BBCB8FCEF}"/>
                </a:ext>
              </a:extLst>
            </p:cNvPr>
            <p:cNvPicPr>
              <a:picLocks noChangeAspect="1"/>
            </p:cNvPicPr>
            <p:nvPr/>
          </p:nvPicPr>
          <p:blipFill>
            <a:blip r:embed="rId7" cstate="hqprint">
              <a:biLevel thresh="75000"/>
              <a:extLst>
                <a:ext uri="{28A0092B-C50C-407E-A947-70E740481C1C}">
                  <a14:useLocalDpi xmlns:a14="http://schemas.microsoft.com/office/drawing/2010/main"/>
                </a:ext>
              </a:extLst>
            </a:blip>
            <a:stretch>
              <a:fillRect/>
            </a:stretch>
          </p:blipFill>
          <p:spPr>
            <a:xfrm>
              <a:off x="-3541236" y="2842561"/>
              <a:ext cx="457200" cy="324650"/>
            </a:xfrm>
            <a:prstGeom prst="rect">
              <a:avLst/>
            </a:prstGeom>
          </p:spPr>
        </p:pic>
        <p:pic>
          <p:nvPicPr>
            <p:cNvPr id="416" name="Picture 415">
              <a:extLst>
                <a:ext uri="{FF2B5EF4-FFF2-40B4-BE49-F238E27FC236}">
                  <a16:creationId xmlns:a16="http://schemas.microsoft.com/office/drawing/2014/main" id="{D713A6EB-B608-4CC4-8D4F-7661A04B032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541236" y="2776286"/>
              <a:ext cx="457200" cy="457200"/>
            </a:xfrm>
            <a:prstGeom prst="rect">
              <a:avLst/>
            </a:prstGeom>
          </p:spPr>
        </p:pic>
      </p:grpSp>
      <p:cxnSp>
        <p:nvCxnSpPr>
          <p:cNvPr id="447" name="Straight Connector 446">
            <a:extLst>
              <a:ext uri="{FF2B5EF4-FFF2-40B4-BE49-F238E27FC236}">
                <a16:creationId xmlns:a16="http://schemas.microsoft.com/office/drawing/2014/main" id="{02E2489E-5224-4B05-AE1C-FB106A8347DA}"/>
              </a:ext>
            </a:extLst>
          </p:cNvPr>
          <p:cNvCxnSpPr>
            <a:cxnSpLocks/>
            <a:stCxn id="247" idx="1"/>
            <a:endCxn id="243" idx="5"/>
          </p:cNvCxnSpPr>
          <p:nvPr/>
        </p:nvCxnSpPr>
        <p:spPr>
          <a:xfrm flipH="1" flipV="1">
            <a:off x="801823" y="2762594"/>
            <a:ext cx="269596" cy="7681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76E11CD-FB32-46A6-8A5C-34DA1BF62D6D}"/>
              </a:ext>
            </a:extLst>
          </p:cNvPr>
          <p:cNvCxnSpPr>
            <a:cxnSpLocks/>
            <a:stCxn id="392" idx="3"/>
            <a:endCxn id="1025" idx="6"/>
          </p:cNvCxnSpPr>
          <p:nvPr/>
        </p:nvCxnSpPr>
        <p:spPr>
          <a:xfrm flipH="1">
            <a:off x="2306783" y="3064339"/>
            <a:ext cx="553211" cy="39295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DAB620DD-79CF-4C7D-ACE7-4B31ABF1BD1E}"/>
              </a:ext>
            </a:extLst>
          </p:cNvPr>
          <p:cNvCxnSpPr>
            <a:cxnSpLocks/>
            <a:stCxn id="398" idx="3"/>
            <a:endCxn id="1025" idx="0"/>
          </p:cNvCxnSpPr>
          <p:nvPr/>
        </p:nvCxnSpPr>
        <p:spPr>
          <a:xfrm flipH="1">
            <a:off x="2085029" y="2920254"/>
            <a:ext cx="91434" cy="31528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D2D5ED1-D4CB-48DE-98C6-75EB4922AC7C}"/>
              </a:ext>
            </a:extLst>
          </p:cNvPr>
          <p:cNvCxnSpPr>
            <a:cxnSpLocks/>
            <a:stCxn id="395" idx="4"/>
            <a:endCxn id="398" idx="0"/>
          </p:cNvCxnSpPr>
          <p:nvPr/>
        </p:nvCxnSpPr>
        <p:spPr>
          <a:xfrm>
            <a:off x="2326569" y="2273862"/>
            <a:ext cx="14757" cy="24837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0F8D7EB-89EB-48B6-8B7C-41B7BF7D7048}"/>
              </a:ext>
            </a:extLst>
          </p:cNvPr>
          <p:cNvCxnSpPr>
            <a:cxnSpLocks/>
            <a:stCxn id="391" idx="0"/>
            <a:endCxn id="377" idx="5"/>
          </p:cNvCxnSpPr>
          <p:nvPr/>
        </p:nvCxnSpPr>
        <p:spPr>
          <a:xfrm flipH="1" flipV="1">
            <a:off x="3041010" y="1671387"/>
            <a:ext cx="32863" cy="37815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AF361C8B-4EFB-4F47-9CD2-94710552B150}"/>
              </a:ext>
            </a:extLst>
          </p:cNvPr>
          <p:cNvCxnSpPr>
            <a:cxnSpLocks/>
            <a:stCxn id="392" idx="1"/>
            <a:endCxn id="395" idx="5"/>
          </p:cNvCxnSpPr>
          <p:nvPr/>
        </p:nvCxnSpPr>
        <p:spPr>
          <a:xfrm flipH="1" flipV="1">
            <a:off x="2491432" y="2205574"/>
            <a:ext cx="368563" cy="5290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D1C97A1E-888A-4F11-901A-60C9CA330E0B}"/>
              </a:ext>
            </a:extLst>
          </p:cNvPr>
          <p:cNvCxnSpPr>
            <a:cxnSpLocks/>
            <a:endCxn id="424" idx="1"/>
          </p:cNvCxnSpPr>
          <p:nvPr/>
        </p:nvCxnSpPr>
        <p:spPr>
          <a:xfrm>
            <a:off x="3485090" y="3568439"/>
            <a:ext cx="88662" cy="20747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EF6C85C5-4DB4-4C51-924D-EB417E68E35D}"/>
              </a:ext>
            </a:extLst>
          </p:cNvPr>
          <p:cNvGrpSpPr/>
          <p:nvPr/>
        </p:nvGrpSpPr>
        <p:grpSpPr>
          <a:xfrm>
            <a:off x="5112688" y="2486237"/>
            <a:ext cx="2211098" cy="1765093"/>
            <a:chOff x="6066724" y="2662016"/>
            <a:chExt cx="2167940" cy="1730640"/>
          </a:xfrm>
        </p:grpSpPr>
        <p:sp useBgFill="1">
          <p:nvSpPr>
            <p:cNvPr id="127" name="Flowchart: Extract 126">
              <a:extLst>
                <a:ext uri="{FF2B5EF4-FFF2-40B4-BE49-F238E27FC236}">
                  <a16:creationId xmlns:a16="http://schemas.microsoft.com/office/drawing/2014/main" id="{A347842F-FEA7-4075-AC4C-9958B69FF61D}"/>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a:extLst>
                <a:ext uri="{FF2B5EF4-FFF2-40B4-BE49-F238E27FC236}">
                  <a16:creationId xmlns:a16="http://schemas.microsoft.com/office/drawing/2014/main" id="{F136322D-A963-4C88-848A-C1A2B4062566}"/>
                </a:ext>
              </a:extLst>
            </p:cNvPr>
            <p:cNvGrpSpPr/>
            <p:nvPr/>
          </p:nvGrpSpPr>
          <p:grpSpPr>
            <a:xfrm>
              <a:off x="6449492" y="2922661"/>
              <a:ext cx="1541462" cy="1314852"/>
              <a:chOff x="270385" y="5374758"/>
              <a:chExt cx="1165996" cy="994584"/>
            </a:xfrm>
          </p:grpSpPr>
          <p:grpSp>
            <p:nvGrpSpPr>
              <p:cNvPr id="130" name="Group 129">
                <a:extLst>
                  <a:ext uri="{FF2B5EF4-FFF2-40B4-BE49-F238E27FC236}">
                    <a16:creationId xmlns:a16="http://schemas.microsoft.com/office/drawing/2014/main" id="{75BB2364-91B7-4F8B-ABAB-3CF909232CE1}"/>
                  </a:ext>
                </a:extLst>
              </p:cNvPr>
              <p:cNvGrpSpPr/>
              <p:nvPr/>
            </p:nvGrpSpPr>
            <p:grpSpPr>
              <a:xfrm>
                <a:off x="580349" y="5738380"/>
                <a:ext cx="504579" cy="551512"/>
                <a:chOff x="2115104" y="3006725"/>
                <a:chExt cx="1191985" cy="1302858"/>
              </a:xfrm>
            </p:grpSpPr>
            <p:cxnSp>
              <p:nvCxnSpPr>
                <p:cNvPr id="154" name="Straight Connector 153">
                  <a:extLst>
                    <a:ext uri="{FF2B5EF4-FFF2-40B4-BE49-F238E27FC236}">
                      <a16:creationId xmlns:a16="http://schemas.microsoft.com/office/drawing/2014/main" id="{1127A999-3DE6-4CAA-881C-0A15CA919BB0}"/>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94AC09D-1483-44E6-A6B2-CB28970B44C5}"/>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C709B6-6B9D-429F-8958-E01D894B0C01}"/>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131" name="manager" title="Icon of three people with lines connecting them">
                <a:extLst>
                  <a:ext uri="{FF2B5EF4-FFF2-40B4-BE49-F238E27FC236}">
                    <a16:creationId xmlns:a16="http://schemas.microsoft.com/office/drawing/2014/main" id="{45AB6C66-3A32-464C-8C56-4EC1B744EF1B}"/>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132" name="building_5" title="Icon of tall buildings">
                <a:extLst>
                  <a:ext uri="{FF2B5EF4-FFF2-40B4-BE49-F238E27FC236}">
                    <a16:creationId xmlns:a16="http://schemas.microsoft.com/office/drawing/2014/main" id="{6B302701-0790-4864-A75D-4752C6688F4E}"/>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nvGrpSpPr>
              <p:cNvPr id="133" name="Group 132">
                <a:extLst>
                  <a:ext uri="{FF2B5EF4-FFF2-40B4-BE49-F238E27FC236}">
                    <a16:creationId xmlns:a16="http://schemas.microsoft.com/office/drawing/2014/main" id="{F0A62015-3B85-42D1-B872-A208B8351066}"/>
                  </a:ext>
                </a:extLst>
              </p:cNvPr>
              <p:cNvGrpSpPr/>
              <p:nvPr/>
            </p:nvGrpSpPr>
            <p:grpSpPr>
              <a:xfrm>
                <a:off x="988190" y="6029532"/>
                <a:ext cx="448191" cy="339810"/>
                <a:chOff x="2810087" y="4925435"/>
                <a:chExt cx="767042" cy="581557"/>
              </a:xfrm>
            </p:grpSpPr>
            <p:grpSp>
              <p:nvGrpSpPr>
                <p:cNvPr id="134" name="Group 4">
                  <a:extLst>
                    <a:ext uri="{FF2B5EF4-FFF2-40B4-BE49-F238E27FC236}">
                      <a16:creationId xmlns:a16="http://schemas.microsoft.com/office/drawing/2014/main" id="{4960DA24-5FDD-441F-8B6F-0C6779406F62}"/>
                    </a:ext>
                  </a:extLst>
                </p:cNvPr>
                <p:cNvGrpSpPr>
                  <a:grpSpLocks noChangeAspect="1"/>
                </p:cNvGrpSpPr>
                <p:nvPr/>
              </p:nvGrpSpPr>
              <p:grpSpPr bwMode="auto">
                <a:xfrm>
                  <a:off x="3228625" y="5274407"/>
                  <a:ext cx="348504" cy="198190"/>
                  <a:chOff x="4568" y="3459"/>
                  <a:chExt cx="313" cy="178"/>
                </a:xfrm>
              </p:grpSpPr>
              <p:sp>
                <p:nvSpPr>
                  <p:cNvPr id="137" name="Freeform 5">
                    <a:extLst>
                      <a:ext uri="{FF2B5EF4-FFF2-40B4-BE49-F238E27FC236}">
                        <a16:creationId xmlns:a16="http://schemas.microsoft.com/office/drawing/2014/main" id="{807DD61D-73A0-4845-85A4-4CFB49DE90E5}"/>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38" name="Freeform 6">
                    <a:extLst>
                      <a:ext uri="{FF2B5EF4-FFF2-40B4-BE49-F238E27FC236}">
                        <a16:creationId xmlns:a16="http://schemas.microsoft.com/office/drawing/2014/main" id="{92B603CB-452C-4A29-B262-2CFCD952B967}"/>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39" name="Line 7">
                    <a:extLst>
                      <a:ext uri="{FF2B5EF4-FFF2-40B4-BE49-F238E27FC236}">
                        <a16:creationId xmlns:a16="http://schemas.microsoft.com/office/drawing/2014/main" id="{E4FC5AA7-85C8-442C-AB15-DEBE7E9356E5}"/>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0" name="Line 8">
                    <a:extLst>
                      <a:ext uri="{FF2B5EF4-FFF2-40B4-BE49-F238E27FC236}">
                        <a16:creationId xmlns:a16="http://schemas.microsoft.com/office/drawing/2014/main" id="{E3E8FBF5-AC71-4F82-B1EA-FD09D64C4142}"/>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1" name="Freeform 9">
                    <a:extLst>
                      <a:ext uri="{FF2B5EF4-FFF2-40B4-BE49-F238E27FC236}">
                        <a16:creationId xmlns:a16="http://schemas.microsoft.com/office/drawing/2014/main" id="{F0BA766D-56B4-466A-BE49-A175F61F7C41}"/>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2" name="Line 10">
                    <a:extLst>
                      <a:ext uri="{FF2B5EF4-FFF2-40B4-BE49-F238E27FC236}">
                        <a16:creationId xmlns:a16="http://schemas.microsoft.com/office/drawing/2014/main" id="{1FDF2E9E-D0F9-441B-B710-913D278CEF69}"/>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3" name="Line 11">
                    <a:extLst>
                      <a:ext uri="{FF2B5EF4-FFF2-40B4-BE49-F238E27FC236}">
                        <a16:creationId xmlns:a16="http://schemas.microsoft.com/office/drawing/2014/main" id="{D0FD5141-2E8C-47FF-8E79-5B088B3E6CDA}"/>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4" name="Freeform 12">
                    <a:extLst>
                      <a:ext uri="{FF2B5EF4-FFF2-40B4-BE49-F238E27FC236}">
                        <a16:creationId xmlns:a16="http://schemas.microsoft.com/office/drawing/2014/main" id="{2C6BCC75-40DA-4E4A-98AD-D91B556690E2}"/>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5" name="Line 13">
                    <a:extLst>
                      <a:ext uri="{FF2B5EF4-FFF2-40B4-BE49-F238E27FC236}">
                        <a16:creationId xmlns:a16="http://schemas.microsoft.com/office/drawing/2014/main" id="{E79CDF97-9D50-48E2-B63D-82787A515A29}"/>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6" name="Line 14">
                    <a:extLst>
                      <a:ext uri="{FF2B5EF4-FFF2-40B4-BE49-F238E27FC236}">
                        <a16:creationId xmlns:a16="http://schemas.microsoft.com/office/drawing/2014/main" id="{7A110D46-1EDA-479C-84E8-5B357574F99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7" name="Freeform 15">
                    <a:extLst>
                      <a:ext uri="{FF2B5EF4-FFF2-40B4-BE49-F238E27FC236}">
                        <a16:creationId xmlns:a16="http://schemas.microsoft.com/office/drawing/2014/main" id="{CD6E2E5B-584B-4B2F-A67D-FDD59D954BB4}"/>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8" name="Line 16">
                    <a:extLst>
                      <a:ext uri="{FF2B5EF4-FFF2-40B4-BE49-F238E27FC236}">
                        <a16:creationId xmlns:a16="http://schemas.microsoft.com/office/drawing/2014/main" id="{A76573C8-BE72-4A15-A734-21657FB92E1B}"/>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49" name="Line 17">
                    <a:extLst>
                      <a:ext uri="{FF2B5EF4-FFF2-40B4-BE49-F238E27FC236}">
                        <a16:creationId xmlns:a16="http://schemas.microsoft.com/office/drawing/2014/main" id="{5BE0B47A-8700-4EB2-96C3-CA1A33FCDF3D}"/>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0" name="Line 18">
                    <a:extLst>
                      <a:ext uri="{FF2B5EF4-FFF2-40B4-BE49-F238E27FC236}">
                        <a16:creationId xmlns:a16="http://schemas.microsoft.com/office/drawing/2014/main" id="{386AFE46-5639-404C-97AF-C49896AC6D54}"/>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1" name="Line 19">
                    <a:extLst>
                      <a:ext uri="{FF2B5EF4-FFF2-40B4-BE49-F238E27FC236}">
                        <a16:creationId xmlns:a16="http://schemas.microsoft.com/office/drawing/2014/main" id="{0170482D-B6EA-44E4-90B1-91E872154EC7}"/>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2" name="Line 20">
                    <a:extLst>
                      <a:ext uri="{FF2B5EF4-FFF2-40B4-BE49-F238E27FC236}">
                        <a16:creationId xmlns:a16="http://schemas.microsoft.com/office/drawing/2014/main" id="{A598F3DA-83E9-475A-9BA5-B0A5798D02D0}"/>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p:nvSpPr>
                  <p:cNvPr id="153" name="Freeform 21">
                    <a:extLst>
                      <a:ext uri="{FF2B5EF4-FFF2-40B4-BE49-F238E27FC236}">
                        <a16:creationId xmlns:a16="http://schemas.microsoft.com/office/drawing/2014/main" id="{31EA3B16-65C0-487D-AAD4-C3DD5BBA7E65}"/>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grpSp>
            <p:sp>
              <p:nvSpPr>
                <p:cNvPr id="135" name="speedometer_2">
                  <a:extLst>
                    <a:ext uri="{FF2B5EF4-FFF2-40B4-BE49-F238E27FC236}">
                      <a16:creationId xmlns:a16="http://schemas.microsoft.com/office/drawing/2014/main" id="{569ECDD7-9E3D-4CFC-B051-1C02A063104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Semilight"/>
                  </a:endParaRPr>
                </a:p>
              </p:txBody>
            </p:sp>
            <p:sp useBgFill="1">
              <p:nvSpPr>
                <p:cNvPr id="136" name="UniversalApp_E8CC" title="Icon of a cellphone in front of a tablet">
                  <a:extLst>
                    <a:ext uri="{FF2B5EF4-FFF2-40B4-BE49-F238E27FC236}">
                      <a16:creationId xmlns:a16="http://schemas.microsoft.com/office/drawing/2014/main" id="{955BAF59-DE77-4AFC-B3B2-A5A9BDF4B7C5}"/>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grpSp>
      <p:sp useBgFill="1">
        <p:nvSpPr>
          <p:cNvPr id="322" name="TextBox 321">
            <a:extLst>
              <a:ext uri="{FF2B5EF4-FFF2-40B4-BE49-F238E27FC236}">
                <a16:creationId xmlns:a16="http://schemas.microsoft.com/office/drawing/2014/main" id="{46681F7D-93C4-4932-A77B-E01B0E87B6ED}"/>
              </a:ext>
            </a:extLst>
          </p:cNvPr>
          <p:cNvSpPr txBox="1"/>
          <p:nvPr/>
        </p:nvSpPr>
        <p:spPr>
          <a:xfrm>
            <a:off x="5650757" y="4096029"/>
            <a:ext cx="1197150" cy="546812"/>
          </a:xfrm>
          <a:prstGeom prst="rect">
            <a:avLst/>
          </a:prstGeom>
        </p:spPr>
        <p:txBody>
          <a:bodyPr wrap="none" lIns="46630" tIns="46630" rIns="46630" bIns="46630" rtlCol="0" anchor="b">
            <a:noAutofit/>
          </a:bodyPr>
          <a:lstStyle/>
          <a:p>
            <a:pPr algn="ctr" defTabSz="914224">
              <a:lnSpc>
                <a:spcPct val="90000"/>
              </a:lnSpc>
              <a:spcAft>
                <a:spcPts val="600"/>
              </a:spcAft>
              <a:defRPr/>
            </a:pPr>
            <a:r>
              <a:rPr lang="en-US" sz="2800" kern="0" spc="-50">
                <a:gradFill>
                  <a:gsLst>
                    <a:gs pos="20000">
                      <a:schemeClr val="tx1"/>
                    </a:gs>
                    <a:gs pos="68000">
                      <a:schemeClr val="tx1"/>
                    </a:gs>
                  </a:gsLst>
                  <a:lin ang="5400000" scaled="0"/>
                </a:gradFill>
                <a:latin typeface="Segoe UI Semibold" panose="020B0702040204020203" pitchFamily="34" charset="0"/>
                <a:cs typeface="Segoe UI Semibold" panose="020B0702040204020203" pitchFamily="34" charset="0"/>
              </a:rPr>
              <a:t>Identity</a:t>
            </a:r>
          </a:p>
        </p:txBody>
      </p:sp>
    </p:spTree>
    <p:extLst>
      <p:ext uri="{BB962C8B-B14F-4D97-AF65-F5344CB8AC3E}">
        <p14:creationId xmlns:p14="http://schemas.microsoft.com/office/powerpoint/2010/main" val="2698269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8"/>
                                        </p:tgtEl>
                                        <p:attrNameLst>
                                          <p:attrName>style.visibility</p:attrName>
                                        </p:attrNameLst>
                                      </p:cBhvr>
                                      <p:to>
                                        <p:strVal val="visible"/>
                                      </p:to>
                                    </p:set>
                                    <p:animEffect transition="in" filter="fade">
                                      <p:cBhvr>
                                        <p:cTn id="11" dur="500"/>
                                        <p:tgtEl>
                                          <p:spTgt spid="378"/>
                                        </p:tgtEl>
                                      </p:cBhvr>
                                    </p:animEffect>
                                  </p:childTnLst>
                                </p:cTn>
                              </p:par>
                              <p:par>
                                <p:cTn id="12" presetID="10" presetClass="entr" presetSubtype="0" fill="hold" nodeType="withEffect">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10" presetClass="entr" presetSubtype="0" fill="hold" nodeType="withEffect">
                                  <p:stCondLst>
                                    <p:cond delay="0"/>
                                  </p:stCondLst>
                                  <p:childTnLst>
                                    <p:set>
                                      <p:cBhvr>
                                        <p:cTn id="16" dur="1" fill="hold">
                                          <p:stCondLst>
                                            <p:cond delay="0"/>
                                          </p:stCondLst>
                                        </p:cTn>
                                        <p:tgtEl>
                                          <p:spTgt spid="596"/>
                                        </p:tgtEl>
                                        <p:attrNameLst>
                                          <p:attrName>style.visibility</p:attrName>
                                        </p:attrNameLst>
                                      </p:cBhvr>
                                      <p:to>
                                        <p:strVal val="visible"/>
                                      </p:to>
                                    </p:set>
                                    <p:animEffect transition="in" filter="fade">
                                      <p:cBhvr>
                                        <p:cTn id="17" dur="500"/>
                                        <p:tgtEl>
                                          <p:spTgt spid="596"/>
                                        </p:tgtEl>
                                      </p:cBhvr>
                                    </p:animEffect>
                                  </p:childTnLst>
                                </p:cTn>
                              </p:par>
                              <p:par>
                                <p:cTn id="18" presetID="10" presetClass="entr" presetSubtype="0" fill="hold" nodeType="withEffect">
                                  <p:stCondLst>
                                    <p:cond delay="0"/>
                                  </p:stCondLst>
                                  <p:childTnLst>
                                    <p:set>
                                      <p:cBhvr>
                                        <p:cTn id="19" dur="1" fill="hold">
                                          <p:stCondLst>
                                            <p:cond delay="0"/>
                                          </p:stCondLst>
                                        </p:cTn>
                                        <p:tgtEl>
                                          <p:spTgt spid="592"/>
                                        </p:tgtEl>
                                        <p:attrNameLst>
                                          <p:attrName>style.visibility</p:attrName>
                                        </p:attrNameLst>
                                      </p:cBhvr>
                                      <p:to>
                                        <p:strVal val="visible"/>
                                      </p:to>
                                    </p:set>
                                    <p:animEffect transition="in" filter="fade">
                                      <p:cBhvr>
                                        <p:cTn id="20" dur="500"/>
                                        <p:tgtEl>
                                          <p:spTgt spid="59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04"/>
                                        </p:tgtEl>
                                        <p:attrNameLst>
                                          <p:attrName>style.visibility</p:attrName>
                                        </p:attrNameLst>
                                      </p:cBhvr>
                                      <p:to>
                                        <p:strVal val="visible"/>
                                      </p:to>
                                    </p:set>
                                    <p:animEffect transition="in" filter="fade">
                                      <p:cBhvr>
                                        <p:cTn id="24" dur="500"/>
                                        <p:tgtEl>
                                          <p:spTgt spid="404"/>
                                        </p:tgtEl>
                                      </p:cBhvr>
                                    </p:animEffect>
                                  </p:childTnLst>
                                </p:cTn>
                              </p:par>
                              <p:par>
                                <p:cTn id="25" presetID="10" presetClass="entr" presetSubtype="0" fill="hold" nodeType="withEffect">
                                  <p:stCondLst>
                                    <p:cond delay="0"/>
                                  </p:stCondLst>
                                  <p:childTnLst>
                                    <p:set>
                                      <p:cBhvr>
                                        <p:cTn id="26" dur="1" fill="hold">
                                          <p:stCondLst>
                                            <p:cond delay="0"/>
                                          </p:stCondLst>
                                        </p:cTn>
                                        <p:tgtEl>
                                          <p:spTgt spid="270"/>
                                        </p:tgtEl>
                                        <p:attrNameLst>
                                          <p:attrName>style.visibility</p:attrName>
                                        </p:attrNameLst>
                                      </p:cBhvr>
                                      <p:to>
                                        <p:strVal val="visible"/>
                                      </p:to>
                                    </p:set>
                                    <p:animEffect transition="in" filter="fade">
                                      <p:cBhvr>
                                        <p:cTn id="27" dur="500"/>
                                        <p:tgtEl>
                                          <p:spTgt spid="27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fade">
                                      <p:cBhvr>
                                        <p:cTn id="31" dur="500"/>
                                        <p:tgtEl>
                                          <p:spTgt spid="268"/>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374"/>
                                        </p:tgtEl>
                                        <p:attrNameLst>
                                          <p:attrName>style.visibility</p:attrName>
                                        </p:attrNameLst>
                                      </p:cBhvr>
                                      <p:to>
                                        <p:strVal val="visible"/>
                                      </p:to>
                                    </p:set>
                                    <p:animEffect transition="in" filter="fade">
                                      <p:cBhvr>
                                        <p:cTn id="38" dur="500"/>
                                        <p:tgtEl>
                                          <p:spTgt spid="374"/>
                                        </p:tgtEl>
                                      </p:cBhvr>
                                    </p:animEffect>
                                  </p:childTnLst>
                                </p:cTn>
                              </p:par>
                            </p:childTnLst>
                          </p:cTn>
                        </p:par>
                        <p:par>
                          <p:cTn id="39" fill="hold">
                            <p:stCondLst>
                              <p:cond delay="2500"/>
                            </p:stCondLst>
                            <p:childTnLst>
                              <p:par>
                                <p:cTn id="40" presetID="1" presetClass="entr" presetSubtype="0" fill="hold" nodeType="afterEffect">
                                  <p:stCondLst>
                                    <p:cond delay="500"/>
                                  </p:stCondLst>
                                  <p:childTnLst>
                                    <p:set>
                                      <p:cBhvr>
                                        <p:cTn id="41" dur="1" fill="hold">
                                          <p:stCondLst>
                                            <p:cond delay="0"/>
                                          </p:stCondLst>
                                        </p:cTn>
                                        <p:tgtEl>
                                          <p:spTgt spid="126"/>
                                        </p:tgtEl>
                                        <p:attrNameLst>
                                          <p:attrName>style.visibility</p:attrName>
                                        </p:attrNameLst>
                                      </p:cBhvr>
                                      <p:to>
                                        <p:strVal val="visible"/>
                                      </p:to>
                                    </p:set>
                                  </p:childTnLst>
                                </p:cTn>
                              </p:par>
                              <p:par>
                                <p:cTn id="42" presetID="1" presetClass="entr" presetSubtype="0" fill="hold" grpId="0" nodeType="withEffect">
                                  <p:stCondLst>
                                    <p:cond delay="500"/>
                                  </p:stCondLst>
                                  <p:childTnLst>
                                    <p:set>
                                      <p:cBhvr>
                                        <p:cTn id="43" dur="1" fill="hold">
                                          <p:stCondLst>
                                            <p:cond delay="0"/>
                                          </p:stCondLst>
                                        </p:cTn>
                                        <p:tgtEl>
                                          <p:spTgt spid="322"/>
                                        </p:tgtEl>
                                        <p:attrNameLst>
                                          <p:attrName>style.visibility</p:attrName>
                                        </p:attrNameLst>
                                      </p:cBhvr>
                                      <p:to>
                                        <p:strVal val="visible"/>
                                      </p:to>
                                    </p:set>
                                  </p:childTnLst>
                                </p:cTn>
                              </p:par>
                            </p:childTnLst>
                          </p:cTn>
                        </p:par>
                        <p:par>
                          <p:cTn id="44" fill="hold">
                            <p:stCondLst>
                              <p:cond delay="3000"/>
                            </p:stCondLst>
                            <p:childTnLst>
                              <p:par>
                                <p:cTn id="45" presetID="16" presetClass="entr" presetSubtype="37" fill="hold" nodeType="afterEffect">
                                  <p:stCondLst>
                                    <p:cond delay="0"/>
                                  </p:stCondLst>
                                  <p:childTnLst>
                                    <p:set>
                                      <p:cBhvr>
                                        <p:cTn id="46" dur="1" fill="hold">
                                          <p:stCondLst>
                                            <p:cond delay="0"/>
                                          </p:stCondLst>
                                        </p:cTn>
                                        <p:tgtEl>
                                          <p:spTgt spid="176"/>
                                        </p:tgtEl>
                                        <p:attrNameLst>
                                          <p:attrName>style.visibility</p:attrName>
                                        </p:attrNameLst>
                                      </p:cBhvr>
                                      <p:to>
                                        <p:strVal val="visible"/>
                                      </p:to>
                                    </p:set>
                                    <p:animEffect transition="in" filter="barn(outVertical)">
                                      <p:cBhvr>
                                        <p:cTn id="47" dur="500"/>
                                        <p:tgtEl>
                                          <p:spTgt spid="176"/>
                                        </p:tgtEl>
                                      </p:cBhvr>
                                    </p:animEffect>
                                  </p:childTnLst>
                                </p:cTn>
                              </p:par>
                              <p:par>
                                <p:cTn id="48" presetID="16" presetClass="entr" presetSubtype="37" fill="hold" nodeType="withEffect">
                                  <p:stCondLst>
                                    <p:cond delay="0"/>
                                  </p:stCondLst>
                                  <p:childTnLst>
                                    <p:set>
                                      <p:cBhvr>
                                        <p:cTn id="49" dur="1" fill="hold">
                                          <p:stCondLst>
                                            <p:cond delay="0"/>
                                          </p:stCondLst>
                                        </p:cTn>
                                        <p:tgtEl>
                                          <p:spTgt spid="179"/>
                                        </p:tgtEl>
                                        <p:attrNameLst>
                                          <p:attrName>style.visibility</p:attrName>
                                        </p:attrNameLst>
                                      </p:cBhvr>
                                      <p:to>
                                        <p:strVal val="visible"/>
                                      </p:to>
                                    </p:set>
                                    <p:animEffect transition="in" filter="barn(outVertical)">
                                      <p:cBhvr>
                                        <p:cTn id="50" dur="500"/>
                                        <p:tgtEl>
                                          <p:spTgt spid="179"/>
                                        </p:tgtEl>
                                      </p:cBhvr>
                                    </p:animEffect>
                                  </p:childTnLst>
                                </p:cTn>
                              </p:par>
                              <p:par>
                                <p:cTn id="51" presetID="16" presetClass="entr" presetSubtype="37" fill="hold" nodeType="with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barn(outVertical)">
                                      <p:cBhvr>
                                        <p:cTn id="53" dur="500"/>
                                        <p:tgtEl>
                                          <p:spTgt spid="194"/>
                                        </p:tgtEl>
                                      </p:cBhvr>
                                    </p:animEffect>
                                  </p:childTnLst>
                                </p:cTn>
                              </p:par>
                              <p:par>
                                <p:cTn id="54" presetID="16" presetClass="entr" presetSubtype="37" fill="hold" nodeType="withEffect">
                                  <p:stCondLst>
                                    <p:cond delay="0"/>
                                  </p:stCondLst>
                                  <p:childTnLst>
                                    <p:set>
                                      <p:cBhvr>
                                        <p:cTn id="55" dur="1" fill="hold">
                                          <p:stCondLst>
                                            <p:cond delay="0"/>
                                          </p:stCondLst>
                                        </p:cTn>
                                        <p:tgtEl>
                                          <p:spTgt spid="202"/>
                                        </p:tgtEl>
                                        <p:attrNameLst>
                                          <p:attrName>style.visibility</p:attrName>
                                        </p:attrNameLst>
                                      </p:cBhvr>
                                      <p:to>
                                        <p:strVal val="visible"/>
                                      </p:to>
                                    </p:set>
                                    <p:animEffect transition="in" filter="barn(outVertical)">
                                      <p:cBhvr>
                                        <p:cTn id="56" dur="500"/>
                                        <p:tgtEl>
                                          <p:spTgt spid="202"/>
                                        </p:tgtEl>
                                      </p:cBhvr>
                                    </p:animEffect>
                                  </p:childTnLst>
                                </p:cTn>
                              </p:par>
                              <p:par>
                                <p:cTn id="57" presetID="16" presetClass="entr" presetSubtype="37" fill="hold" nodeType="withEffect">
                                  <p:stCondLst>
                                    <p:cond delay="0"/>
                                  </p:stCondLst>
                                  <p:childTnLst>
                                    <p:set>
                                      <p:cBhvr>
                                        <p:cTn id="58" dur="1" fill="hold">
                                          <p:stCondLst>
                                            <p:cond delay="0"/>
                                          </p:stCondLst>
                                        </p:cTn>
                                        <p:tgtEl>
                                          <p:spTgt spid="211"/>
                                        </p:tgtEl>
                                        <p:attrNameLst>
                                          <p:attrName>style.visibility</p:attrName>
                                        </p:attrNameLst>
                                      </p:cBhvr>
                                      <p:to>
                                        <p:strVal val="visible"/>
                                      </p:to>
                                    </p:set>
                                    <p:animEffect transition="in" filter="barn(outVertical)">
                                      <p:cBhvr>
                                        <p:cTn id="59" dur="500"/>
                                        <p:tgtEl>
                                          <p:spTgt spid="211"/>
                                        </p:tgtEl>
                                      </p:cBhvr>
                                    </p:animEffect>
                                  </p:childTnLst>
                                </p:cTn>
                              </p:par>
                              <p:par>
                                <p:cTn id="60" presetID="16" presetClass="entr" presetSubtype="37" fill="hold" nodeType="withEffect">
                                  <p:stCondLst>
                                    <p:cond delay="0"/>
                                  </p:stCondLst>
                                  <p:childTnLst>
                                    <p:set>
                                      <p:cBhvr>
                                        <p:cTn id="61" dur="1" fill="hold">
                                          <p:stCondLst>
                                            <p:cond delay="0"/>
                                          </p:stCondLst>
                                        </p:cTn>
                                        <p:tgtEl>
                                          <p:spTgt spid="216"/>
                                        </p:tgtEl>
                                        <p:attrNameLst>
                                          <p:attrName>style.visibility</p:attrName>
                                        </p:attrNameLst>
                                      </p:cBhvr>
                                      <p:to>
                                        <p:strVal val="visible"/>
                                      </p:to>
                                    </p:set>
                                    <p:animEffect transition="in" filter="barn(outVertical)">
                                      <p:cBhvr>
                                        <p:cTn id="62" dur="500"/>
                                        <p:tgtEl>
                                          <p:spTgt spid="216"/>
                                        </p:tgtEl>
                                      </p:cBhvr>
                                    </p:animEffect>
                                  </p:childTnLst>
                                </p:cTn>
                              </p:par>
                              <p:par>
                                <p:cTn id="63" presetID="16" presetClass="entr" presetSubtype="37" fill="hold" nodeType="withEffect">
                                  <p:stCondLst>
                                    <p:cond delay="0"/>
                                  </p:stCondLst>
                                  <p:childTnLst>
                                    <p:set>
                                      <p:cBhvr>
                                        <p:cTn id="64" dur="1" fill="hold">
                                          <p:stCondLst>
                                            <p:cond delay="0"/>
                                          </p:stCondLst>
                                        </p:cTn>
                                        <p:tgtEl>
                                          <p:spTgt spid="223"/>
                                        </p:tgtEl>
                                        <p:attrNameLst>
                                          <p:attrName>style.visibility</p:attrName>
                                        </p:attrNameLst>
                                      </p:cBhvr>
                                      <p:to>
                                        <p:strVal val="visible"/>
                                      </p:to>
                                    </p:set>
                                    <p:animEffect transition="in" filter="barn(outVertical)">
                                      <p:cBhvr>
                                        <p:cTn id="65" dur="500"/>
                                        <p:tgtEl>
                                          <p:spTgt spid="223"/>
                                        </p:tgtEl>
                                      </p:cBhvr>
                                    </p:animEffect>
                                  </p:childTnLst>
                                </p:cTn>
                              </p:par>
                              <p:par>
                                <p:cTn id="66" presetID="16" presetClass="entr" presetSubtype="37" fill="hold" nodeType="withEffect">
                                  <p:stCondLst>
                                    <p:cond delay="0"/>
                                  </p:stCondLst>
                                  <p:childTnLst>
                                    <p:set>
                                      <p:cBhvr>
                                        <p:cTn id="67" dur="1" fill="hold">
                                          <p:stCondLst>
                                            <p:cond delay="0"/>
                                          </p:stCondLst>
                                        </p:cTn>
                                        <p:tgtEl>
                                          <p:spTgt spid="226"/>
                                        </p:tgtEl>
                                        <p:attrNameLst>
                                          <p:attrName>style.visibility</p:attrName>
                                        </p:attrNameLst>
                                      </p:cBhvr>
                                      <p:to>
                                        <p:strVal val="visible"/>
                                      </p:to>
                                    </p:set>
                                    <p:animEffect transition="in" filter="barn(outVertical)">
                                      <p:cBhvr>
                                        <p:cTn id="68" dur="500"/>
                                        <p:tgtEl>
                                          <p:spTgt spid="226"/>
                                        </p:tgtEl>
                                      </p:cBhvr>
                                    </p:animEffect>
                                  </p:childTnLst>
                                </p:cTn>
                              </p:par>
                              <p:par>
                                <p:cTn id="69" presetID="16" presetClass="entr" presetSubtype="37" fill="hold" nodeType="withEffect">
                                  <p:stCondLst>
                                    <p:cond delay="0"/>
                                  </p:stCondLst>
                                  <p:childTnLst>
                                    <p:set>
                                      <p:cBhvr>
                                        <p:cTn id="70" dur="1" fill="hold">
                                          <p:stCondLst>
                                            <p:cond delay="0"/>
                                          </p:stCondLst>
                                        </p:cTn>
                                        <p:tgtEl>
                                          <p:spTgt spid="231"/>
                                        </p:tgtEl>
                                        <p:attrNameLst>
                                          <p:attrName>style.visibility</p:attrName>
                                        </p:attrNameLst>
                                      </p:cBhvr>
                                      <p:to>
                                        <p:strVal val="visible"/>
                                      </p:to>
                                    </p:set>
                                    <p:animEffect transition="in" filter="barn(outVertical)">
                                      <p:cBhvr>
                                        <p:cTn id="71" dur="500"/>
                                        <p:tgtEl>
                                          <p:spTgt spid="231"/>
                                        </p:tgtEl>
                                      </p:cBhvr>
                                    </p:animEffect>
                                  </p:childTnLst>
                                </p:cTn>
                              </p:par>
                              <p:par>
                                <p:cTn id="72" presetID="16" presetClass="entr" presetSubtype="37" fill="hold" nodeType="withEffect">
                                  <p:stCondLst>
                                    <p:cond delay="0"/>
                                  </p:stCondLst>
                                  <p:childTnLst>
                                    <p:set>
                                      <p:cBhvr>
                                        <p:cTn id="73" dur="1" fill="hold">
                                          <p:stCondLst>
                                            <p:cond delay="0"/>
                                          </p:stCondLst>
                                        </p:cTn>
                                        <p:tgtEl>
                                          <p:spTgt spid="238"/>
                                        </p:tgtEl>
                                        <p:attrNameLst>
                                          <p:attrName>style.visibility</p:attrName>
                                        </p:attrNameLst>
                                      </p:cBhvr>
                                      <p:to>
                                        <p:strVal val="visible"/>
                                      </p:to>
                                    </p:set>
                                    <p:animEffect transition="in" filter="barn(outVertical)">
                                      <p:cBhvr>
                                        <p:cTn id="74" dur="500"/>
                                        <p:tgtEl>
                                          <p:spTgt spid="238"/>
                                        </p:tgtEl>
                                      </p:cBhvr>
                                    </p:animEffect>
                                  </p:childTnLst>
                                </p:cTn>
                              </p:par>
                              <p:par>
                                <p:cTn id="75" presetID="16" presetClass="entr" presetSubtype="37" fill="hold" nodeType="withEffect">
                                  <p:stCondLst>
                                    <p:cond delay="0"/>
                                  </p:stCondLst>
                                  <p:childTnLst>
                                    <p:set>
                                      <p:cBhvr>
                                        <p:cTn id="76" dur="1" fill="hold">
                                          <p:stCondLst>
                                            <p:cond delay="0"/>
                                          </p:stCondLst>
                                        </p:cTn>
                                        <p:tgtEl>
                                          <p:spTgt spid="245"/>
                                        </p:tgtEl>
                                        <p:attrNameLst>
                                          <p:attrName>style.visibility</p:attrName>
                                        </p:attrNameLst>
                                      </p:cBhvr>
                                      <p:to>
                                        <p:strVal val="visible"/>
                                      </p:to>
                                    </p:set>
                                    <p:animEffect transition="in" filter="barn(outVertical)">
                                      <p:cBhvr>
                                        <p:cTn id="77" dur="500"/>
                                        <p:tgtEl>
                                          <p:spTgt spid="245"/>
                                        </p:tgtEl>
                                      </p:cBhvr>
                                    </p:animEffect>
                                  </p:childTnLst>
                                </p:cTn>
                              </p:par>
                              <p:par>
                                <p:cTn id="78" presetID="16" presetClass="entr" presetSubtype="37" fill="hold" nodeType="withEffect">
                                  <p:stCondLst>
                                    <p:cond delay="0"/>
                                  </p:stCondLst>
                                  <p:childTnLst>
                                    <p:set>
                                      <p:cBhvr>
                                        <p:cTn id="79" dur="1" fill="hold">
                                          <p:stCondLst>
                                            <p:cond delay="0"/>
                                          </p:stCondLst>
                                        </p:cTn>
                                        <p:tgtEl>
                                          <p:spTgt spid="251"/>
                                        </p:tgtEl>
                                        <p:attrNameLst>
                                          <p:attrName>style.visibility</p:attrName>
                                        </p:attrNameLst>
                                      </p:cBhvr>
                                      <p:to>
                                        <p:strVal val="visible"/>
                                      </p:to>
                                    </p:set>
                                    <p:animEffect transition="in" filter="barn(outVertical)">
                                      <p:cBhvr>
                                        <p:cTn id="80" dur="500"/>
                                        <p:tgtEl>
                                          <p:spTgt spid="251"/>
                                        </p:tgtEl>
                                      </p:cBhvr>
                                    </p:animEffect>
                                  </p:childTnLst>
                                </p:cTn>
                              </p:par>
                              <p:par>
                                <p:cTn id="81" presetID="16" presetClass="entr" presetSubtype="37" fill="hold" nodeType="withEffect">
                                  <p:stCondLst>
                                    <p:cond delay="0"/>
                                  </p:stCondLst>
                                  <p:childTnLst>
                                    <p:set>
                                      <p:cBhvr>
                                        <p:cTn id="82" dur="1" fill="hold">
                                          <p:stCondLst>
                                            <p:cond delay="0"/>
                                          </p:stCondLst>
                                        </p:cTn>
                                        <p:tgtEl>
                                          <p:spTgt spid="352"/>
                                        </p:tgtEl>
                                        <p:attrNameLst>
                                          <p:attrName>style.visibility</p:attrName>
                                        </p:attrNameLst>
                                      </p:cBhvr>
                                      <p:to>
                                        <p:strVal val="visible"/>
                                      </p:to>
                                    </p:set>
                                    <p:animEffect transition="in" filter="barn(outVertical)">
                                      <p:cBhvr>
                                        <p:cTn id="83" dur="500"/>
                                        <p:tgtEl>
                                          <p:spTgt spid="352"/>
                                        </p:tgtEl>
                                      </p:cBhvr>
                                    </p:animEffect>
                                  </p:childTnLst>
                                </p:cTn>
                              </p:par>
                              <p:par>
                                <p:cTn id="84" presetID="16" presetClass="entr" presetSubtype="37" fill="hold" nodeType="withEffect">
                                  <p:stCondLst>
                                    <p:cond delay="0"/>
                                  </p:stCondLst>
                                  <p:childTnLst>
                                    <p:set>
                                      <p:cBhvr>
                                        <p:cTn id="85" dur="1" fill="hold">
                                          <p:stCondLst>
                                            <p:cond delay="0"/>
                                          </p:stCondLst>
                                        </p:cTn>
                                        <p:tgtEl>
                                          <p:spTgt spid="376"/>
                                        </p:tgtEl>
                                        <p:attrNameLst>
                                          <p:attrName>style.visibility</p:attrName>
                                        </p:attrNameLst>
                                      </p:cBhvr>
                                      <p:to>
                                        <p:strVal val="visible"/>
                                      </p:to>
                                    </p:set>
                                    <p:animEffect transition="in" filter="barn(outVertical)">
                                      <p:cBhvr>
                                        <p:cTn id="86" dur="500"/>
                                        <p:tgtEl>
                                          <p:spTgt spid="376"/>
                                        </p:tgtEl>
                                      </p:cBhvr>
                                    </p:animEffect>
                                  </p:childTnLst>
                                </p:cTn>
                              </p:par>
                              <p:par>
                                <p:cTn id="87" presetID="16" presetClass="entr" presetSubtype="37" fill="hold" nodeType="withEffect">
                                  <p:stCondLst>
                                    <p:cond delay="0"/>
                                  </p:stCondLst>
                                  <p:childTnLst>
                                    <p:set>
                                      <p:cBhvr>
                                        <p:cTn id="88" dur="1" fill="hold">
                                          <p:stCondLst>
                                            <p:cond delay="0"/>
                                          </p:stCondLst>
                                        </p:cTn>
                                        <p:tgtEl>
                                          <p:spTgt spid="379"/>
                                        </p:tgtEl>
                                        <p:attrNameLst>
                                          <p:attrName>style.visibility</p:attrName>
                                        </p:attrNameLst>
                                      </p:cBhvr>
                                      <p:to>
                                        <p:strVal val="visible"/>
                                      </p:to>
                                    </p:set>
                                    <p:animEffect transition="in" filter="barn(outVertical)">
                                      <p:cBhvr>
                                        <p:cTn id="89" dur="500"/>
                                        <p:tgtEl>
                                          <p:spTgt spid="379"/>
                                        </p:tgtEl>
                                      </p:cBhvr>
                                    </p:animEffect>
                                  </p:childTnLst>
                                </p:cTn>
                              </p:par>
                              <p:par>
                                <p:cTn id="90" presetID="16" presetClass="entr" presetSubtype="37" fill="hold" nodeType="withEffect">
                                  <p:stCondLst>
                                    <p:cond delay="0"/>
                                  </p:stCondLst>
                                  <p:childTnLst>
                                    <p:set>
                                      <p:cBhvr>
                                        <p:cTn id="91" dur="1" fill="hold">
                                          <p:stCondLst>
                                            <p:cond delay="0"/>
                                          </p:stCondLst>
                                        </p:cTn>
                                        <p:tgtEl>
                                          <p:spTgt spid="389"/>
                                        </p:tgtEl>
                                        <p:attrNameLst>
                                          <p:attrName>style.visibility</p:attrName>
                                        </p:attrNameLst>
                                      </p:cBhvr>
                                      <p:to>
                                        <p:strVal val="visible"/>
                                      </p:to>
                                    </p:set>
                                    <p:animEffect transition="in" filter="barn(outVertical)">
                                      <p:cBhvr>
                                        <p:cTn id="92" dur="500"/>
                                        <p:tgtEl>
                                          <p:spTgt spid="389"/>
                                        </p:tgtEl>
                                      </p:cBhvr>
                                    </p:animEffect>
                                  </p:childTnLst>
                                </p:cTn>
                              </p:par>
                              <p:par>
                                <p:cTn id="93" presetID="16" presetClass="entr" presetSubtype="37" fill="hold" nodeType="withEffect">
                                  <p:stCondLst>
                                    <p:cond delay="0"/>
                                  </p:stCondLst>
                                  <p:childTnLst>
                                    <p:set>
                                      <p:cBhvr>
                                        <p:cTn id="94" dur="1" fill="hold">
                                          <p:stCondLst>
                                            <p:cond delay="0"/>
                                          </p:stCondLst>
                                        </p:cTn>
                                        <p:tgtEl>
                                          <p:spTgt spid="402"/>
                                        </p:tgtEl>
                                        <p:attrNameLst>
                                          <p:attrName>style.visibility</p:attrName>
                                        </p:attrNameLst>
                                      </p:cBhvr>
                                      <p:to>
                                        <p:strVal val="visible"/>
                                      </p:to>
                                    </p:set>
                                    <p:animEffect transition="in" filter="barn(outVertical)">
                                      <p:cBhvr>
                                        <p:cTn id="95" dur="500"/>
                                        <p:tgtEl>
                                          <p:spTgt spid="402"/>
                                        </p:tgtEl>
                                      </p:cBhvr>
                                    </p:animEffect>
                                  </p:childTnLst>
                                </p:cTn>
                              </p:par>
                              <p:par>
                                <p:cTn id="96" presetID="16" presetClass="entr" presetSubtype="37" fill="hold" nodeType="withEffect">
                                  <p:stCondLst>
                                    <p:cond delay="0"/>
                                  </p:stCondLst>
                                  <p:childTnLst>
                                    <p:set>
                                      <p:cBhvr>
                                        <p:cTn id="97" dur="1" fill="hold">
                                          <p:stCondLst>
                                            <p:cond delay="0"/>
                                          </p:stCondLst>
                                        </p:cTn>
                                        <p:tgtEl>
                                          <p:spTgt spid="413"/>
                                        </p:tgtEl>
                                        <p:attrNameLst>
                                          <p:attrName>style.visibility</p:attrName>
                                        </p:attrNameLst>
                                      </p:cBhvr>
                                      <p:to>
                                        <p:strVal val="visible"/>
                                      </p:to>
                                    </p:set>
                                    <p:animEffect transition="in" filter="barn(outVertical)">
                                      <p:cBhvr>
                                        <p:cTn id="98" dur="500"/>
                                        <p:tgtEl>
                                          <p:spTgt spid="413"/>
                                        </p:tgtEl>
                                      </p:cBhvr>
                                    </p:animEffect>
                                  </p:childTnLst>
                                </p:cTn>
                              </p:par>
                              <p:par>
                                <p:cTn id="99" presetID="16" presetClass="entr" presetSubtype="37" fill="hold" nodeType="withEffect">
                                  <p:stCondLst>
                                    <p:cond delay="0"/>
                                  </p:stCondLst>
                                  <p:childTnLst>
                                    <p:set>
                                      <p:cBhvr>
                                        <p:cTn id="100" dur="1" fill="hold">
                                          <p:stCondLst>
                                            <p:cond delay="0"/>
                                          </p:stCondLst>
                                        </p:cTn>
                                        <p:tgtEl>
                                          <p:spTgt spid="417"/>
                                        </p:tgtEl>
                                        <p:attrNameLst>
                                          <p:attrName>style.visibility</p:attrName>
                                        </p:attrNameLst>
                                      </p:cBhvr>
                                      <p:to>
                                        <p:strVal val="visible"/>
                                      </p:to>
                                    </p:set>
                                    <p:animEffect transition="in" filter="barn(outVertical)">
                                      <p:cBhvr>
                                        <p:cTn id="101" dur="500"/>
                                        <p:tgtEl>
                                          <p:spTgt spid="417"/>
                                        </p:tgtEl>
                                      </p:cBhvr>
                                    </p:animEffect>
                                  </p:childTnLst>
                                </p:cTn>
                              </p:par>
                              <p:par>
                                <p:cTn id="102" presetID="16" presetClass="entr" presetSubtype="37" fill="hold" nodeType="withEffect">
                                  <p:stCondLst>
                                    <p:cond delay="0"/>
                                  </p:stCondLst>
                                  <p:childTnLst>
                                    <p:set>
                                      <p:cBhvr>
                                        <p:cTn id="103" dur="1" fill="hold">
                                          <p:stCondLst>
                                            <p:cond delay="0"/>
                                          </p:stCondLst>
                                        </p:cTn>
                                        <p:tgtEl>
                                          <p:spTgt spid="419"/>
                                        </p:tgtEl>
                                        <p:attrNameLst>
                                          <p:attrName>style.visibility</p:attrName>
                                        </p:attrNameLst>
                                      </p:cBhvr>
                                      <p:to>
                                        <p:strVal val="visible"/>
                                      </p:to>
                                    </p:set>
                                    <p:animEffect transition="in" filter="barn(outVertical)">
                                      <p:cBhvr>
                                        <p:cTn id="104" dur="500"/>
                                        <p:tgtEl>
                                          <p:spTgt spid="419"/>
                                        </p:tgtEl>
                                      </p:cBhvr>
                                    </p:animEffect>
                                  </p:childTnLst>
                                </p:cTn>
                              </p:par>
                              <p:par>
                                <p:cTn id="105" presetID="16" presetClass="entr" presetSubtype="37" fill="hold" nodeType="withEffect">
                                  <p:stCondLst>
                                    <p:cond delay="0"/>
                                  </p:stCondLst>
                                  <p:childTnLst>
                                    <p:set>
                                      <p:cBhvr>
                                        <p:cTn id="106" dur="1" fill="hold">
                                          <p:stCondLst>
                                            <p:cond delay="0"/>
                                          </p:stCondLst>
                                        </p:cTn>
                                        <p:tgtEl>
                                          <p:spTgt spid="420"/>
                                        </p:tgtEl>
                                        <p:attrNameLst>
                                          <p:attrName>style.visibility</p:attrName>
                                        </p:attrNameLst>
                                      </p:cBhvr>
                                      <p:to>
                                        <p:strVal val="visible"/>
                                      </p:to>
                                    </p:set>
                                    <p:animEffect transition="in" filter="barn(outVertical)">
                                      <p:cBhvr>
                                        <p:cTn id="107" dur="500"/>
                                        <p:tgtEl>
                                          <p:spTgt spid="420"/>
                                        </p:tgtEl>
                                      </p:cBhvr>
                                    </p:animEffect>
                                  </p:childTnLst>
                                </p:cTn>
                              </p:par>
                              <p:par>
                                <p:cTn id="108" presetID="16" presetClass="entr" presetSubtype="37" fill="hold" nodeType="withEffect">
                                  <p:stCondLst>
                                    <p:cond delay="0"/>
                                  </p:stCondLst>
                                  <p:childTnLst>
                                    <p:set>
                                      <p:cBhvr>
                                        <p:cTn id="109" dur="1" fill="hold">
                                          <p:stCondLst>
                                            <p:cond delay="0"/>
                                          </p:stCondLst>
                                        </p:cTn>
                                        <p:tgtEl>
                                          <p:spTgt spid="421"/>
                                        </p:tgtEl>
                                        <p:attrNameLst>
                                          <p:attrName>style.visibility</p:attrName>
                                        </p:attrNameLst>
                                      </p:cBhvr>
                                      <p:to>
                                        <p:strVal val="visible"/>
                                      </p:to>
                                    </p:set>
                                    <p:animEffect transition="in" filter="barn(outVertical)">
                                      <p:cBhvr>
                                        <p:cTn id="110" dur="500"/>
                                        <p:tgtEl>
                                          <p:spTgt spid="421"/>
                                        </p:tgtEl>
                                      </p:cBhvr>
                                    </p:animEffect>
                                  </p:childTnLst>
                                </p:cTn>
                              </p:par>
                              <p:par>
                                <p:cTn id="111" presetID="16" presetClass="entr" presetSubtype="37" fill="hold" nodeType="withEffect">
                                  <p:stCondLst>
                                    <p:cond delay="0"/>
                                  </p:stCondLst>
                                  <p:childTnLst>
                                    <p:set>
                                      <p:cBhvr>
                                        <p:cTn id="112" dur="1" fill="hold">
                                          <p:stCondLst>
                                            <p:cond delay="0"/>
                                          </p:stCondLst>
                                        </p:cTn>
                                        <p:tgtEl>
                                          <p:spTgt spid="422"/>
                                        </p:tgtEl>
                                        <p:attrNameLst>
                                          <p:attrName>style.visibility</p:attrName>
                                        </p:attrNameLst>
                                      </p:cBhvr>
                                      <p:to>
                                        <p:strVal val="visible"/>
                                      </p:to>
                                    </p:set>
                                    <p:animEffect transition="in" filter="barn(outVertical)">
                                      <p:cBhvr>
                                        <p:cTn id="113" dur="500"/>
                                        <p:tgtEl>
                                          <p:spTgt spid="422"/>
                                        </p:tgtEl>
                                      </p:cBhvr>
                                    </p:animEffect>
                                  </p:childTnLst>
                                </p:cTn>
                              </p:par>
                              <p:par>
                                <p:cTn id="114" presetID="16" presetClass="entr" presetSubtype="37" fill="hold" nodeType="withEffect">
                                  <p:stCondLst>
                                    <p:cond delay="0"/>
                                  </p:stCondLst>
                                  <p:childTnLst>
                                    <p:set>
                                      <p:cBhvr>
                                        <p:cTn id="115" dur="1" fill="hold">
                                          <p:stCondLst>
                                            <p:cond delay="0"/>
                                          </p:stCondLst>
                                        </p:cTn>
                                        <p:tgtEl>
                                          <p:spTgt spid="438"/>
                                        </p:tgtEl>
                                        <p:attrNameLst>
                                          <p:attrName>style.visibility</p:attrName>
                                        </p:attrNameLst>
                                      </p:cBhvr>
                                      <p:to>
                                        <p:strVal val="visible"/>
                                      </p:to>
                                    </p:set>
                                    <p:animEffect transition="in" filter="barn(outVertical)">
                                      <p:cBhvr>
                                        <p:cTn id="116" dur="500"/>
                                        <p:tgtEl>
                                          <p:spTgt spid="438"/>
                                        </p:tgtEl>
                                      </p:cBhvr>
                                    </p:animEffect>
                                  </p:childTnLst>
                                </p:cTn>
                              </p:par>
                              <p:par>
                                <p:cTn id="117" presetID="16" presetClass="entr" presetSubtype="37" fill="hold" nodeType="withEffect">
                                  <p:stCondLst>
                                    <p:cond delay="0"/>
                                  </p:stCondLst>
                                  <p:childTnLst>
                                    <p:set>
                                      <p:cBhvr>
                                        <p:cTn id="118" dur="1" fill="hold">
                                          <p:stCondLst>
                                            <p:cond delay="0"/>
                                          </p:stCondLst>
                                        </p:cTn>
                                        <p:tgtEl>
                                          <p:spTgt spid="439"/>
                                        </p:tgtEl>
                                        <p:attrNameLst>
                                          <p:attrName>style.visibility</p:attrName>
                                        </p:attrNameLst>
                                      </p:cBhvr>
                                      <p:to>
                                        <p:strVal val="visible"/>
                                      </p:to>
                                    </p:set>
                                    <p:animEffect transition="in" filter="barn(outVertical)">
                                      <p:cBhvr>
                                        <p:cTn id="119" dur="500"/>
                                        <p:tgtEl>
                                          <p:spTgt spid="439"/>
                                        </p:tgtEl>
                                      </p:cBhvr>
                                    </p:animEffect>
                                  </p:childTnLst>
                                </p:cTn>
                              </p:par>
                              <p:par>
                                <p:cTn id="120" presetID="16" presetClass="entr" presetSubtype="37" fill="hold" nodeType="withEffect">
                                  <p:stCondLst>
                                    <p:cond delay="0"/>
                                  </p:stCondLst>
                                  <p:childTnLst>
                                    <p:set>
                                      <p:cBhvr>
                                        <p:cTn id="121" dur="1" fill="hold">
                                          <p:stCondLst>
                                            <p:cond delay="0"/>
                                          </p:stCondLst>
                                        </p:cTn>
                                        <p:tgtEl>
                                          <p:spTgt spid="440"/>
                                        </p:tgtEl>
                                        <p:attrNameLst>
                                          <p:attrName>style.visibility</p:attrName>
                                        </p:attrNameLst>
                                      </p:cBhvr>
                                      <p:to>
                                        <p:strVal val="visible"/>
                                      </p:to>
                                    </p:set>
                                    <p:animEffect transition="in" filter="barn(outVertical)">
                                      <p:cBhvr>
                                        <p:cTn id="122" dur="500"/>
                                        <p:tgtEl>
                                          <p:spTgt spid="440"/>
                                        </p:tgtEl>
                                      </p:cBhvr>
                                    </p:animEffect>
                                  </p:childTnLst>
                                </p:cTn>
                              </p:par>
                              <p:par>
                                <p:cTn id="123" presetID="16" presetClass="entr" presetSubtype="37"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Effect transition="in" filter="barn(outVertical)">
                                      <p:cBhvr>
                                        <p:cTn id="125" dur="500"/>
                                        <p:tgtEl>
                                          <p:spTgt spid="441"/>
                                        </p:tgtEl>
                                      </p:cBhvr>
                                    </p:animEffect>
                                  </p:childTnLst>
                                </p:cTn>
                              </p:par>
                              <p:par>
                                <p:cTn id="126" presetID="16" presetClass="entr" presetSubtype="37" fill="hold" nodeType="withEffect">
                                  <p:stCondLst>
                                    <p:cond delay="0"/>
                                  </p:stCondLst>
                                  <p:childTnLst>
                                    <p:set>
                                      <p:cBhvr>
                                        <p:cTn id="127" dur="1" fill="hold">
                                          <p:stCondLst>
                                            <p:cond delay="0"/>
                                          </p:stCondLst>
                                        </p:cTn>
                                        <p:tgtEl>
                                          <p:spTgt spid="442"/>
                                        </p:tgtEl>
                                        <p:attrNameLst>
                                          <p:attrName>style.visibility</p:attrName>
                                        </p:attrNameLst>
                                      </p:cBhvr>
                                      <p:to>
                                        <p:strVal val="visible"/>
                                      </p:to>
                                    </p:set>
                                    <p:animEffect transition="in" filter="barn(outVertical)">
                                      <p:cBhvr>
                                        <p:cTn id="128" dur="500"/>
                                        <p:tgtEl>
                                          <p:spTgt spid="442"/>
                                        </p:tgtEl>
                                      </p:cBhvr>
                                    </p:animEffect>
                                  </p:childTnLst>
                                </p:cTn>
                              </p:par>
                              <p:par>
                                <p:cTn id="129" presetID="16" presetClass="entr" presetSubtype="37" fill="hold" nodeType="withEffect">
                                  <p:stCondLst>
                                    <p:cond delay="0"/>
                                  </p:stCondLst>
                                  <p:childTnLst>
                                    <p:set>
                                      <p:cBhvr>
                                        <p:cTn id="130" dur="1" fill="hold">
                                          <p:stCondLst>
                                            <p:cond delay="0"/>
                                          </p:stCondLst>
                                        </p:cTn>
                                        <p:tgtEl>
                                          <p:spTgt spid="443"/>
                                        </p:tgtEl>
                                        <p:attrNameLst>
                                          <p:attrName>style.visibility</p:attrName>
                                        </p:attrNameLst>
                                      </p:cBhvr>
                                      <p:to>
                                        <p:strVal val="visible"/>
                                      </p:to>
                                    </p:set>
                                    <p:animEffect transition="in" filter="barn(outVertical)">
                                      <p:cBhvr>
                                        <p:cTn id="131" dur="500"/>
                                        <p:tgtEl>
                                          <p:spTgt spid="443"/>
                                        </p:tgtEl>
                                      </p:cBhvr>
                                    </p:animEffect>
                                  </p:childTnLst>
                                </p:cTn>
                              </p:par>
                              <p:par>
                                <p:cTn id="132" presetID="16" presetClass="entr" presetSubtype="37" fill="hold" nodeType="withEffect">
                                  <p:stCondLst>
                                    <p:cond delay="0"/>
                                  </p:stCondLst>
                                  <p:childTnLst>
                                    <p:set>
                                      <p:cBhvr>
                                        <p:cTn id="133" dur="1" fill="hold">
                                          <p:stCondLst>
                                            <p:cond delay="0"/>
                                          </p:stCondLst>
                                        </p:cTn>
                                        <p:tgtEl>
                                          <p:spTgt spid="444"/>
                                        </p:tgtEl>
                                        <p:attrNameLst>
                                          <p:attrName>style.visibility</p:attrName>
                                        </p:attrNameLst>
                                      </p:cBhvr>
                                      <p:to>
                                        <p:strVal val="visible"/>
                                      </p:to>
                                    </p:set>
                                    <p:animEffect transition="in" filter="barn(outVertical)">
                                      <p:cBhvr>
                                        <p:cTn id="134" dur="500"/>
                                        <p:tgtEl>
                                          <p:spTgt spid="444"/>
                                        </p:tgtEl>
                                      </p:cBhvr>
                                    </p:animEffect>
                                  </p:childTnLst>
                                </p:cTn>
                              </p:par>
                              <p:par>
                                <p:cTn id="135" presetID="16" presetClass="entr" presetSubtype="37" fill="hold" nodeType="withEffect">
                                  <p:stCondLst>
                                    <p:cond delay="0"/>
                                  </p:stCondLst>
                                  <p:childTnLst>
                                    <p:set>
                                      <p:cBhvr>
                                        <p:cTn id="136" dur="1" fill="hold">
                                          <p:stCondLst>
                                            <p:cond delay="0"/>
                                          </p:stCondLst>
                                        </p:cTn>
                                        <p:tgtEl>
                                          <p:spTgt spid="445"/>
                                        </p:tgtEl>
                                        <p:attrNameLst>
                                          <p:attrName>style.visibility</p:attrName>
                                        </p:attrNameLst>
                                      </p:cBhvr>
                                      <p:to>
                                        <p:strVal val="visible"/>
                                      </p:to>
                                    </p:set>
                                    <p:animEffect transition="in" filter="barn(outVertical)">
                                      <p:cBhvr>
                                        <p:cTn id="137" dur="500"/>
                                        <p:tgtEl>
                                          <p:spTgt spid="445"/>
                                        </p:tgtEl>
                                      </p:cBhvr>
                                    </p:animEffect>
                                  </p:childTnLst>
                                </p:cTn>
                              </p:par>
                              <p:par>
                                <p:cTn id="138" presetID="16" presetClass="entr" presetSubtype="37" fill="hold" nodeType="withEffect">
                                  <p:stCondLst>
                                    <p:cond delay="0"/>
                                  </p:stCondLst>
                                  <p:childTnLst>
                                    <p:set>
                                      <p:cBhvr>
                                        <p:cTn id="139" dur="1" fill="hold">
                                          <p:stCondLst>
                                            <p:cond delay="0"/>
                                          </p:stCondLst>
                                        </p:cTn>
                                        <p:tgtEl>
                                          <p:spTgt spid="446"/>
                                        </p:tgtEl>
                                        <p:attrNameLst>
                                          <p:attrName>style.visibility</p:attrName>
                                        </p:attrNameLst>
                                      </p:cBhvr>
                                      <p:to>
                                        <p:strVal val="visible"/>
                                      </p:to>
                                    </p:set>
                                    <p:animEffect transition="in" filter="barn(outVertical)">
                                      <p:cBhvr>
                                        <p:cTn id="140" dur="500"/>
                                        <p:tgtEl>
                                          <p:spTgt spid="446"/>
                                        </p:tgtEl>
                                      </p:cBhvr>
                                    </p:animEffect>
                                  </p:childTnLst>
                                </p:cTn>
                              </p:par>
                              <p:par>
                                <p:cTn id="141" presetID="16" presetClass="entr" presetSubtype="37" fill="hold" nodeType="withEffect">
                                  <p:stCondLst>
                                    <p:cond delay="0"/>
                                  </p:stCondLst>
                                  <p:childTnLst>
                                    <p:set>
                                      <p:cBhvr>
                                        <p:cTn id="142" dur="1" fill="hold">
                                          <p:stCondLst>
                                            <p:cond delay="0"/>
                                          </p:stCondLst>
                                        </p:cTn>
                                        <p:tgtEl>
                                          <p:spTgt spid="450"/>
                                        </p:tgtEl>
                                        <p:attrNameLst>
                                          <p:attrName>style.visibility</p:attrName>
                                        </p:attrNameLst>
                                      </p:cBhvr>
                                      <p:to>
                                        <p:strVal val="visible"/>
                                      </p:to>
                                    </p:set>
                                    <p:animEffect transition="in" filter="barn(outVertical)">
                                      <p:cBhvr>
                                        <p:cTn id="143" dur="500"/>
                                        <p:tgtEl>
                                          <p:spTgt spid="450"/>
                                        </p:tgtEl>
                                      </p:cBhvr>
                                    </p:animEffect>
                                  </p:childTnLst>
                                </p:cTn>
                              </p:par>
                              <p:par>
                                <p:cTn id="144" presetID="16" presetClass="entr" presetSubtype="37" fill="hold" nodeType="withEffect">
                                  <p:stCondLst>
                                    <p:cond delay="0"/>
                                  </p:stCondLst>
                                  <p:childTnLst>
                                    <p:set>
                                      <p:cBhvr>
                                        <p:cTn id="145" dur="1" fill="hold">
                                          <p:stCondLst>
                                            <p:cond delay="0"/>
                                          </p:stCondLst>
                                        </p:cTn>
                                        <p:tgtEl>
                                          <p:spTgt spid="454"/>
                                        </p:tgtEl>
                                        <p:attrNameLst>
                                          <p:attrName>style.visibility</p:attrName>
                                        </p:attrNameLst>
                                      </p:cBhvr>
                                      <p:to>
                                        <p:strVal val="visible"/>
                                      </p:to>
                                    </p:set>
                                    <p:animEffect transition="in" filter="barn(outVertical)">
                                      <p:cBhvr>
                                        <p:cTn id="146" dur="500"/>
                                        <p:tgtEl>
                                          <p:spTgt spid="454"/>
                                        </p:tgtEl>
                                      </p:cBhvr>
                                    </p:animEffect>
                                  </p:childTnLst>
                                </p:cTn>
                              </p:par>
                              <p:par>
                                <p:cTn id="147" presetID="1" presetClass="entr" presetSubtype="0" fill="hold" nodeType="withEffect">
                                  <p:stCondLst>
                                    <p:cond delay="0"/>
                                  </p:stCondLst>
                                  <p:childTnLst>
                                    <p:set>
                                      <p:cBhvr>
                                        <p:cTn id="148" dur="1" fill="hold">
                                          <p:stCondLst>
                                            <p:cond delay="0"/>
                                          </p:stCondLst>
                                        </p:cTn>
                                        <p:tgtEl>
                                          <p:spTgt spid="353"/>
                                        </p:tgtEl>
                                        <p:attrNameLst>
                                          <p:attrName>style.visibility</p:attrName>
                                        </p:attrNameLst>
                                      </p:cBhvr>
                                      <p:to>
                                        <p:strVal val="visible"/>
                                      </p:to>
                                    </p:set>
                                  </p:childTnLst>
                                </p:cTn>
                              </p:par>
                              <p:par>
                                <p:cTn id="149" presetID="16" presetClass="entr" presetSubtype="37" fill="hold" nodeType="withEffect">
                                  <p:stCondLst>
                                    <p:cond delay="0"/>
                                  </p:stCondLst>
                                  <p:childTnLst>
                                    <p:set>
                                      <p:cBhvr>
                                        <p:cTn id="150" dur="1" fill="hold">
                                          <p:stCondLst>
                                            <p:cond delay="0"/>
                                          </p:stCondLst>
                                        </p:cTn>
                                        <p:tgtEl>
                                          <p:spTgt spid="459"/>
                                        </p:tgtEl>
                                        <p:attrNameLst>
                                          <p:attrName>style.visibility</p:attrName>
                                        </p:attrNameLst>
                                      </p:cBhvr>
                                      <p:to>
                                        <p:strVal val="visible"/>
                                      </p:to>
                                    </p:set>
                                    <p:animEffect transition="in" filter="barn(outVertical)">
                                      <p:cBhvr>
                                        <p:cTn id="151" dur="500"/>
                                        <p:tgtEl>
                                          <p:spTgt spid="459"/>
                                        </p:tgtEl>
                                      </p:cBhvr>
                                    </p:animEffect>
                                  </p:childTnLst>
                                </p:cTn>
                              </p:par>
                              <p:par>
                                <p:cTn id="152" presetID="16" presetClass="entr" presetSubtype="37" fill="hold" nodeType="withEffect">
                                  <p:stCondLst>
                                    <p:cond delay="0"/>
                                  </p:stCondLst>
                                  <p:childTnLst>
                                    <p:set>
                                      <p:cBhvr>
                                        <p:cTn id="153" dur="1" fill="hold">
                                          <p:stCondLst>
                                            <p:cond delay="0"/>
                                          </p:stCondLst>
                                        </p:cTn>
                                        <p:tgtEl>
                                          <p:spTgt spid="462"/>
                                        </p:tgtEl>
                                        <p:attrNameLst>
                                          <p:attrName>style.visibility</p:attrName>
                                        </p:attrNameLst>
                                      </p:cBhvr>
                                      <p:to>
                                        <p:strVal val="visible"/>
                                      </p:to>
                                    </p:set>
                                    <p:animEffect transition="in" filter="barn(outVertical)">
                                      <p:cBhvr>
                                        <p:cTn id="154" dur="500"/>
                                        <p:tgtEl>
                                          <p:spTgt spid="462"/>
                                        </p:tgtEl>
                                      </p:cBhvr>
                                    </p:animEffect>
                                  </p:childTnLst>
                                </p:cTn>
                              </p:par>
                              <p:par>
                                <p:cTn id="155" presetID="16" presetClass="entr" presetSubtype="37" fill="hold" nodeType="withEffect">
                                  <p:stCondLst>
                                    <p:cond delay="0"/>
                                  </p:stCondLst>
                                  <p:childTnLst>
                                    <p:set>
                                      <p:cBhvr>
                                        <p:cTn id="156" dur="1" fill="hold">
                                          <p:stCondLst>
                                            <p:cond delay="0"/>
                                          </p:stCondLst>
                                        </p:cTn>
                                        <p:tgtEl>
                                          <p:spTgt spid="469"/>
                                        </p:tgtEl>
                                        <p:attrNameLst>
                                          <p:attrName>style.visibility</p:attrName>
                                        </p:attrNameLst>
                                      </p:cBhvr>
                                      <p:to>
                                        <p:strVal val="visible"/>
                                      </p:to>
                                    </p:set>
                                    <p:animEffect transition="in" filter="barn(outVertical)">
                                      <p:cBhvr>
                                        <p:cTn id="157" dur="500"/>
                                        <p:tgtEl>
                                          <p:spTgt spid="469"/>
                                        </p:tgtEl>
                                      </p:cBhvr>
                                    </p:animEffect>
                                  </p:childTnLst>
                                </p:cTn>
                              </p:par>
                              <p:par>
                                <p:cTn id="158" presetID="16" presetClass="entr" presetSubtype="37" fill="hold" nodeType="withEffect">
                                  <p:stCondLst>
                                    <p:cond delay="0"/>
                                  </p:stCondLst>
                                  <p:childTnLst>
                                    <p:set>
                                      <p:cBhvr>
                                        <p:cTn id="159" dur="1" fill="hold">
                                          <p:stCondLst>
                                            <p:cond delay="0"/>
                                          </p:stCondLst>
                                        </p:cTn>
                                        <p:tgtEl>
                                          <p:spTgt spid="472"/>
                                        </p:tgtEl>
                                        <p:attrNameLst>
                                          <p:attrName>style.visibility</p:attrName>
                                        </p:attrNameLst>
                                      </p:cBhvr>
                                      <p:to>
                                        <p:strVal val="visible"/>
                                      </p:to>
                                    </p:set>
                                    <p:animEffect transition="in" filter="barn(outVertical)">
                                      <p:cBhvr>
                                        <p:cTn id="160" dur="500"/>
                                        <p:tgtEl>
                                          <p:spTgt spid="472"/>
                                        </p:tgtEl>
                                      </p:cBhvr>
                                    </p:animEffect>
                                  </p:childTnLst>
                                </p:cTn>
                              </p:par>
                              <p:par>
                                <p:cTn id="161" presetID="16" presetClass="entr" presetSubtype="37" fill="hold" nodeType="withEffect">
                                  <p:stCondLst>
                                    <p:cond delay="0"/>
                                  </p:stCondLst>
                                  <p:childTnLst>
                                    <p:set>
                                      <p:cBhvr>
                                        <p:cTn id="162" dur="1" fill="hold">
                                          <p:stCondLst>
                                            <p:cond delay="0"/>
                                          </p:stCondLst>
                                        </p:cTn>
                                        <p:tgtEl>
                                          <p:spTgt spid="501"/>
                                        </p:tgtEl>
                                        <p:attrNameLst>
                                          <p:attrName>style.visibility</p:attrName>
                                        </p:attrNameLst>
                                      </p:cBhvr>
                                      <p:to>
                                        <p:strVal val="visible"/>
                                      </p:to>
                                    </p:set>
                                    <p:animEffect transition="in" filter="barn(outVertical)">
                                      <p:cBhvr>
                                        <p:cTn id="163" dur="500"/>
                                        <p:tgtEl>
                                          <p:spTgt spid="501"/>
                                        </p:tgtEl>
                                      </p:cBhvr>
                                    </p:animEffect>
                                  </p:childTnLst>
                                </p:cTn>
                              </p:par>
                              <p:par>
                                <p:cTn id="164" presetID="16" presetClass="entr" presetSubtype="37" fill="hold" nodeType="withEffect">
                                  <p:stCondLst>
                                    <p:cond delay="0"/>
                                  </p:stCondLst>
                                  <p:childTnLst>
                                    <p:set>
                                      <p:cBhvr>
                                        <p:cTn id="165" dur="1" fill="hold">
                                          <p:stCondLst>
                                            <p:cond delay="0"/>
                                          </p:stCondLst>
                                        </p:cTn>
                                        <p:tgtEl>
                                          <p:spTgt spid="505"/>
                                        </p:tgtEl>
                                        <p:attrNameLst>
                                          <p:attrName>style.visibility</p:attrName>
                                        </p:attrNameLst>
                                      </p:cBhvr>
                                      <p:to>
                                        <p:strVal val="visible"/>
                                      </p:to>
                                    </p:set>
                                    <p:animEffect transition="in" filter="barn(outVertical)">
                                      <p:cBhvr>
                                        <p:cTn id="166" dur="500"/>
                                        <p:tgtEl>
                                          <p:spTgt spid="505"/>
                                        </p:tgtEl>
                                      </p:cBhvr>
                                    </p:animEffect>
                                  </p:childTnLst>
                                </p:cTn>
                              </p:par>
                              <p:par>
                                <p:cTn id="167" presetID="16" presetClass="entr" presetSubtype="37" fill="hold" nodeType="withEffect">
                                  <p:stCondLst>
                                    <p:cond delay="0"/>
                                  </p:stCondLst>
                                  <p:childTnLst>
                                    <p:set>
                                      <p:cBhvr>
                                        <p:cTn id="168" dur="1" fill="hold">
                                          <p:stCondLst>
                                            <p:cond delay="0"/>
                                          </p:stCondLst>
                                        </p:cTn>
                                        <p:tgtEl>
                                          <p:spTgt spid="508"/>
                                        </p:tgtEl>
                                        <p:attrNameLst>
                                          <p:attrName>style.visibility</p:attrName>
                                        </p:attrNameLst>
                                      </p:cBhvr>
                                      <p:to>
                                        <p:strVal val="visible"/>
                                      </p:to>
                                    </p:set>
                                    <p:animEffect transition="in" filter="barn(outVertical)">
                                      <p:cBhvr>
                                        <p:cTn id="169" dur="500"/>
                                        <p:tgtEl>
                                          <p:spTgt spid="508"/>
                                        </p:tgtEl>
                                      </p:cBhvr>
                                    </p:animEffect>
                                  </p:childTnLst>
                                </p:cTn>
                              </p:par>
                              <p:par>
                                <p:cTn id="170" presetID="16" presetClass="entr" presetSubtype="37" fill="hold" nodeType="withEffect">
                                  <p:stCondLst>
                                    <p:cond delay="0"/>
                                  </p:stCondLst>
                                  <p:childTnLst>
                                    <p:set>
                                      <p:cBhvr>
                                        <p:cTn id="171" dur="1" fill="hold">
                                          <p:stCondLst>
                                            <p:cond delay="0"/>
                                          </p:stCondLst>
                                        </p:cTn>
                                        <p:tgtEl>
                                          <p:spTgt spid="521"/>
                                        </p:tgtEl>
                                        <p:attrNameLst>
                                          <p:attrName>style.visibility</p:attrName>
                                        </p:attrNameLst>
                                      </p:cBhvr>
                                      <p:to>
                                        <p:strVal val="visible"/>
                                      </p:to>
                                    </p:set>
                                    <p:animEffect transition="in" filter="barn(outVertical)">
                                      <p:cBhvr>
                                        <p:cTn id="172" dur="500"/>
                                        <p:tgtEl>
                                          <p:spTgt spid="521"/>
                                        </p:tgtEl>
                                      </p:cBhvr>
                                    </p:animEffect>
                                  </p:childTnLst>
                                </p:cTn>
                              </p:par>
                              <p:par>
                                <p:cTn id="173" presetID="16" presetClass="entr" presetSubtype="37" fill="hold" nodeType="withEffect">
                                  <p:stCondLst>
                                    <p:cond delay="0"/>
                                  </p:stCondLst>
                                  <p:childTnLst>
                                    <p:set>
                                      <p:cBhvr>
                                        <p:cTn id="174" dur="1" fill="hold">
                                          <p:stCondLst>
                                            <p:cond delay="0"/>
                                          </p:stCondLst>
                                        </p:cTn>
                                        <p:tgtEl>
                                          <p:spTgt spid="584"/>
                                        </p:tgtEl>
                                        <p:attrNameLst>
                                          <p:attrName>style.visibility</p:attrName>
                                        </p:attrNameLst>
                                      </p:cBhvr>
                                      <p:to>
                                        <p:strVal val="visible"/>
                                      </p:to>
                                    </p:set>
                                    <p:animEffect transition="in" filter="barn(outVertical)">
                                      <p:cBhvr>
                                        <p:cTn id="175" dur="500"/>
                                        <p:tgtEl>
                                          <p:spTgt spid="584"/>
                                        </p:tgtEl>
                                      </p:cBhvr>
                                    </p:animEffect>
                                  </p:childTnLst>
                                </p:cTn>
                              </p:par>
                              <p:par>
                                <p:cTn id="176" presetID="16" presetClass="entr" presetSubtype="37" fill="hold" nodeType="withEffect">
                                  <p:stCondLst>
                                    <p:cond delay="0"/>
                                  </p:stCondLst>
                                  <p:childTnLst>
                                    <p:set>
                                      <p:cBhvr>
                                        <p:cTn id="177" dur="1" fill="hold">
                                          <p:stCondLst>
                                            <p:cond delay="0"/>
                                          </p:stCondLst>
                                        </p:cTn>
                                        <p:tgtEl>
                                          <p:spTgt spid="638"/>
                                        </p:tgtEl>
                                        <p:attrNameLst>
                                          <p:attrName>style.visibility</p:attrName>
                                        </p:attrNameLst>
                                      </p:cBhvr>
                                      <p:to>
                                        <p:strVal val="visible"/>
                                      </p:to>
                                    </p:set>
                                    <p:animEffect transition="in" filter="barn(outVertical)">
                                      <p:cBhvr>
                                        <p:cTn id="178" dur="500"/>
                                        <p:tgtEl>
                                          <p:spTgt spid="638"/>
                                        </p:tgtEl>
                                      </p:cBhvr>
                                    </p:animEffect>
                                  </p:childTnLst>
                                </p:cTn>
                              </p:par>
                              <p:par>
                                <p:cTn id="179" presetID="16" presetClass="entr" presetSubtype="37" fill="hold" nodeType="withEffect">
                                  <p:stCondLst>
                                    <p:cond delay="0"/>
                                  </p:stCondLst>
                                  <p:childTnLst>
                                    <p:set>
                                      <p:cBhvr>
                                        <p:cTn id="180" dur="1" fill="hold">
                                          <p:stCondLst>
                                            <p:cond delay="0"/>
                                          </p:stCondLst>
                                        </p:cTn>
                                        <p:tgtEl>
                                          <p:spTgt spid="645"/>
                                        </p:tgtEl>
                                        <p:attrNameLst>
                                          <p:attrName>style.visibility</p:attrName>
                                        </p:attrNameLst>
                                      </p:cBhvr>
                                      <p:to>
                                        <p:strVal val="visible"/>
                                      </p:to>
                                    </p:set>
                                    <p:animEffect transition="in" filter="barn(outVertical)">
                                      <p:cBhvr>
                                        <p:cTn id="181" dur="500"/>
                                        <p:tgtEl>
                                          <p:spTgt spid="645"/>
                                        </p:tgtEl>
                                      </p:cBhvr>
                                    </p:animEffect>
                                  </p:childTnLst>
                                </p:cTn>
                              </p:par>
                              <p:par>
                                <p:cTn id="182" presetID="16" presetClass="entr" presetSubtype="37" fill="hold" nodeType="withEffect">
                                  <p:stCondLst>
                                    <p:cond delay="0"/>
                                  </p:stCondLst>
                                  <p:childTnLst>
                                    <p:set>
                                      <p:cBhvr>
                                        <p:cTn id="183" dur="1" fill="hold">
                                          <p:stCondLst>
                                            <p:cond delay="0"/>
                                          </p:stCondLst>
                                        </p:cTn>
                                        <p:tgtEl>
                                          <p:spTgt spid="661"/>
                                        </p:tgtEl>
                                        <p:attrNameLst>
                                          <p:attrName>style.visibility</p:attrName>
                                        </p:attrNameLst>
                                      </p:cBhvr>
                                      <p:to>
                                        <p:strVal val="visible"/>
                                      </p:to>
                                    </p:set>
                                    <p:animEffect transition="in" filter="barn(outVertical)">
                                      <p:cBhvr>
                                        <p:cTn id="184" dur="500"/>
                                        <p:tgtEl>
                                          <p:spTgt spid="661"/>
                                        </p:tgtEl>
                                      </p:cBhvr>
                                    </p:animEffect>
                                  </p:childTnLst>
                                </p:cTn>
                              </p:par>
                              <p:par>
                                <p:cTn id="185" presetID="16" presetClass="entr" presetSubtype="37" fill="hold" nodeType="withEffect">
                                  <p:stCondLst>
                                    <p:cond delay="0"/>
                                  </p:stCondLst>
                                  <p:childTnLst>
                                    <p:set>
                                      <p:cBhvr>
                                        <p:cTn id="186" dur="1" fill="hold">
                                          <p:stCondLst>
                                            <p:cond delay="0"/>
                                          </p:stCondLst>
                                        </p:cTn>
                                        <p:tgtEl>
                                          <p:spTgt spid="669"/>
                                        </p:tgtEl>
                                        <p:attrNameLst>
                                          <p:attrName>style.visibility</p:attrName>
                                        </p:attrNameLst>
                                      </p:cBhvr>
                                      <p:to>
                                        <p:strVal val="visible"/>
                                      </p:to>
                                    </p:set>
                                    <p:animEffect transition="in" filter="barn(outVertical)">
                                      <p:cBhvr>
                                        <p:cTn id="187" dur="500"/>
                                        <p:tgtEl>
                                          <p:spTgt spid="669"/>
                                        </p:tgtEl>
                                      </p:cBhvr>
                                    </p:animEffect>
                                  </p:childTnLst>
                                </p:cTn>
                              </p:par>
                              <p:par>
                                <p:cTn id="188" presetID="16" presetClass="entr" presetSubtype="37" fill="hold" nodeType="withEffect">
                                  <p:stCondLst>
                                    <p:cond delay="0"/>
                                  </p:stCondLst>
                                  <p:childTnLst>
                                    <p:set>
                                      <p:cBhvr>
                                        <p:cTn id="189" dur="1" fill="hold">
                                          <p:stCondLst>
                                            <p:cond delay="0"/>
                                          </p:stCondLst>
                                        </p:cTn>
                                        <p:tgtEl>
                                          <p:spTgt spid="304"/>
                                        </p:tgtEl>
                                        <p:attrNameLst>
                                          <p:attrName>style.visibility</p:attrName>
                                        </p:attrNameLst>
                                      </p:cBhvr>
                                      <p:to>
                                        <p:strVal val="visible"/>
                                      </p:to>
                                    </p:set>
                                    <p:animEffect transition="in" filter="barn(outVertical)">
                                      <p:cBhvr>
                                        <p:cTn id="190" dur="500"/>
                                        <p:tgtEl>
                                          <p:spTgt spid="304"/>
                                        </p:tgtEl>
                                      </p:cBhvr>
                                    </p:animEffect>
                                  </p:childTnLst>
                                </p:cTn>
                              </p:par>
                              <p:par>
                                <p:cTn id="191" presetID="16" presetClass="entr" presetSubtype="37" fill="hold" nodeType="withEffect">
                                  <p:stCondLst>
                                    <p:cond delay="0"/>
                                  </p:stCondLst>
                                  <p:childTnLst>
                                    <p:set>
                                      <p:cBhvr>
                                        <p:cTn id="192" dur="1" fill="hold">
                                          <p:stCondLst>
                                            <p:cond delay="0"/>
                                          </p:stCondLst>
                                        </p:cTn>
                                        <p:tgtEl>
                                          <p:spTgt spid="305"/>
                                        </p:tgtEl>
                                        <p:attrNameLst>
                                          <p:attrName>style.visibility</p:attrName>
                                        </p:attrNameLst>
                                      </p:cBhvr>
                                      <p:to>
                                        <p:strVal val="visible"/>
                                      </p:to>
                                    </p:set>
                                    <p:animEffect transition="in" filter="barn(outVertical)">
                                      <p:cBhvr>
                                        <p:cTn id="193" dur="500"/>
                                        <p:tgtEl>
                                          <p:spTgt spid="305"/>
                                        </p:tgtEl>
                                      </p:cBhvr>
                                    </p:animEffect>
                                  </p:childTnLst>
                                </p:cTn>
                              </p:par>
                              <p:par>
                                <p:cTn id="194" presetID="16" presetClass="entr" presetSubtype="37" fill="hold" nodeType="withEffect">
                                  <p:stCondLst>
                                    <p:cond delay="0"/>
                                  </p:stCondLst>
                                  <p:childTnLst>
                                    <p:set>
                                      <p:cBhvr>
                                        <p:cTn id="195" dur="1" fill="hold">
                                          <p:stCondLst>
                                            <p:cond delay="0"/>
                                          </p:stCondLst>
                                        </p:cTn>
                                        <p:tgtEl>
                                          <p:spTgt spid="311"/>
                                        </p:tgtEl>
                                        <p:attrNameLst>
                                          <p:attrName>style.visibility</p:attrName>
                                        </p:attrNameLst>
                                      </p:cBhvr>
                                      <p:to>
                                        <p:strVal val="visible"/>
                                      </p:to>
                                    </p:set>
                                    <p:animEffect transition="in" filter="barn(outVertical)">
                                      <p:cBhvr>
                                        <p:cTn id="196" dur="500"/>
                                        <p:tgtEl>
                                          <p:spTgt spid="311"/>
                                        </p:tgtEl>
                                      </p:cBhvr>
                                    </p:animEffect>
                                  </p:childTnLst>
                                </p:cTn>
                              </p:par>
                              <p:par>
                                <p:cTn id="197" presetID="16" presetClass="entr" presetSubtype="37" fill="hold" nodeType="withEffect">
                                  <p:stCondLst>
                                    <p:cond delay="0"/>
                                  </p:stCondLst>
                                  <p:childTnLst>
                                    <p:set>
                                      <p:cBhvr>
                                        <p:cTn id="198" dur="1" fill="hold">
                                          <p:stCondLst>
                                            <p:cond delay="0"/>
                                          </p:stCondLst>
                                        </p:cTn>
                                        <p:tgtEl>
                                          <p:spTgt spid="312"/>
                                        </p:tgtEl>
                                        <p:attrNameLst>
                                          <p:attrName>style.visibility</p:attrName>
                                        </p:attrNameLst>
                                      </p:cBhvr>
                                      <p:to>
                                        <p:strVal val="visible"/>
                                      </p:to>
                                    </p:set>
                                    <p:animEffect transition="in" filter="barn(outVertical)">
                                      <p:cBhvr>
                                        <p:cTn id="199" dur="500"/>
                                        <p:tgtEl>
                                          <p:spTgt spid="312"/>
                                        </p:tgtEl>
                                      </p:cBhvr>
                                    </p:animEffect>
                                  </p:childTnLst>
                                </p:cTn>
                              </p:par>
                              <p:par>
                                <p:cTn id="200" presetID="16" presetClass="entr" presetSubtype="37" fill="hold" nodeType="withEffect">
                                  <p:stCondLst>
                                    <p:cond delay="0"/>
                                  </p:stCondLst>
                                  <p:childTnLst>
                                    <p:set>
                                      <p:cBhvr>
                                        <p:cTn id="201" dur="1" fill="hold">
                                          <p:stCondLst>
                                            <p:cond delay="0"/>
                                          </p:stCondLst>
                                        </p:cTn>
                                        <p:tgtEl>
                                          <p:spTgt spid="317"/>
                                        </p:tgtEl>
                                        <p:attrNameLst>
                                          <p:attrName>style.visibility</p:attrName>
                                        </p:attrNameLst>
                                      </p:cBhvr>
                                      <p:to>
                                        <p:strVal val="visible"/>
                                      </p:to>
                                    </p:set>
                                    <p:animEffect transition="in" filter="barn(outVertical)">
                                      <p:cBhvr>
                                        <p:cTn id="202" dur="500"/>
                                        <p:tgtEl>
                                          <p:spTgt spid="317"/>
                                        </p:tgtEl>
                                      </p:cBhvr>
                                    </p:animEffect>
                                  </p:childTnLst>
                                </p:cTn>
                              </p:par>
                              <p:par>
                                <p:cTn id="203" presetID="16" presetClass="entr" presetSubtype="37" fill="hold" nodeType="withEffect">
                                  <p:stCondLst>
                                    <p:cond delay="0"/>
                                  </p:stCondLst>
                                  <p:childTnLst>
                                    <p:set>
                                      <p:cBhvr>
                                        <p:cTn id="204" dur="1" fill="hold">
                                          <p:stCondLst>
                                            <p:cond delay="0"/>
                                          </p:stCondLst>
                                        </p:cTn>
                                        <p:tgtEl>
                                          <p:spTgt spid="330"/>
                                        </p:tgtEl>
                                        <p:attrNameLst>
                                          <p:attrName>style.visibility</p:attrName>
                                        </p:attrNameLst>
                                      </p:cBhvr>
                                      <p:to>
                                        <p:strVal val="visible"/>
                                      </p:to>
                                    </p:set>
                                    <p:animEffect transition="in" filter="barn(outVertical)">
                                      <p:cBhvr>
                                        <p:cTn id="205" dur="500"/>
                                        <p:tgtEl>
                                          <p:spTgt spid="330"/>
                                        </p:tgtEl>
                                      </p:cBhvr>
                                    </p:animEffect>
                                  </p:childTnLst>
                                </p:cTn>
                              </p:par>
                              <p:par>
                                <p:cTn id="206" presetID="16" presetClass="entr" presetSubtype="37" fill="hold" nodeType="withEffect">
                                  <p:stCondLst>
                                    <p:cond delay="0"/>
                                  </p:stCondLst>
                                  <p:childTnLst>
                                    <p:set>
                                      <p:cBhvr>
                                        <p:cTn id="207" dur="1" fill="hold">
                                          <p:stCondLst>
                                            <p:cond delay="0"/>
                                          </p:stCondLst>
                                        </p:cTn>
                                        <p:tgtEl>
                                          <p:spTgt spid="347"/>
                                        </p:tgtEl>
                                        <p:attrNameLst>
                                          <p:attrName>style.visibility</p:attrName>
                                        </p:attrNameLst>
                                      </p:cBhvr>
                                      <p:to>
                                        <p:strVal val="visible"/>
                                      </p:to>
                                    </p:set>
                                    <p:animEffect transition="in" filter="barn(outVertical)">
                                      <p:cBhvr>
                                        <p:cTn id="208" dur="500"/>
                                        <p:tgtEl>
                                          <p:spTgt spid="347"/>
                                        </p:tgtEl>
                                      </p:cBhvr>
                                    </p:animEffect>
                                  </p:childTnLst>
                                </p:cTn>
                              </p:par>
                              <p:par>
                                <p:cTn id="209" presetID="16" presetClass="entr" presetSubtype="37" fill="hold" nodeType="withEffect">
                                  <p:stCondLst>
                                    <p:cond delay="0"/>
                                  </p:stCondLst>
                                  <p:childTnLst>
                                    <p:set>
                                      <p:cBhvr>
                                        <p:cTn id="210" dur="1" fill="hold">
                                          <p:stCondLst>
                                            <p:cond delay="0"/>
                                          </p:stCondLst>
                                        </p:cTn>
                                        <p:tgtEl>
                                          <p:spTgt spid="400"/>
                                        </p:tgtEl>
                                        <p:attrNameLst>
                                          <p:attrName>style.visibility</p:attrName>
                                        </p:attrNameLst>
                                      </p:cBhvr>
                                      <p:to>
                                        <p:strVal val="visible"/>
                                      </p:to>
                                    </p:set>
                                    <p:animEffect transition="in" filter="barn(outVertical)">
                                      <p:cBhvr>
                                        <p:cTn id="211" dur="500"/>
                                        <p:tgtEl>
                                          <p:spTgt spid="400"/>
                                        </p:tgtEl>
                                      </p:cBhvr>
                                    </p:animEffect>
                                  </p:childTnLst>
                                </p:cTn>
                              </p:par>
                              <p:par>
                                <p:cTn id="212" presetID="16" presetClass="entr" presetSubtype="37" fill="hold" nodeType="withEffect">
                                  <p:stCondLst>
                                    <p:cond delay="0"/>
                                  </p:stCondLst>
                                  <p:childTnLst>
                                    <p:set>
                                      <p:cBhvr>
                                        <p:cTn id="213" dur="1" fill="hold">
                                          <p:stCondLst>
                                            <p:cond delay="0"/>
                                          </p:stCondLst>
                                        </p:cTn>
                                        <p:tgtEl>
                                          <p:spTgt spid="401"/>
                                        </p:tgtEl>
                                        <p:attrNameLst>
                                          <p:attrName>style.visibility</p:attrName>
                                        </p:attrNameLst>
                                      </p:cBhvr>
                                      <p:to>
                                        <p:strVal val="visible"/>
                                      </p:to>
                                    </p:set>
                                    <p:animEffect transition="in" filter="barn(outVertical)">
                                      <p:cBhvr>
                                        <p:cTn id="214" dur="500"/>
                                        <p:tgtEl>
                                          <p:spTgt spid="401"/>
                                        </p:tgtEl>
                                      </p:cBhvr>
                                    </p:animEffect>
                                  </p:childTnLst>
                                </p:cTn>
                              </p:par>
                              <p:par>
                                <p:cTn id="215" presetID="16" presetClass="entr" presetSubtype="37" fill="hold" nodeType="withEffect">
                                  <p:stCondLst>
                                    <p:cond delay="0"/>
                                  </p:stCondLst>
                                  <p:childTnLst>
                                    <p:set>
                                      <p:cBhvr>
                                        <p:cTn id="216" dur="1" fill="hold">
                                          <p:stCondLst>
                                            <p:cond delay="0"/>
                                          </p:stCondLst>
                                        </p:cTn>
                                        <p:tgtEl>
                                          <p:spTgt spid="447"/>
                                        </p:tgtEl>
                                        <p:attrNameLst>
                                          <p:attrName>style.visibility</p:attrName>
                                        </p:attrNameLst>
                                      </p:cBhvr>
                                      <p:to>
                                        <p:strVal val="visible"/>
                                      </p:to>
                                    </p:set>
                                    <p:animEffect transition="in" filter="barn(outVertical)">
                                      <p:cBhvr>
                                        <p:cTn id="217" dur="500"/>
                                        <p:tgtEl>
                                          <p:spTgt spid="447"/>
                                        </p:tgtEl>
                                      </p:cBhvr>
                                    </p:animEffect>
                                  </p:childTnLst>
                                </p:cTn>
                              </p:par>
                              <p:par>
                                <p:cTn id="218" presetID="16" presetClass="entr" presetSubtype="37" fill="hold" nodeType="withEffect">
                                  <p:stCondLst>
                                    <p:cond delay="0"/>
                                  </p:stCondLst>
                                  <p:childTnLst>
                                    <p:set>
                                      <p:cBhvr>
                                        <p:cTn id="219" dur="1" fill="hold">
                                          <p:stCondLst>
                                            <p:cond delay="0"/>
                                          </p:stCondLst>
                                        </p:cTn>
                                        <p:tgtEl>
                                          <p:spTgt spid="448"/>
                                        </p:tgtEl>
                                        <p:attrNameLst>
                                          <p:attrName>style.visibility</p:attrName>
                                        </p:attrNameLst>
                                      </p:cBhvr>
                                      <p:to>
                                        <p:strVal val="visible"/>
                                      </p:to>
                                    </p:set>
                                    <p:animEffect transition="in" filter="barn(outVertical)">
                                      <p:cBhvr>
                                        <p:cTn id="220" dur="500"/>
                                        <p:tgtEl>
                                          <p:spTgt spid="448"/>
                                        </p:tgtEl>
                                      </p:cBhvr>
                                    </p:animEffect>
                                  </p:childTnLst>
                                </p:cTn>
                              </p:par>
                              <p:par>
                                <p:cTn id="221" presetID="16" presetClass="entr" presetSubtype="37" fill="hold" nodeType="withEffect">
                                  <p:stCondLst>
                                    <p:cond delay="0"/>
                                  </p:stCondLst>
                                  <p:childTnLst>
                                    <p:set>
                                      <p:cBhvr>
                                        <p:cTn id="222" dur="1" fill="hold">
                                          <p:stCondLst>
                                            <p:cond delay="0"/>
                                          </p:stCondLst>
                                        </p:cTn>
                                        <p:tgtEl>
                                          <p:spTgt spid="449"/>
                                        </p:tgtEl>
                                        <p:attrNameLst>
                                          <p:attrName>style.visibility</p:attrName>
                                        </p:attrNameLst>
                                      </p:cBhvr>
                                      <p:to>
                                        <p:strVal val="visible"/>
                                      </p:to>
                                    </p:set>
                                    <p:animEffect transition="in" filter="barn(outVertical)">
                                      <p:cBhvr>
                                        <p:cTn id="223" dur="500"/>
                                        <p:tgtEl>
                                          <p:spTgt spid="449"/>
                                        </p:tgtEl>
                                      </p:cBhvr>
                                    </p:animEffect>
                                  </p:childTnLst>
                                </p:cTn>
                              </p:par>
                              <p:par>
                                <p:cTn id="224" presetID="16" presetClass="entr" presetSubtype="37" fill="hold" nodeType="withEffect">
                                  <p:stCondLst>
                                    <p:cond delay="0"/>
                                  </p:stCondLst>
                                  <p:childTnLst>
                                    <p:set>
                                      <p:cBhvr>
                                        <p:cTn id="225" dur="1" fill="hold">
                                          <p:stCondLst>
                                            <p:cond delay="0"/>
                                          </p:stCondLst>
                                        </p:cTn>
                                        <p:tgtEl>
                                          <p:spTgt spid="451"/>
                                        </p:tgtEl>
                                        <p:attrNameLst>
                                          <p:attrName>style.visibility</p:attrName>
                                        </p:attrNameLst>
                                      </p:cBhvr>
                                      <p:to>
                                        <p:strVal val="visible"/>
                                      </p:to>
                                    </p:set>
                                    <p:animEffect transition="in" filter="barn(outVertical)">
                                      <p:cBhvr>
                                        <p:cTn id="226" dur="500"/>
                                        <p:tgtEl>
                                          <p:spTgt spid="451"/>
                                        </p:tgtEl>
                                      </p:cBhvr>
                                    </p:animEffect>
                                  </p:childTnLst>
                                </p:cTn>
                              </p:par>
                              <p:par>
                                <p:cTn id="227" presetID="16" presetClass="entr" presetSubtype="37" fill="hold" nodeType="withEffect">
                                  <p:stCondLst>
                                    <p:cond delay="0"/>
                                  </p:stCondLst>
                                  <p:childTnLst>
                                    <p:set>
                                      <p:cBhvr>
                                        <p:cTn id="228" dur="1" fill="hold">
                                          <p:stCondLst>
                                            <p:cond delay="0"/>
                                          </p:stCondLst>
                                        </p:cTn>
                                        <p:tgtEl>
                                          <p:spTgt spid="452"/>
                                        </p:tgtEl>
                                        <p:attrNameLst>
                                          <p:attrName>style.visibility</p:attrName>
                                        </p:attrNameLst>
                                      </p:cBhvr>
                                      <p:to>
                                        <p:strVal val="visible"/>
                                      </p:to>
                                    </p:set>
                                    <p:animEffect transition="in" filter="barn(outVertical)">
                                      <p:cBhvr>
                                        <p:cTn id="229" dur="500"/>
                                        <p:tgtEl>
                                          <p:spTgt spid="452"/>
                                        </p:tgtEl>
                                      </p:cBhvr>
                                    </p:animEffect>
                                  </p:childTnLst>
                                </p:cTn>
                              </p:par>
                              <p:par>
                                <p:cTn id="230" presetID="16" presetClass="entr" presetSubtype="37" fill="hold" nodeType="withEffect">
                                  <p:stCondLst>
                                    <p:cond delay="0"/>
                                  </p:stCondLst>
                                  <p:childTnLst>
                                    <p:set>
                                      <p:cBhvr>
                                        <p:cTn id="231" dur="1" fill="hold">
                                          <p:stCondLst>
                                            <p:cond delay="0"/>
                                          </p:stCondLst>
                                        </p:cTn>
                                        <p:tgtEl>
                                          <p:spTgt spid="453"/>
                                        </p:tgtEl>
                                        <p:attrNameLst>
                                          <p:attrName>style.visibility</p:attrName>
                                        </p:attrNameLst>
                                      </p:cBhvr>
                                      <p:to>
                                        <p:strVal val="visible"/>
                                      </p:to>
                                    </p:set>
                                    <p:animEffect transition="in" filter="barn(outVertical)">
                                      <p:cBhvr>
                                        <p:cTn id="232" dur="500"/>
                                        <p:tgtEl>
                                          <p:spTgt spid="453"/>
                                        </p:tgtEl>
                                      </p:cBhvr>
                                    </p:animEffect>
                                  </p:childTnLst>
                                </p:cTn>
                              </p:par>
                              <p:par>
                                <p:cTn id="233" presetID="16" presetClass="entr" presetSubtype="37" fill="hold" nodeType="withEffect">
                                  <p:stCondLst>
                                    <p:cond delay="0"/>
                                  </p:stCondLst>
                                  <p:childTnLst>
                                    <p:set>
                                      <p:cBhvr>
                                        <p:cTn id="234" dur="1" fill="hold">
                                          <p:stCondLst>
                                            <p:cond delay="0"/>
                                          </p:stCondLst>
                                        </p:cTn>
                                        <p:tgtEl>
                                          <p:spTgt spid="455"/>
                                        </p:tgtEl>
                                        <p:attrNameLst>
                                          <p:attrName>style.visibility</p:attrName>
                                        </p:attrNameLst>
                                      </p:cBhvr>
                                      <p:to>
                                        <p:strVal val="visible"/>
                                      </p:to>
                                    </p:set>
                                    <p:animEffect transition="in" filter="barn(outVertical)">
                                      <p:cBhvr>
                                        <p:cTn id="235"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P spid="374" grpId="0"/>
      <p:bldP spid="375" grpId="0"/>
      <p:bldP spid="378" grpId="0"/>
      <p:bldP spid="404" grpId="0"/>
      <p:bldP spid="3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8535782-5044-4AED-9835-03B2139528FD}"/>
              </a:ext>
            </a:extLst>
          </p:cNvPr>
          <p:cNvSpPr/>
          <p:nvPr/>
        </p:nvSpPr>
        <p:spPr>
          <a:xfrm>
            <a:off x="369441" y="4928771"/>
            <a:ext cx="2537362" cy="1477328"/>
          </a:xfrm>
          <a:prstGeom prst="rect">
            <a:avLst/>
          </a:prstGeom>
        </p:spPr>
        <p:txBody>
          <a:bodyPr wrap="square">
            <a:spAutoFit/>
          </a:bodyPr>
          <a:lstStyle/>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Single Sign-On</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Azure AD Connect</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Automated User Lifecycle</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Self-Service for End Users</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Access from Anywhere</a:t>
            </a:r>
          </a:p>
        </p:txBody>
      </p:sp>
      <p:sp>
        <p:nvSpPr>
          <p:cNvPr id="39" name="Rectangle 38">
            <a:extLst>
              <a:ext uri="{FF2B5EF4-FFF2-40B4-BE49-F238E27FC236}">
                <a16:creationId xmlns:a16="http://schemas.microsoft.com/office/drawing/2014/main" id="{C54E1CE4-C54D-4CF7-BED3-3116870A616E}"/>
              </a:ext>
            </a:extLst>
          </p:cNvPr>
          <p:cNvSpPr/>
          <p:nvPr/>
        </p:nvSpPr>
        <p:spPr>
          <a:xfrm>
            <a:off x="3203965" y="4941906"/>
            <a:ext cx="2435578" cy="1477328"/>
          </a:xfrm>
          <a:prstGeom prst="rect">
            <a:avLst/>
          </a:prstGeom>
        </p:spPr>
        <p:txBody>
          <a:bodyPr wrap="square">
            <a:spAutoFit/>
          </a:bodyPr>
          <a:lstStyle/>
          <a:p>
            <a:pPr defTabSz="950756">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Strong Authentication</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Conditional Access</a:t>
            </a:r>
          </a:p>
          <a:p>
            <a:pPr defTabSz="950756">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Identity Protection</a:t>
            </a:r>
          </a:p>
          <a:p>
            <a:pPr defTabSz="950756">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Privileged Identity </a:t>
            </a:r>
            <a:r>
              <a:rPr lang="en-US" sz="1600" err="1">
                <a:gradFill>
                  <a:gsLst>
                    <a:gs pos="78761">
                      <a:schemeClr val="tx1"/>
                    </a:gs>
                    <a:gs pos="0">
                      <a:schemeClr val="tx1"/>
                    </a:gs>
                  </a:gsLst>
                  <a:lin ang="5400000" scaled="0"/>
                </a:gradFill>
                <a:latin typeface="Segoe UI" panose="020B0502040204020203" pitchFamily="34" charset="0"/>
                <a:cs typeface="Segoe UI" panose="020B0502040204020203" pitchFamily="34" charset="0"/>
              </a:rPr>
              <a:t>Mgmt</a:t>
            </a:r>
            <a:endPar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endParaRP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Identity Governance</a:t>
            </a:r>
          </a:p>
        </p:txBody>
      </p:sp>
      <p:sp>
        <p:nvSpPr>
          <p:cNvPr id="40" name="Rectangle 39">
            <a:extLst>
              <a:ext uri="{FF2B5EF4-FFF2-40B4-BE49-F238E27FC236}">
                <a16:creationId xmlns:a16="http://schemas.microsoft.com/office/drawing/2014/main" id="{1E56D0F7-9951-4219-82DE-5B6422BB0B78}"/>
              </a:ext>
            </a:extLst>
          </p:cNvPr>
          <p:cNvSpPr/>
          <p:nvPr/>
        </p:nvSpPr>
        <p:spPr>
          <a:xfrm>
            <a:off x="5953199" y="4951078"/>
            <a:ext cx="3231287" cy="1438855"/>
          </a:xfrm>
          <a:prstGeom prst="rect">
            <a:avLst/>
          </a:prstGeom>
        </p:spPr>
        <p:txBody>
          <a:bodyPr wrap="square">
            <a:spAutoFit/>
          </a:bodyPr>
          <a:lstStyle/>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Customer &amp; Partner Identity and Access Management</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Cross-Tenant Collaboration</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Personalized Customer Journeys</a:t>
            </a:r>
          </a:p>
          <a:p>
            <a:pPr defTabSz="950756">
              <a:lnSpc>
                <a:spcPct val="100000"/>
              </a:lnSpc>
              <a:spcAft>
                <a:spcPts val="300"/>
              </a:spcAft>
              <a:defRPr/>
            </a:pPr>
            <a:r>
              <a:rPr lang="en-US" sz="16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with Any User</a:t>
            </a:r>
          </a:p>
        </p:txBody>
      </p:sp>
      <p:sp>
        <p:nvSpPr>
          <p:cNvPr id="41" name="Rectangle 40">
            <a:extLst>
              <a:ext uri="{FF2B5EF4-FFF2-40B4-BE49-F238E27FC236}">
                <a16:creationId xmlns:a16="http://schemas.microsoft.com/office/drawing/2014/main" id="{A7FEAD03-C41C-489B-BDC1-34D0B8493472}"/>
              </a:ext>
            </a:extLst>
          </p:cNvPr>
          <p:cNvSpPr/>
          <p:nvPr/>
        </p:nvSpPr>
        <p:spPr>
          <a:xfrm>
            <a:off x="9375809" y="4950870"/>
            <a:ext cx="2235413" cy="1438855"/>
          </a:xfrm>
          <a:prstGeom prst="rect">
            <a:avLst/>
          </a:prstGeom>
        </p:spPr>
        <p:txBody>
          <a:bodyPr wrap="square" anchor="t">
            <a:spAutoFit/>
          </a:bodyPr>
          <a:lstStyle/>
          <a:p>
            <a:pPr defTabSz="950756">
              <a:spcAft>
                <a:spcPts val="300"/>
              </a:spcAft>
              <a:defRPr/>
            </a:pPr>
            <a:r>
              <a:rPr lang="en-US" sz="1600" dirty="0">
                <a:cs typeface="Segoe UI"/>
              </a:rPr>
              <a:t>Open standards-based</a:t>
            </a:r>
          </a:p>
          <a:p>
            <a:pPr defTabSz="950756">
              <a:lnSpc>
                <a:spcPct val="100000"/>
              </a:lnSpc>
              <a:spcAft>
                <a:spcPts val="300"/>
              </a:spcAft>
              <a:defRPr/>
            </a:pPr>
            <a:r>
              <a:rPr lang="en-US" sz="1600" dirty="0">
                <a:latin typeface="Segoe UI"/>
                <a:cs typeface="Segoe UI"/>
              </a:rPr>
              <a:t>Identity platform</a:t>
            </a:r>
          </a:p>
          <a:p>
            <a:pPr defTabSz="950756">
              <a:spcAft>
                <a:spcPts val="300"/>
              </a:spcAft>
              <a:defRPr/>
            </a:pPr>
            <a:r>
              <a:rPr lang="en-US" sz="1600" dirty="0">
                <a:latin typeface="Segoe UI"/>
                <a:cs typeface="Segoe UI"/>
              </a:rPr>
              <a:t>App Integration</a:t>
            </a:r>
            <a:endParaRPr lang="en-US" dirty="0">
              <a:latin typeface="Segoe UI"/>
              <a:cs typeface="Segoe UI"/>
            </a:endParaRPr>
          </a:p>
          <a:p>
            <a:pPr defTabSz="950756">
              <a:defRPr/>
            </a:pPr>
            <a:r>
              <a:rPr lang="en-US" sz="1600" dirty="0">
                <a:latin typeface="Segoe UI"/>
                <a:cs typeface="Segoe UI"/>
              </a:rPr>
              <a:t>Microsoft Graph</a:t>
            </a:r>
          </a:p>
          <a:p>
            <a:pPr defTabSz="950756">
              <a:spcAft>
                <a:spcPts val="300"/>
              </a:spcAft>
              <a:defRPr/>
            </a:pPr>
            <a:r>
              <a:rPr lang="en-US" sz="1600" dirty="0">
                <a:latin typeface="Segoe UI"/>
                <a:cs typeface="Segoe UI"/>
              </a:rPr>
              <a:t>Identity for IaaS</a:t>
            </a:r>
            <a:endParaRPr lang="en-US" sz="1800" dirty="0">
              <a:latin typeface="Segoe UI" panose="020B0502040204020203" pitchFamily="34" charset="0"/>
              <a:cs typeface="Segoe UI" panose="020B0502040204020203" pitchFamily="34" charset="0"/>
            </a:endParaRPr>
          </a:p>
        </p:txBody>
      </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5810270" y="3855265"/>
            <a:ext cx="3374217"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CONNECT &amp; COLLABORATE</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273999" y="3851870"/>
            <a:ext cx="2667506"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MODERNIZE ACCESS</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9276217" y="3843944"/>
            <a:ext cx="3031845" cy="544680"/>
          </a:xfrm>
          <a:prstGeom prst="rect">
            <a:avLst/>
          </a:prstGeom>
          <a:noFill/>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r>
              <a:rPr lang="en-US" sz="1800" b="1" spc="50">
                <a:gradFill>
                  <a:gsLst>
                    <a:gs pos="78761">
                      <a:schemeClr val="tx1"/>
                    </a:gs>
                    <a:gs pos="0">
                      <a:schemeClr val="tx1"/>
                    </a:gs>
                  </a:gsLst>
                  <a:lin ang="5400000" scaled="0"/>
                </a:gradFill>
                <a:latin typeface="Segoe UI" panose="020B0502040204020203" pitchFamily="34" charset="0"/>
                <a:cs typeface="Segoe UI" panose="020B0502040204020203" pitchFamily="34" charset="0"/>
              </a:rPr>
              <a:t>DEVELOP &amp; INTEGRATE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108509" y="3843944"/>
            <a:ext cx="2480382" cy="544680"/>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 &amp; 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a:xfrm>
            <a:off x="434975" y="444500"/>
            <a:ext cx="11563350" cy="758825"/>
          </a:xfrm>
        </p:spPr>
        <p:txBody>
          <a:bodyPr/>
          <a:lstStyle/>
          <a:p>
            <a:r>
              <a:rPr lang="en-US">
                <a:gradFill>
                  <a:gsLst>
                    <a:gs pos="0">
                      <a:schemeClr val="tx1"/>
                    </a:gs>
                    <a:gs pos="100000">
                      <a:schemeClr val="tx1"/>
                    </a:gs>
                  </a:gsLst>
                  <a:lin ang="5400000" scaled="0"/>
                </a:gradFill>
              </a:rPr>
              <a:t>Microsoft Azure Active Directory</a:t>
            </a: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latin typeface="+mn-lt"/>
            </a:endParaRPr>
          </a:p>
        </p:txBody>
      </p:sp>
      <p:sp>
        <p:nvSpPr>
          <p:cNvPr id="33" name="Rectangle 32">
            <a:extLst>
              <a:ext uri="{FF2B5EF4-FFF2-40B4-BE49-F238E27FC236}">
                <a16:creationId xmlns:a16="http://schemas.microsoft.com/office/drawing/2014/main" id="{B6F7BFDA-CC5C-4EAB-93DD-A21FE7C9AA5C}"/>
              </a:ext>
            </a:extLst>
          </p:cNvPr>
          <p:cNvSpPr/>
          <p:nvPr/>
        </p:nvSpPr>
        <p:spPr>
          <a:xfrm>
            <a:off x="435794" y="1076286"/>
            <a:ext cx="8514242" cy="469039"/>
          </a:xfrm>
          <a:prstGeom prst="rect">
            <a:avLst/>
          </a:prstGeom>
        </p:spPr>
        <p:txBody>
          <a:bodyPr wrap="square" lIns="0">
            <a:spAutoFit/>
          </a:bodyPr>
          <a:lstStyle/>
          <a:p>
            <a:r>
              <a:rPr lang="en-US" sz="2448">
                <a:gradFill>
                  <a:gsLst>
                    <a:gs pos="0">
                      <a:schemeClr val="accent1"/>
                    </a:gs>
                    <a:gs pos="100000">
                      <a:schemeClr val="accent1"/>
                    </a:gs>
                  </a:gsLst>
                  <a:lin ang="5400000" scaled="0"/>
                </a:gradFill>
              </a:rPr>
              <a:t>Your universal platform for managing and securing identities</a:t>
            </a:r>
          </a:p>
        </p:txBody>
      </p:sp>
      <p:grpSp>
        <p:nvGrpSpPr>
          <p:cNvPr id="35" name="Group 34">
            <a:extLst>
              <a:ext uri="{FF2B5EF4-FFF2-40B4-BE49-F238E27FC236}">
                <a16:creationId xmlns:a16="http://schemas.microsoft.com/office/drawing/2014/main" id="{0ED152D6-3FB1-44CF-982B-4913B00FC0F0}"/>
              </a:ext>
            </a:extLst>
          </p:cNvPr>
          <p:cNvGrpSpPr/>
          <p:nvPr/>
        </p:nvGrpSpPr>
        <p:grpSpPr>
          <a:xfrm>
            <a:off x="7059513" y="2711567"/>
            <a:ext cx="875729" cy="875729"/>
            <a:chOff x="442461" y="4702754"/>
            <a:chExt cx="641730" cy="641730"/>
          </a:xfrm>
        </p:grpSpPr>
        <p:sp>
          <p:nvSpPr>
            <p:cNvPr id="36" name="Oval 35">
              <a:extLst>
                <a:ext uri="{FF2B5EF4-FFF2-40B4-BE49-F238E27FC236}">
                  <a16:creationId xmlns:a16="http://schemas.microsoft.com/office/drawing/2014/main" id="{7B6A2EDC-9F29-451D-82E4-F89C19CEE7E8}"/>
                </a:ext>
              </a:extLst>
            </p:cNvPr>
            <p:cNvSpPr/>
            <p:nvPr/>
          </p:nvSpPr>
          <p:spPr bwMode="auto">
            <a:xfrm>
              <a:off x="442461" y="4702754"/>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ersonal_connect" title="Icon of a person with two bidirectional arrows below them">
              <a:extLst>
                <a:ext uri="{FF2B5EF4-FFF2-40B4-BE49-F238E27FC236}">
                  <a16:creationId xmlns:a16="http://schemas.microsoft.com/office/drawing/2014/main" id="{52BF5DA1-5004-40EC-B77D-D6090ABFA86B}"/>
                </a:ext>
              </a:extLst>
            </p:cNvPr>
            <p:cNvSpPr>
              <a:spLocks noChangeAspect="1" noEditPoints="1"/>
            </p:cNvSpPr>
            <p:nvPr/>
          </p:nvSpPr>
          <p:spPr bwMode="auto">
            <a:xfrm>
              <a:off x="633278" y="4844334"/>
              <a:ext cx="218789" cy="35857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grpSp>
        <p:nvGrpSpPr>
          <p:cNvPr id="38" name="Group 37">
            <a:extLst>
              <a:ext uri="{FF2B5EF4-FFF2-40B4-BE49-F238E27FC236}">
                <a16:creationId xmlns:a16="http://schemas.microsoft.com/office/drawing/2014/main" id="{F9F1C2C9-175A-4E41-A150-8CE9223779B1}"/>
              </a:ext>
            </a:extLst>
          </p:cNvPr>
          <p:cNvGrpSpPr/>
          <p:nvPr/>
        </p:nvGrpSpPr>
        <p:grpSpPr>
          <a:xfrm>
            <a:off x="3910835" y="2681706"/>
            <a:ext cx="875729" cy="875729"/>
            <a:chOff x="438824" y="3432228"/>
            <a:chExt cx="641730" cy="641730"/>
          </a:xfrm>
        </p:grpSpPr>
        <p:sp>
          <p:nvSpPr>
            <p:cNvPr id="43" name="Oval 42">
              <a:extLst>
                <a:ext uri="{FF2B5EF4-FFF2-40B4-BE49-F238E27FC236}">
                  <a16:creationId xmlns:a16="http://schemas.microsoft.com/office/drawing/2014/main" id="{2CFC5AF3-8597-42FE-8E23-0A5FBDA34FCB}"/>
                </a:ext>
              </a:extLst>
            </p:cNvPr>
            <p:cNvSpPr/>
            <p:nvPr/>
          </p:nvSpPr>
          <p:spPr bwMode="auto">
            <a:xfrm>
              <a:off x="438824" y="3432228"/>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erver_2">
              <a:extLst>
                <a:ext uri="{FF2B5EF4-FFF2-40B4-BE49-F238E27FC236}">
                  <a16:creationId xmlns:a16="http://schemas.microsoft.com/office/drawing/2014/main" id="{BBDEFED4-45B6-428C-9AF3-533F0F4D1C91}"/>
                </a:ext>
              </a:extLst>
            </p:cNvPr>
            <p:cNvSpPr>
              <a:spLocks noChangeAspect="1" noEditPoints="1"/>
            </p:cNvSpPr>
            <p:nvPr/>
          </p:nvSpPr>
          <p:spPr bwMode="auto">
            <a:xfrm>
              <a:off x="645620" y="3619003"/>
              <a:ext cx="260393" cy="323191"/>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0" name="Group 49">
            <a:extLst>
              <a:ext uri="{FF2B5EF4-FFF2-40B4-BE49-F238E27FC236}">
                <a16:creationId xmlns:a16="http://schemas.microsoft.com/office/drawing/2014/main" id="{70FBA47D-3ABA-4349-A731-BAC8267BA7B2}"/>
              </a:ext>
            </a:extLst>
          </p:cNvPr>
          <p:cNvGrpSpPr/>
          <p:nvPr/>
        </p:nvGrpSpPr>
        <p:grpSpPr>
          <a:xfrm>
            <a:off x="1076378" y="2681706"/>
            <a:ext cx="870333" cy="870333"/>
            <a:chOff x="438824" y="1928011"/>
            <a:chExt cx="641730" cy="641730"/>
          </a:xfrm>
        </p:grpSpPr>
        <p:sp>
          <p:nvSpPr>
            <p:cNvPr id="52" name="Oval 51">
              <a:extLst>
                <a:ext uri="{FF2B5EF4-FFF2-40B4-BE49-F238E27FC236}">
                  <a16:creationId xmlns:a16="http://schemas.microsoft.com/office/drawing/2014/main" id="{ACBBEBE1-5327-4303-8F23-50B03B65960F}"/>
                </a:ext>
              </a:extLst>
            </p:cNvPr>
            <p:cNvSpPr/>
            <p:nvPr/>
          </p:nvSpPr>
          <p:spPr bwMode="auto">
            <a:xfrm>
              <a:off x="438824" y="1928011"/>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Graphic 57">
              <a:extLst>
                <a:ext uri="{FF2B5EF4-FFF2-40B4-BE49-F238E27FC236}">
                  <a16:creationId xmlns:a16="http://schemas.microsoft.com/office/drawing/2014/main" id="{F62611BA-015B-4DC7-BC76-5C2467CC6C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304" y="2108091"/>
              <a:ext cx="400569" cy="269948"/>
            </a:xfrm>
            <a:prstGeom prst="rect">
              <a:avLst/>
            </a:prstGeom>
          </p:spPr>
        </p:pic>
      </p:grpSp>
      <p:grpSp>
        <p:nvGrpSpPr>
          <p:cNvPr id="59" name="Group 58">
            <a:extLst>
              <a:ext uri="{FF2B5EF4-FFF2-40B4-BE49-F238E27FC236}">
                <a16:creationId xmlns:a16="http://schemas.microsoft.com/office/drawing/2014/main" id="{E7027F42-9F8F-4061-BA26-935A3FDBB42A}"/>
              </a:ext>
            </a:extLst>
          </p:cNvPr>
          <p:cNvGrpSpPr/>
          <p:nvPr/>
        </p:nvGrpSpPr>
        <p:grpSpPr>
          <a:xfrm>
            <a:off x="10163772" y="2708016"/>
            <a:ext cx="859648" cy="859648"/>
            <a:chOff x="434975" y="5763072"/>
            <a:chExt cx="641730" cy="641730"/>
          </a:xfrm>
        </p:grpSpPr>
        <p:sp>
          <p:nvSpPr>
            <p:cNvPr id="61" name="Oval 60">
              <a:extLst>
                <a:ext uri="{FF2B5EF4-FFF2-40B4-BE49-F238E27FC236}">
                  <a16:creationId xmlns:a16="http://schemas.microsoft.com/office/drawing/2014/main" id="{3E00F48D-142D-4E92-BDB3-B7DB67BD1314}"/>
                </a:ext>
              </a:extLst>
            </p:cNvPr>
            <p:cNvSpPr/>
            <p:nvPr/>
          </p:nvSpPr>
          <p:spPr bwMode="auto">
            <a:xfrm>
              <a:off x="434975" y="5763072"/>
              <a:ext cx="641730" cy="64173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F8A95D0-DFDD-4AD2-A408-11C8B49803F5}"/>
                </a:ext>
              </a:extLst>
            </p:cNvPr>
            <p:cNvGrpSpPr/>
            <p:nvPr/>
          </p:nvGrpSpPr>
          <p:grpSpPr>
            <a:xfrm>
              <a:off x="461455" y="5930121"/>
              <a:ext cx="500495" cy="432641"/>
              <a:chOff x="10431788" y="4440542"/>
              <a:chExt cx="500495" cy="432641"/>
            </a:xfrm>
          </p:grpSpPr>
          <p:sp>
            <p:nvSpPr>
              <p:cNvPr id="63" name="Oval 62">
                <a:extLst>
                  <a:ext uri="{FF2B5EF4-FFF2-40B4-BE49-F238E27FC236}">
                    <a16:creationId xmlns:a16="http://schemas.microsoft.com/office/drawing/2014/main" id="{AFB3356F-8ED8-4C1D-B85D-DA8872BC5083}"/>
                  </a:ext>
                </a:extLst>
              </p:cNvPr>
              <p:cNvSpPr/>
              <p:nvPr/>
            </p:nvSpPr>
            <p:spPr bwMode="auto">
              <a:xfrm>
                <a:off x="10431788" y="4440542"/>
                <a:ext cx="500495" cy="4326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Forklift" title="Icon of a forklift carrying boxes">
                <a:extLst>
                  <a:ext uri="{FF2B5EF4-FFF2-40B4-BE49-F238E27FC236}">
                    <a16:creationId xmlns:a16="http://schemas.microsoft.com/office/drawing/2014/main" id="{C6B7A279-CB91-47E5-946F-CA86FB2B4D30}"/>
                  </a:ext>
                </a:extLst>
              </p:cNvPr>
              <p:cNvSpPr>
                <a:spLocks noChangeAspect="1" noEditPoints="1"/>
              </p:cNvSpPr>
              <p:nvPr/>
            </p:nvSpPr>
            <p:spPr bwMode="auto">
              <a:xfrm>
                <a:off x="10560611" y="4440545"/>
                <a:ext cx="354086" cy="327772"/>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grpSp>
      <p:sp>
        <p:nvSpPr>
          <p:cNvPr id="2" name="Rectangle 1">
            <a:extLst>
              <a:ext uri="{FF2B5EF4-FFF2-40B4-BE49-F238E27FC236}">
                <a16:creationId xmlns:a16="http://schemas.microsoft.com/office/drawing/2014/main" id="{736696FC-4DD9-4C9C-BEA4-9C626FB65D99}"/>
              </a:ext>
            </a:extLst>
          </p:cNvPr>
          <p:cNvSpPr/>
          <p:nvPr/>
        </p:nvSpPr>
        <p:spPr>
          <a:xfrm>
            <a:off x="373560" y="4249782"/>
            <a:ext cx="2161481" cy="646331"/>
          </a:xfrm>
          <a:prstGeom prst="rect">
            <a:avLst/>
          </a:prstGeom>
        </p:spPr>
        <p:txBody>
          <a:bodyPr wrap="square">
            <a:spAutoFit/>
          </a:bodyPr>
          <a:lstStyle/>
          <a:p>
            <a:r>
              <a:rPr lang="en-US" sz="1800">
                <a:solidFill>
                  <a:schemeClr val="accent1"/>
                </a:solidFill>
                <a:latin typeface="Segoe UI Semibold" panose="020B0702040204020203" pitchFamily="34" charset="0"/>
                <a:cs typeface="Segoe UI Semibold" panose="020B0702040204020203" pitchFamily="34" charset="0"/>
              </a:rPr>
              <a:t>Connect your users to any app</a:t>
            </a:r>
          </a:p>
        </p:txBody>
      </p:sp>
      <p:sp>
        <p:nvSpPr>
          <p:cNvPr id="4" name="Rectangle 3">
            <a:extLst>
              <a:ext uri="{FF2B5EF4-FFF2-40B4-BE49-F238E27FC236}">
                <a16:creationId xmlns:a16="http://schemas.microsoft.com/office/drawing/2014/main" id="{894BB75A-5A53-4FB7-8682-7A83F090FE57}"/>
              </a:ext>
            </a:extLst>
          </p:cNvPr>
          <p:cNvSpPr/>
          <p:nvPr/>
        </p:nvSpPr>
        <p:spPr>
          <a:xfrm>
            <a:off x="3203965" y="4269168"/>
            <a:ext cx="1825697" cy="646331"/>
          </a:xfrm>
          <a:prstGeom prst="rect">
            <a:avLst/>
          </a:prstGeom>
        </p:spPr>
        <p:txBody>
          <a:bodyPr wrap="square">
            <a:spAutoFit/>
          </a:bodyPr>
          <a:lstStyle/>
          <a:p>
            <a:pPr lvl="0">
              <a:spcAft>
                <a:spcPts val="0"/>
              </a:spcAft>
            </a:pPr>
            <a:r>
              <a:rPr lang="en-US" sz="1800">
                <a:solidFill>
                  <a:schemeClr val="accent1"/>
                </a:solidFill>
                <a:latin typeface="Segoe UI Semibold" panose="020B0702040204020203" pitchFamily="34" charset="0"/>
                <a:cs typeface="Segoe UI Semibold" panose="020B0702040204020203" pitchFamily="34" charset="0"/>
              </a:rPr>
              <a:t>Safeguard user credentials</a:t>
            </a:r>
            <a:endParaRPr lang="en-US" sz="1400">
              <a:solidFill>
                <a:schemeClr val="accent1"/>
              </a:solidFill>
            </a:endParaRPr>
          </a:p>
        </p:txBody>
      </p:sp>
      <p:sp>
        <p:nvSpPr>
          <p:cNvPr id="5" name="Rectangle 4">
            <a:extLst>
              <a:ext uri="{FF2B5EF4-FFF2-40B4-BE49-F238E27FC236}">
                <a16:creationId xmlns:a16="http://schemas.microsoft.com/office/drawing/2014/main" id="{48F673C1-C6B8-4958-B027-C7045E1D088C}"/>
              </a:ext>
            </a:extLst>
          </p:cNvPr>
          <p:cNvSpPr/>
          <p:nvPr/>
        </p:nvSpPr>
        <p:spPr>
          <a:xfrm>
            <a:off x="5934658" y="4272089"/>
            <a:ext cx="2867616" cy="646331"/>
          </a:xfrm>
          <a:prstGeom prst="rect">
            <a:avLst/>
          </a:prstGeom>
        </p:spPr>
        <p:txBody>
          <a:bodyPr wrap="square">
            <a:spAutoFit/>
          </a:bodyPr>
          <a:lstStyle/>
          <a:p>
            <a:r>
              <a:rPr lang="en-US" sz="1800">
                <a:solidFill>
                  <a:schemeClr val="accent1"/>
                </a:solidFill>
                <a:latin typeface="Segoe UI Semibold" panose="020B0702040204020203" pitchFamily="34" charset="0"/>
                <a:cs typeface="Segoe UI Semibold" panose="020B0702040204020203" pitchFamily="34" charset="0"/>
              </a:rPr>
              <a:t>Interact with customers and partners</a:t>
            </a:r>
          </a:p>
        </p:txBody>
      </p:sp>
      <p:sp>
        <p:nvSpPr>
          <p:cNvPr id="7" name="Rectangle 6">
            <a:extLst>
              <a:ext uri="{FF2B5EF4-FFF2-40B4-BE49-F238E27FC236}">
                <a16:creationId xmlns:a16="http://schemas.microsoft.com/office/drawing/2014/main" id="{75039EC8-3A36-432B-94FC-C68F0E519C66}"/>
              </a:ext>
            </a:extLst>
          </p:cNvPr>
          <p:cNvSpPr/>
          <p:nvPr/>
        </p:nvSpPr>
        <p:spPr>
          <a:xfrm>
            <a:off x="9375808" y="4277925"/>
            <a:ext cx="2435577" cy="646331"/>
          </a:xfrm>
          <a:prstGeom prst="rect">
            <a:avLst/>
          </a:prstGeom>
        </p:spPr>
        <p:txBody>
          <a:bodyPr wrap="square">
            <a:spAutoFit/>
          </a:bodyPr>
          <a:lstStyle/>
          <a:p>
            <a:pPr lvl="0">
              <a:spcAft>
                <a:spcPts val="0"/>
              </a:spcAft>
            </a:pPr>
            <a:r>
              <a:rPr lang="en-US" sz="1800">
                <a:solidFill>
                  <a:schemeClr val="accent1"/>
                </a:solidFill>
                <a:latin typeface="Segoe UI Semibold" panose="020B0702040204020203" pitchFamily="34" charset="0"/>
                <a:cs typeface="Segoe UI Semibold" panose="020B0702040204020203" pitchFamily="34" charset="0"/>
              </a:rPr>
              <a:t>Accelerate adoption of your apps</a:t>
            </a:r>
            <a:endParaRPr lang="en-US" sz="1600">
              <a:solidFill>
                <a:schemeClr val="accent1"/>
              </a:solidFill>
            </a:endParaRPr>
          </a:p>
        </p:txBody>
      </p:sp>
      <p:grpSp>
        <p:nvGrpSpPr>
          <p:cNvPr id="20" name="Group 19">
            <a:extLst>
              <a:ext uri="{FF2B5EF4-FFF2-40B4-BE49-F238E27FC236}">
                <a16:creationId xmlns:a16="http://schemas.microsoft.com/office/drawing/2014/main" id="{4FB8C323-238D-438C-BF94-DED40A2152AC}"/>
              </a:ext>
            </a:extLst>
          </p:cNvPr>
          <p:cNvGrpSpPr/>
          <p:nvPr/>
        </p:nvGrpSpPr>
        <p:grpSpPr>
          <a:xfrm>
            <a:off x="369441" y="2147120"/>
            <a:ext cx="11739431" cy="240147"/>
            <a:chOff x="369441" y="2419925"/>
            <a:chExt cx="11739431" cy="240147"/>
          </a:xfrm>
        </p:grpSpPr>
        <p:cxnSp>
          <p:nvCxnSpPr>
            <p:cNvPr id="9" name="Straight Connector 8">
              <a:extLst>
                <a:ext uri="{FF2B5EF4-FFF2-40B4-BE49-F238E27FC236}">
                  <a16:creationId xmlns:a16="http://schemas.microsoft.com/office/drawing/2014/main" id="{1874983F-AEF7-4DDC-9AB9-65E56D706B87}"/>
                </a:ext>
              </a:extLst>
            </p:cNvPr>
            <p:cNvCxnSpPr>
              <a:cxnSpLocks/>
            </p:cNvCxnSpPr>
            <p:nvPr/>
          </p:nvCxnSpPr>
          <p:spPr>
            <a:xfrm>
              <a:off x="369441" y="2429161"/>
              <a:ext cx="11739431"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17B11BE-B71A-4890-A959-446E25C8325D}"/>
                </a:ext>
              </a:extLst>
            </p:cNvPr>
            <p:cNvCxnSpPr>
              <a:cxnSpLocks/>
            </p:cNvCxnSpPr>
            <p:nvPr/>
          </p:nvCxnSpPr>
          <p:spPr>
            <a:xfrm flipV="1">
              <a:off x="369441" y="2419925"/>
              <a:ext cx="0" cy="230911"/>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46FFD1C-3D9E-419B-8366-672E0A89144E}"/>
                </a:ext>
              </a:extLst>
            </p:cNvPr>
            <p:cNvCxnSpPr>
              <a:cxnSpLocks/>
            </p:cNvCxnSpPr>
            <p:nvPr/>
          </p:nvCxnSpPr>
          <p:spPr>
            <a:xfrm flipV="1">
              <a:off x="12108872" y="2429161"/>
              <a:ext cx="0" cy="230911"/>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87F44E3-1E91-4100-8004-81E50BF2588C}"/>
              </a:ext>
            </a:extLst>
          </p:cNvPr>
          <p:cNvGrpSpPr/>
          <p:nvPr/>
        </p:nvGrpSpPr>
        <p:grpSpPr>
          <a:xfrm>
            <a:off x="5487666" y="1503026"/>
            <a:ext cx="1189508" cy="1116179"/>
            <a:chOff x="5225315" y="1593649"/>
            <a:chExt cx="1533236" cy="1438718"/>
          </a:xfrm>
        </p:grpSpPr>
        <p:sp>
          <p:nvSpPr>
            <p:cNvPr id="10" name="Rectangle 9">
              <a:extLst>
                <a:ext uri="{FF2B5EF4-FFF2-40B4-BE49-F238E27FC236}">
                  <a16:creationId xmlns:a16="http://schemas.microsoft.com/office/drawing/2014/main" id="{8CD7FA85-5243-4101-93DC-5373A3D75F26}"/>
                </a:ext>
              </a:extLst>
            </p:cNvPr>
            <p:cNvSpPr/>
            <p:nvPr/>
          </p:nvSpPr>
          <p:spPr bwMode="auto">
            <a:xfrm>
              <a:off x="5225315" y="1593649"/>
              <a:ext cx="1533236" cy="1438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F4A09CE7-7FE1-468C-9C7A-3145AD4999A2}"/>
                </a:ext>
              </a:extLst>
            </p:cNvPr>
            <p:cNvSpPr>
              <a:spLocks noChangeAspect="1"/>
            </p:cNvSpPr>
            <p:nvPr/>
          </p:nvSpPr>
          <p:spPr bwMode="auto">
            <a:xfrm flipV="1">
              <a:off x="5372056" y="1702516"/>
              <a:ext cx="1239753" cy="1231733"/>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343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outVertical)">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par>
                                <p:cTn id="16" presetID="35" presetClass="path" presetSubtype="0" decel="100000" fill="hold" grpId="1" nodeType="withEffect">
                                  <p:stCondLst>
                                    <p:cond delay="0"/>
                                  </p:stCondLst>
                                  <p:childTnLst>
                                    <p:animMotion origin="layout" path="M 1.85601E-6 -3.51339E-6 L 0.01468 -3.51339E-6 " pathEditMode="relative" rAng="0" ptsTypes="AA">
                                      <p:cBhvr>
                                        <p:cTn id="17" dur="500" spd="-100000" fill="hold"/>
                                        <p:tgtEl>
                                          <p:spTgt spid="114"/>
                                        </p:tgtEl>
                                        <p:attrNameLst>
                                          <p:attrName>ppt_x</p:attrName>
                                          <p:attrName>ppt_y</p:attrName>
                                        </p:attrNameLst>
                                      </p:cBhvr>
                                      <p:rCtr x="728" y="0"/>
                                    </p:animMotion>
                                  </p:childTnLst>
                                </p:cTn>
                              </p:par>
                              <p:par>
                                <p:cTn id="18" presetID="10"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35" presetClass="path" presetSubtype="0" decel="100000" fill="hold" nodeType="withEffect">
                                  <p:stCondLst>
                                    <p:cond delay="0"/>
                                  </p:stCondLst>
                                  <p:childTnLst>
                                    <p:animMotion origin="layout" path="M -1.57263E-6 1.17567E-6 L 0.01468 1.17567E-6 " pathEditMode="relative" rAng="0" ptsTypes="AA">
                                      <p:cBhvr>
                                        <p:cTn id="22" dur="500" spd="-100000" fill="hold"/>
                                        <p:tgtEl>
                                          <p:spTgt spid="50"/>
                                        </p:tgtEl>
                                        <p:attrNameLst>
                                          <p:attrName>ppt_x</p:attrName>
                                          <p:attrName>ppt_y</p:attrName>
                                        </p:attrNameLst>
                                      </p:cBhvr>
                                      <p:rCtr x="728" y="0"/>
                                    </p:animMotion>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35" presetClass="path" presetSubtype="0" decel="100000" fill="hold" grpId="1" nodeType="withEffect">
                                  <p:stCondLst>
                                    <p:cond delay="0"/>
                                  </p:stCondLst>
                                  <p:childTnLst>
                                    <p:animMotion origin="layout" path="M 3.78095E-6 -4.10803E-6 L 0.01468 -4.10803E-6 " pathEditMode="relative" rAng="0" ptsTypes="AA">
                                      <p:cBhvr>
                                        <p:cTn id="27" dur="500" spd="-100000" fill="hold"/>
                                        <p:tgtEl>
                                          <p:spTgt spid="2"/>
                                        </p:tgtEl>
                                        <p:attrNameLst>
                                          <p:attrName>ppt_x</p:attrName>
                                          <p:attrName>ppt_y</p:attrName>
                                        </p:attrNameLst>
                                      </p:cBhvr>
                                      <p:rCtr x="728" y="0"/>
                                    </p:animMotion>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35" presetClass="path" presetSubtype="0" decel="100000" fill="hold" grpId="1" nodeType="withEffect">
                                  <p:stCondLst>
                                    <p:cond delay="0"/>
                                  </p:stCondLst>
                                  <p:childTnLst>
                                    <p:animMotion origin="layout" path="M -3.46949E-6 1.26192E-6 L 0.01468 1.26192E-6 " pathEditMode="relative" rAng="0" ptsTypes="AA">
                                      <p:cBhvr>
                                        <p:cTn id="32" dur="500" spd="-100000" fill="hold"/>
                                        <p:tgtEl>
                                          <p:spTgt spid="34"/>
                                        </p:tgtEl>
                                        <p:attrNameLst>
                                          <p:attrName>ppt_x</p:attrName>
                                          <p:attrName>ppt_y</p:attrName>
                                        </p:attrNameLst>
                                      </p:cBhvr>
                                      <p:rCtr x="728" y="0"/>
                                    </p:animMotion>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35" presetClass="path" presetSubtype="0" decel="100000" fill="hold" grpId="1" nodeType="withEffect">
                                  <p:stCondLst>
                                    <p:cond delay="0"/>
                                  </p:stCondLst>
                                  <p:childTnLst>
                                    <p:animMotion origin="layout" path="M 1.81261E-7 1.30277E-6 L -0.01532 1.30277E-6 " pathEditMode="relative" rAng="0" ptsTypes="AA">
                                      <p:cBhvr>
                                        <p:cTn id="38" dur="500" spd="-100000" fill="hold"/>
                                        <p:tgtEl>
                                          <p:spTgt spid="119"/>
                                        </p:tgtEl>
                                        <p:attrNameLst>
                                          <p:attrName>ppt_x</p:attrName>
                                          <p:attrName>ppt_y</p:attrName>
                                        </p:attrNameLst>
                                      </p:cBhvr>
                                      <p:rCtr x="-766" y="0"/>
                                    </p:animMotion>
                                  </p:childTnLst>
                                </p:cTn>
                              </p:par>
                              <p:par>
                                <p:cTn id="39" presetID="10"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35" presetClass="path" presetSubtype="0" decel="100000" fill="hold" nodeType="withEffect">
                                  <p:stCondLst>
                                    <p:cond delay="0"/>
                                  </p:stCondLst>
                                  <p:childTnLst>
                                    <p:animMotion origin="layout" path="M 1.81261E-7 -2.75079E-6 L -0.01532 -2.75079E-6 " pathEditMode="relative" rAng="0" ptsTypes="AA">
                                      <p:cBhvr>
                                        <p:cTn id="43" dur="500" spd="-100000" fill="hold"/>
                                        <p:tgtEl>
                                          <p:spTgt spid="38"/>
                                        </p:tgtEl>
                                        <p:attrNameLst>
                                          <p:attrName>ppt_x</p:attrName>
                                          <p:attrName>ppt_y</p:attrName>
                                        </p:attrNameLst>
                                      </p:cBhvr>
                                      <p:rCtr x="-766" y="0"/>
                                    </p:animMotion>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35" presetClass="path" presetSubtype="0" decel="100000" fill="hold" grpId="1" nodeType="withEffect">
                                  <p:stCondLst>
                                    <p:cond delay="0"/>
                                  </p:stCondLst>
                                  <p:childTnLst>
                                    <p:animMotion origin="layout" path="M -3.10697E-6 2.33318E-6 L -0.01531 2.33318E-6 " pathEditMode="relative" rAng="0" ptsTypes="AA">
                                      <p:cBhvr>
                                        <p:cTn id="48" dur="500" spd="-100000" fill="hold"/>
                                        <p:tgtEl>
                                          <p:spTgt spid="4"/>
                                        </p:tgtEl>
                                        <p:attrNameLst>
                                          <p:attrName>ppt_x</p:attrName>
                                          <p:attrName>ppt_y</p:attrName>
                                        </p:attrNameLst>
                                      </p:cBhvr>
                                      <p:rCtr x="-766" y="0"/>
                                    </p:animMotion>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35" presetClass="path" presetSubtype="0" decel="100000" fill="hold" grpId="1" nodeType="withEffect">
                                  <p:stCondLst>
                                    <p:cond delay="0"/>
                                  </p:stCondLst>
                                  <p:childTnLst>
                                    <p:animMotion origin="layout" path="M -1.65943E-6 -4.44394E-6 L -0.01532 -4.44394E-6 " pathEditMode="relative" rAng="0" ptsTypes="AA">
                                      <p:cBhvr>
                                        <p:cTn id="53" dur="500" spd="-100000" fill="hold"/>
                                        <p:tgtEl>
                                          <p:spTgt spid="39"/>
                                        </p:tgtEl>
                                        <p:attrNameLst>
                                          <p:attrName>ppt_x</p:attrName>
                                          <p:attrName>ppt_y</p:attrName>
                                        </p:attrNameLst>
                                      </p:cBhvr>
                                      <p:rCtr x="-766" y="0"/>
                                    </p:animMotion>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115"/>
                                        </p:tgtEl>
                                        <p:attrNameLst>
                                          <p:attrName>style.visibility</p:attrName>
                                        </p:attrNameLst>
                                      </p:cBhvr>
                                      <p:to>
                                        <p:strVal val="visible"/>
                                      </p:to>
                                    </p:set>
                                    <p:animEffect transition="in" filter="fade">
                                      <p:cBhvr>
                                        <p:cTn id="57" dur="500"/>
                                        <p:tgtEl>
                                          <p:spTgt spid="115"/>
                                        </p:tgtEl>
                                      </p:cBhvr>
                                    </p:animEffect>
                                  </p:childTnLst>
                                </p:cTn>
                              </p:par>
                              <p:par>
                                <p:cTn id="58" presetID="35" presetClass="path" presetSubtype="0" decel="100000" fill="hold" grpId="1" nodeType="withEffect">
                                  <p:stCondLst>
                                    <p:cond delay="0"/>
                                  </p:stCondLst>
                                  <p:childTnLst>
                                    <p:animMotion origin="layout" path="M -4.86086E-6 -4.40309E-6 L 0.01468 -4.40309E-6 " pathEditMode="relative" rAng="0" ptsTypes="AA">
                                      <p:cBhvr>
                                        <p:cTn id="59" dur="500" spd="-100000" fill="hold"/>
                                        <p:tgtEl>
                                          <p:spTgt spid="115"/>
                                        </p:tgtEl>
                                        <p:attrNameLst>
                                          <p:attrName>ppt_x</p:attrName>
                                          <p:attrName>ppt_y</p:attrName>
                                        </p:attrNameLst>
                                      </p:cBhvr>
                                      <p:rCtr x="728" y="0"/>
                                    </p:animMotion>
                                  </p:childTnLst>
                                </p:cTn>
                              </p:par>
                              <p:par>
                                <p:cTn id="60" presetID="10"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35" presetClass="path" presetSubtype="0" decel="100000" fill="hold" nodeType="withEffect">
                                  <p:stCondLst>
                                    <p:cond delay="0"/>
                                  </p:stCondLst>
                                  <p:childTnLst>
                                    <p:animMotion origin="layout" path="M -4.86086E-6 4.9478E-6 L 0.01468 4.9478E-6 " pathEditMode="relative" rAng="0" ptsTypes="AA">
                                      <p:cBhvr>
                                        <p:cTn id="64" dur="500" spd="-100000" fill="hold"/>
                                        <p:tgtEl>
                                          <p:spTgt spid="35"/>
                                        </p:tgtEl>
                                        <p:attrNameLst>
                                          <p:attrName>ppt_x</p:attrName>
                                          <p:attrName>ppt_y</p:attrName>
                                        </p:attrNameLst>
                                      </p:cBhvr>
                                      <p:rCtr x="728" y="0"/>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35" presetClass="path" presetSubtype="0" decel="100000" fill="hold" grpId="1" nodeType="withEffect">
                                  <p:stCondLst>
                                    <p:cond delay="0"/>
                                  </p:stCondLst>
                                  <p:childTnLst>
                                    <p:animMotion origin="layout" path="M 2.33342E-6 -1.59328E-6 L 0.01468 -1.59328E-6 " pathEditMode="relative" rAng="0" ptsTypes="AA">
                                      <p:cBhvr>
                                        <p:cTn id="69" dur="500" spd="-100000" fill="hold"/>
                                        <p:tgtEl>
                                          <p:spTgt spid="5"/>
                                        </p:tgtEl>
                                        <p:attrNameLst>
                                          <p:attrName>ppt_x</p:attrName>
                                          <p:attrName>ppt_y</p:attrName>
                                        </p:attrNameLst>
                                      </p:cBhvr>
                                      <p:rCtr x="728" y="0"/>
                                    </p:animMotion>
                                  </p:childTnLst>
                                </p:cTn>
                              </p:par>
                              <p:par>
                                <p:cTn id="70" presetID="10"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par>
                                <p:cTn id="73" presetID="35" presetClass="path" presetSubtype="0" decel="100000" fill="hold" grpId="1" nodeType="withEffect">
                                  <p:stCondLst>
                                    <p:cond delay="0"/>
                                  </p:stCondLst>
                                  <p:childTnLst>
                                    <p:animMotion origin="layout" path="M 9.47153E-7 -2.66455E-6 L 0.01468 -2.66455E-6 " pathEditMode="relative" rAng="0" ptsTypes="AA">
                                      <p:cBhvr>
                                        <p:cTn id="74" dur="500" spd="-100000" fill="hold"/>
                                        <p:tgtEl>
                                          <p:spTgt spid="40"/>
                                        </p:tgtEl>
                                        <p:attrNameLst>
                                          <p:attrName>ppt_x</p:attrName>
                                          <p:attrName>ppt_y</p:attrName>
                                        </p:attrNameLst>
                                      </p:cBhvr>
                                      <p:rCtr x="728" y="0"/>
                                    </p:animMotion>
                                  </p:childTnLst>
                                </p:cTn>
                              </p:par>
                            </p:childTnLst>
                          </p:cTn>
                        </p:par>
                        <p:par>
                          <p:cTn id="75" fill="hold">
                            <p:stCondLst>
                              <p:cond delay="2500"/>
                            </p:stCondLst>
                            <p:childTnLst>
                              <p:par>
                                <p:cTn id="76" presetID="10" presetClass="entr" presetSubtype="0" fill="hold" grpId="0" nodeType="afterEffect">
                                  <p:stCondLst>
                                    <p:cond delay="0"/>
                                  </p:stCondLst>
                                  <p:childTnLst>
                                    <p:set>
                                      <p:cBhvr>
                                        <p:cTn id="77" dur="1" fill="hold">
                                          <p:stCondLst>
                                            <p:cond delay="0"/>
                                          </p:stCondLst>
                                        </p:cTn>
                                        <p:tgtEl>
                                          <p:spTgt spid="118"/>
                                        </p:tgtEl>
                                        <p:attrNameLst>
                                          <p:attrName>style.visibility</p:attrName>
                                        </p:attrNameLst>
                                      </p:cBhvr>
                                      <p:to>
                                        <p:strVal val="visible"/>
                                      </p:to>
                                    </p:set>
                                    <p:animEffect transition="in" filter="fade">
                                      <p:cBhvr>
                                        <p:cTn id="78" dur="500"/>
                                        <p:tgtEl>
                                          <p:spTgt spid="118"/>
                                        </p:tgtEl>
                                      </p:cBhvr>
                                    </p:animEffect>
                                  </p:childTnLst>
                                </p:cTn>
                              </p:par>
                              <p:par>
                                <p:cTn id="79" presetID="35" presetClass="path" presetSubtype="0" decel="100000" fill="hold" grpId="1" nodeType="withEffect">
                                  <p:stCondLst>
                                    <p:cond delay="0"/>
                                  </p:stCondLst>
                                  <p:childTnLst>
                                    <p:animMotion origin="layout" path="M 4.06433E-6 1.30277E-6 L -0.01532 1.30277E-6 " pathEditMode="relative" rAng="0" ptsTypes="AA">
                                      <p:cBhvr>
                                        <p:cTn id="80" dur="500" spd="-100000" fill="hold"/>
                                        <p:tgtEl>
                                          <p:spTgt spid="118"/>
                                        </p:tgtEl>
                                        <p:attrNameLst>
                                          <p:attrName>ppt_x</p:attrName>
                                          <p:attrName>ppt_y</p:attrName>
                                        </p:attrNameLst>
                                      </p:cBhvr>
                                      <p:rCtr x="-766" y="0"/>
                                    </p:animMotion>
                                  </p:childTnLst>
                                </p:cTn>
                              </p:par>
                              <p:par>
                                <p:cTn id="81" presetID="10" presetClass="entr" presetSubtype="0" fill="hold"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35" presetClass="path" presetSubtype="0" decel="100000" fill="hold" nodeType="withEffect">
                                  <p:stCondLst>
                                    <p:cond delay="0"/>
                                  </p:stCondLst>
                                  <p:childTnLst>
                                    <p:animMotion origin="layout" path="M 1.53178E-7 6.53654E-7 L -0.01532 6.53654E-7 " pathEditMode="relative" rAng="0" ptsTypes="AA">
                                      <p:cBhvr>
                                        <p:cTn id="85" dur="500" spd="-100000" fill="hold"/>
                                        <p:tgtEl>
                                          <p:spTgt spid="59"/>
                                        </p:tgtEl>
                                        <p:attrNameLst>
                                          <p:attrName>ppt_x</p:attrName>
                                          <p:attrName>ppt_y</p:attrName>
                                        </p:attrNameLst>
                                      </p:cBhvr>
                                      <p:rCtr x="-766" y="0"/>
                                    </p:animMotion>
                                  </p:childTnLst>
                                </p:cTn>
                              </p:par>
                              <p:par>
                                <p:cTn id="86" presetID="10" presetClass="entr" presetSubtype="0" fill="hold" grpId="0" nodeType="with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par>
                                <p:cTn id="89" presetID="35" presetClass="path" presetSubtype="0" decel="100000" fill="hold" grpId="1" nodeType="withEffect">
                                  <p:stCondLst>
                                    <p:cond delay="0"/>
                                  </p:stCondLst>
                                  <p:childTnLst>
                                    <p:animMotion origin="layout" path="M 1.53178E-7 5.5379E-7 L -0.01532 5.5379E-7 " pathEditMode="relative" rAng="0" ptsTypes="AA">
                                      <p:cBhvr>
                                        <p:cTn id="90" dur="500" spd="-100000" fill="hold"/>
                                        <p:tgtEl>
                                          <p:spTgt spid="7"/>
                                        </p:tgtEl>
                                        <p:attrNameLst>
                                          <p:attrName>ppt_x</p:attrName>
                                          <p:attrName>ppt_y</p:attrName>
                                        </p:attrNameLst>
                                      </p:cBhvr>
                                      <p:rCtr x="-766" y="0"/>
                                    </p:animMotion>
                                  </p:childTnLst>
                                </p:cTn>
                              </p:par>
                              <p:par>
                                <p:cTn id="91" presetID="10" presetClass="entr" presetSubtype="0"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35" presetClass="path" presetSubtype="0" decel="100000" fill="hold" grpId="1" nodeType="withEffect">
                                  <p:stCondLst>
                                    <p:cond delay="0"/>
                                  </p:stCondLst>
                                  <p:childTnLst>
                                    <p:animMotion origin="layout" path="M 2.02196E-6 4.67544E-7 L -0.01532 4.67544E-7 " pathEditMode="relative" rAng="0" ptsTypes="AA">
                                      <p:cBhvr>
                                        <p:cTn id="95" dur="500" spd="-100000" fill="hold"/>
                                        <p:tgtEl>
                                          <p:spTgt spid="41"/>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9" grpId="0"/>
      <p:bldP spid="39" grpId="1"/>
      <p:bldP spid="40" grpId="0"/>
      <p:bldP spid="40" grpId="1"/>
      <p:bldP spid="41" grpId="0"/>
      <p:bldP spid="41" grpId="1"/>
      <p:bldP spid="115" grpId="0"/>
      <p:bldP spid="115" grpId="1"/>
      <p:bldP spid="114" grpId="0"/>
      <p:bldP spid="114" grpId="1"/>
      <p:bldP spid="118" grpId="0"/>
      <p:bldP spid="118" grpId="1"/>
      <p:bldP spid="119" grpId="0"/>
      <p:bldP spid="119" grpId="1"/>
      <p:bldP spid="2" grpId="0"/>
      <p:bldP spid="2" grpId="1"/>
      <p:bldP spid="4" grpId="0"/>
      <p:bldP spid="4" grpId="1"/>
      <p:bldP spid="5" grpId="0"/>
      <p:bldP spid="5"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23AC0-0CC6-477A-9B38-C1566C18DB8D}"/>
              </a:ext>
            </a:extLst>
          </p:cNvPr>
          <p:cNvSpPr>
            <a:spLocks noGrp="1"/>
          </p:cNvSpPr>
          <p:nvPr>
            <p:ph type="title"/>
          </p:nvPr>
        </p:nvSpPr>
        <p:spPr/>
        <p:txBody>
          <a:bodyPr/>
          <a:lstStyle/>
          <a:p>
            <a:r>
              <a:rPr lang="en-US"/>
              <a:t>Why Microsoft</a:t>
            </a:r>
          </a:p>
        </p:txBody>
      </p:sp>
    </p:spTree>
    <p:extLst>
      <p:ext uri="{BB962C8B-B14F-4D97-AF65-F5344CB8AC3E}">
        <p14:creationId xmlns:p14="http://schemas.microsoft.com/office/powerpoint/2010/main" val="26145148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D11502D2-C73D-4ABD-A7EC-13E3626BB314}"/>
              </a:ext>
            </a:extLst>
          </p:cNvPr>
          <p:cNvSpPr/>
          <p:nvPr/>
        </p:nvSpPr>
        <p:spPr bwMode="auto">
          <a:xfrm>
            <a:off x="600855" y="4018612"/>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 name="Rectangle 2">
            <a:extLst>
              <a:ext uri="{FF2B5EF4-FFF2-40B4-BE49-F238E27FC236}">
                <a16:creationId xmlns:a16="http://schemas.microsoft.com/office/drawing/2014/main" id="{3D7FC77D-2581-4182-A98F-5657E841DC86}"/>
              </a:ext>
            </a:extLst>
          </p:cNvPr>
          <p:cNvSpPr/>
          <p:nvPr/>
        </p:nvSpPr>
        <p:spPr bwMode="auto">
          <a:xfrm>
            <a:off x="600855" y="1700056"/>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35" name="Rectangle 134">
            <a:extLst>
              <a:ext uri="{FF2B5EF4-FFF2-40B4-BE49-F238E27FC236}">
                <a16:creationId xmlns:a16="http://schemas.microsoft.com/office/drawing/2014/main" id="{B9F876B8-21A4-4ED0-B17D-AEA65CD711C4}"/>
              </a:ext>
            </a:extLst>
          </p:cNvPr>
          <p:cNvSpPr/>
          <p:nvPr/>
        </p:nvSpPr>
        <p:spPr bwMode="auto">
          <a:xfrm>
            <a:off x="4399661" y="1700056"/>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37" name="Rectangle 136">
            <a:extLst>
              <a:ext uri="{FF2B5EF4-FFF2-40B4-BE49-F238E27FC236}">
                <a16:creationId xmlns:a16="http://schemas.microsoft.com/office/drawing/2014/main" id="{75A1C781-9D5A-4F61-B3FE-E7172A937236}"/>
              </a:ext>
            </a:extLst>
          </p:cNvPr>
          <p:cNvSpPr/>
          <p:nvPr/>
        </p:nvSpPr>
        <p:spPr bwMode="auto">
          <a:xfrm>
            <a:off x="8201572" y="1700056"/>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2" name="Title 1"/>
          <p:cNvSpPr>
            <a:spLocks noGrp="1"/>
          </p:cNvSpPr>
          <p:nvPr>
            <p:ph type="title"/>
          </p:nvPr>
        </p:nvSpPr>
        <p:spPr/>
        <p:txBody>
          <a:bodyPr/>
          <a:lstStyle/>
          <a:p>
            <a:r>
              <a:rPr lang="en-US">
                <a:gradFill>
                  <a:gsLst>
                    <a:gs pos="0">
                      <a:schemeClr val="tx2"/>
                    </a:gs>
                    <a:gs pos="100000">
                      <a:schemeClr val="tx1"/>
                    </a:gs>
                  </a:gsLst>
                  <a:lin ang="5400000" scaled="0"/>
                </a:gradFill>
              </a:rPr>
              <a:t>The world’s #1 enterprise identity service</a:t>
            </a:r>
          </a:p>
        </p:txBody>
      </p:sp>
      <p:sp>
        <p:nvSpPr>
          <p:cNvPr id="564" name="TextBox 563">
            <a:extLst>
              <a:ext uri="{FF2B5EF4-FFF2-40B4-BE49-F238E27FC236}">
                <a16:creationId xmlns:a16="http://schemas.microsoft.com/office/drawing/2014/main" id="{2529E24A-F139-472F-B94F-0970885A8649}"/>
              </a:ext>
            </a:extLst>
          </p:cNvPr>
          <p:cNvSpPr txBox="1"/>
          <p:nvPr/>
        </p:nvSpPr>
        <p:spPr>
          <a:xfrm>
            <a:off x="8201573" y="2918800"/>
            <a:ext cx="2331508" cy="612765"/>
          </a:xfrm>
          <a:prstGeom prst="rect">
            <a:avLst/>
          </a:prstGeom>
          <a:noFill/>
        </p:spPr>
        <p:txBody>
          <a:bodyPr wrap="square" rtlCol="0">
            <a:spAutoFit/>
          </a:bodyPr>
          <a:lstStyle/>
          <a:p>
            <a:pPr algn="ctr" defTabSz="951065">
              <a:lnSpc>
                <a:spcPct val="90000"/>
              </a:lnSpc>
              <a:defRPr/>
            </a:pPr>
            <a:r>
              <a:rPr lang="en-US">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Third-party apps</a:t>
            </a:r>
          </a:p>
          <a:p>
            <a:pPr algn="ctr" defTabSz="951065">
              <a:lnSpc>
                <a:spcPct val="90000"/>
              </a:lnSpc>
              <a:defRPr/>
            </a:pPr>
            <a:r>
              <a:rPr lang="en-US">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in Azure AD</a:t>
            </a:r>
          </a:p>
        </p:txBody>
      </p:sp>
      <p:sp>
        <p:nvSpPr>
          <p:cNvPr id="565" name="TextBox 564">
            <a:extLst>
              <a:ext uri="{FF2B5EF4-FFF2-40B4-BE49-F238E27FC236}">
                <a16:creationId xmlns:a16="http://schemas.microsoft.com/office/drawing/2014/main" id="{E3692F9D-8B49-4EF1-843C-9320601BC69A}"/>
              </a:ext>
            </a:extLst>
          </p:cNvPr>
          <p:cNvSpPr txBox="1"/>
          <p:nvPr/>
        </p:nvSpPr>
        <p:spPr>
          <a:xfrm>
            <a:off x="8201573" y="2033883"/>
            <a:ext cx="2331508" cy="958518"/>
          </a:xfrm>
          <a:prstGeom prst="rect">
            <a:avLst/>
          </a:prstGeom>
          <a:noFill/>
        </p:spPr>
        <p:txBody>
          <a:bodyPr wrap="square" rtlCol="0">
            <a:spAutoFit/>
          </a:bodyPr>
          <a:lstStyle/>
          <a:p>
            <a:pPr algn="ctr" defTabSz="951065">
              <a:lnSpc>
                <a:spcPct val="90000"/>
              </a:lnSpc>
              <a:defRPr/>
            </a:pPr>
            <a:r>
              <a:rPr lang="en-US" sz="6119"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810</a:t>
            </a:r>
            <a:r>
              <a:rPr lang="en-US" sz="2040"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 </a:t>
            </a:r>
            <a:r>
              <a:rPr lang="en-US" sz="2856" b="1"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K</a:t>
            </a:r>
          </a:p>
        </p:txBody>
      </p:sp>
      <p:sp>
        <p:nvSpPr>
          <p:cNvPr id="472" name="TextBox 471">
            <a:extLst>
              <a:ext uri="{FF2B5EF4-FFF2-40B4-BE49-F238E27FC236}">
                <a16:creationId xmlns:a16="http://schemas.microsoft.com/office/drawing/2014/main" id="{AC161683-5E63-4920-8EA0-C399DF9C6ED7}"/>
              </a:ext>
            </a:extLst>
          </p:cNvPr>
          <p:cNvSpPr txBox="1"/>
          <p:nvPr/>
        </p:nvSpPr>
        <p:spPr>
          <a:xfrm>
            <a:off x="4399661" y="2918799"/>
            <a:ext cx="2331508" cy="353469"/>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36"/>
              <a:t>identities</a:t>
            </a:r>
          </a:p>
        </p:txBody>
      </p:sp>
      <p:sp>
        <p:nvSpPr>
          <p:cNvPr id="488" name="TextBox 487">
            <a:extLst>
              <a:ext uri="{FF2B5EF4-FFF2-40B4-BE49-F238E27FC236}">
                <a16:creationId xmlns:a16="http://schemas.microsoft.com/office/drawing/2014/main" id="{2534D3C6-D325-4916-9125-A634E6E36D36}"/>
              </a:ext>
            </a:extLst>
          </p:cNvPr>
          <p:cNvSpPr txBox="1"/>
          <p:nvPr/>
        </p:nvSpPr>
        <p:spPr>
          <a:xfrm>
            <a:off x="4399661" y="2033883"/>
            <a:ext cx="2331508" cy="958518"/>
          </a:xfrm>
          <a:prstGeom prst="rect">
            <a:avLst/>
          </a:prstGeom>
          <a:noFill/>
        </p:spPr>
        <p:txBody>
          <a:bodyPr wrap="square" rtlCol="0">
            <a:spAutoFit/>
          </a:bodyPr>
          <a:lstStyle/>
          <a:p>
            <a:pPr algn="ctr" defTabSz="951065">
              <a:lnSpc>
                <a:spcPct val="90000"/>
              </a:lnSpc>
              <a:defRPr/>
            </a:pPr>
            <a:r>
              <a:rPr lang="en-US" sz="6119"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1.2</a:t>
            </a:r>
            <a:r>
              <a:rPr lang="en-US" sz="2856" b="1"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B</a:t>
            </a:r>
          </a:p>
        </p:txBody>
      </p:sp>
      <p:sp>
        <p:nvSpPr>
          <p:cNvPr id="561" name="TextBox 560">
            <a:extLst>
              <a:ext uri="{FF2B5EF4-FFF2-40B4-BE49-F238E27FC236}">
                <a16:creationId xmlns:a16="http://schemas.microsoft.com/office/drawing/2014/main" id="{84338B90-C04F-4705-A770-4D672AA79DCD}"/>
              </a:ext>
            </a:extLst>
          </p:cNvPr>
          <p:cNvSpPr txBox="1"/>
          <p:nvPr/>
        </p:nvSpPr>
        <p:spPr>
          <a:xfrm>
            <a:off x="600856" y="2918799"/>
            <a:ext cx="2331507" cy="353469"/>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36"/>
              <a:t>organizations</a:t>
            </a:r>
          </a:p>
        </p:txBody>
      </p:sp>
      <p:sp>
        <p:nvSpPr>
          <p:cNvPr id="562" name="TextBox 561">
            <a:extLst>
              <a:ext uri="{FF2B5EF4-FFF2-40B4-BE49-F238E27FC236}">
                <a16:creationId xmlns:a16="http://schemas.microsoft.com/office/drawing/2014/main" id="{A834B9C1-3913-4B8F-B14C-3F92A5C3A6DD}"/>
              </a:ext>
            </a:extLst>
          </p:cNvPr>
          <p:cNvSpPr txBox="1"/>
          <p:nvPr/>
        </p:nvSpPr>
        <p:spPr>
          <a:xfrm>
            <a:off x="600856" y="2033883"/>
            <a:ext cx="2331507" cy="958518"/>
          </a:xfrm>
          <a:prstGeom prst="rect">
            <a:avLst/>
          </a:prstGeom>
          <a:noFill/>
        </p:spPr>
        <p:txBody>
          <a:bodyPr wrap="square" rtlCol="0">
            <a:spAutoFit/>
          </a:bodyPr>
          <a:lstStyle/>
          <a:p>
            <a:pPr algn="ctr" defTabSz="951065">
              <a:lnSpc>
                <a:spcPct val="90000"/>
              </a:lnSpc>
              <a:defRPr/>
            </a:pPr>
            <a:r>
              <a:rPr lang="en-US" sz="6119"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19.3</a:t>
            </a:r>
            <a:r>
              <a:rPr lang="en-US" sz="2040"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 </a:t>
            </a:r>
            <a:r>
              <a:rPr lang="en-US" sz="2856" b="1"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M</a:t>
            </a:r>
          </a:p>
        </p:txBody>
      </p:sp>
      <p:sp>
        <p:nvSpPr>
          <p:cNvPr id="4" name="Rectangle 3">
            <a:extLst>
              <a:ext uri="{FF2B5EF4-FFF2-40B4-BE49-F238E27FC236}">
                <a16:creationId xmlns:a16="http://schemas.microsoft.com/office/drawing/2014/main" id="{FC975AA3-E1B6-4BEC-B0EA-793E7F86F936}"/>
              </a:ext>
            </a:extLst>
          </p:cNvPr>
          <p:cNvSpPr/>
          <p:nvPr/>
        </p:nvSpPr>
        <p:spPr>
          <a:xfrm>
            <a:off x="11128855" y="6322150"/>
            <a:ext cx="707694" cy="219740"/>
          </a:xfrm>
          <a:prstGeom prst="rect">
            <a:avLst/>
          </a:prstGeom>
        </p:spPr>
        <p:txBody>
          <a:bodyPr wrap="square" lIns="0" tIns="0" rIns="0" bIns="0">
            <a:spAutoFit/>
          </a:bodyPr>
          <a:lstStyle/>
          <a:p>
            <a:r>
              <a:rPr lang="en-US" sz="1428"/>
              <a:t>Jan 2019</a:t>
            </a:r>
          </a:p>
        </p:txBody>
      </p:sp>
      <p:cxnSp>
        <p:nvCxnSpPr>
          <p:cNvPr id="7" name="Straight Connector 6">
            <a:extLst>
              <a:ext uri="{FF2B5EF4-FFF2-40B4-BE49-F238E27FC236}">
                <a16:creationId xmlns:a16="http://schemas.microsoft.com/office/drawing/2014/main" id="{1BF61A97-928B-40FB-8F63-698F91BD2960}"/>
              </a:ext>
            </a:extLst>
          </p:cNvPr>
          <p:cNvCxnSpPr/>
          <p:nvPr/>
        </p:nvCxnSpPr>
        <p:spPr>
          <a:xfrm>
            <a:off x="2935476" y="2049783"/>
            <a:ext cx="0" cy="1398905"/>
          </a:xfrm>
          <a:prstGeom prst="line">
            <a:avLst/>
          </a:prstGeom>
          <a:ln w="285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48CAACB-E6C4-45E3-971E-C68CB9C61F5A}"/>
              </a:ext>
            </a:extLst>
          </p:cNvPr>
          <p:cNvCxnSpPr/>
          <p:nvPr/>
        </p:nvCxnSpPr>
        <p:spPr>
          <a:xfrm>
            <a:off x="6734282" y="2049783"/>
            <a:ext cx="0" cy="1398905"/>
          </a:xfrm>
          <a:prstGeom prst="line">
            <a:avLst/>
          </a:prstGeom>
          <a:ln w="285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F20C5B2-C547-4683-AAB8-B70580A3B205}"/>
              </a:ext>
            </a:extLst>
          </p:cNvPr>
          <p:cNvCxnSpPr/>
          <p:nvPr/>
        </p:nvCxnSpPr>
        <p:spPr>
          <a:xfrm>
            <a:off x="10536193" y="2049783"/>
            <a:ext cx="0" cy="1398905"/>
          </a:xfrm>
          <a:prstGeom prst="line">
            <a:avLst/>
          </a:prstGeom>
          <a:ln w="285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1D59959C-3807-427E-BA33-16BCE2090D46}"/>
              </a:ext>
            </a:extLst>
          </p:cNvPr>
          <p:cNvSpPr/>
          <p:nvPr/>
        </p:nvSpPr>
        <p:spPr bwMode="auto">
          <a:xfrm>
            <a:off x="4399661" y="4018612"/>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51" name="Rectangle 150">
            <a:extLst>
              <a:ext uri="{FF2B5EF4-FFF2-40B4-BE49-F238E27FC236}">
                <a16:creationId xmlns:a16="http://schemas.microsoft.com/office/drawing/2014/main" id="{AAB2B4AE-F8EA-46A9-9A9D-88211894DE12}"/>
              </a:ext>
            </a:extLst>
          </p:cNvPr>
          <p:cNvSpPr/>
          <p:nvPr/>
        </p:nvSpPr>
        <p:spPr bwMode="auto">
          <a:xfrm>
            <a:off x="8201572" y="4018612"/>
            <a:ext cx="3637153" cy="209835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52" name="TextBox 151">
            <a:extLst>
              <a:ext uri="{FF2B5EF4-FFF2-40B4-BE49-F238E27FC236}">
                <a16:creationId xmlns:a16="http://schemas.microsoft.com/office/drawing/2014/main" id="{17B8A6CF-A96E-4F5E-938A-346B3F550B83}"/>
              </a:ext>
            </a:extLst>
          </p:cNvPr>
          <p:cNvSpPr txBox="1"/>
          <p:nvPr/>
        </p:nvSpPr>
        <p:spPr>
          <a:xfrm>
            <a:off x="8201573" y="5237355"/>
            <a:ext cx="2331508" cy="612765"/>
          </a:xfrm>
          <a:prstGeom prst="rect">
            <a:avLst/>
          </a:prstGeom>
          <a:noFill/>
        </p:spPr>
        <p:txBody>
          <a:bodyPr wrap="square" rtlCol="0">
            <a:spAutoFit/>
          </a:bodyPr>
          <a:lstStyle/>
          <a:p>
            <a:pPr algn="ctr" defTabSz="951065">
              <a:lnSpc>
                <a:spcPct val="90000"/>
              </a:lnSpc>
              <a:defRPr/>
            </a:pPr>
            <a:r>
              <a:rPr lang="en-US">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of Fortune 500 companies</a:t>
            </a:r>
          </a:p>
        </p:txBody>
      </p:sp>
      <p:sp>
        <p:nvSpPr>
          <p:cNvPr id="153" name="TextBox 152">
            <a:extLst>
              <a:ext uri="{FF2B5EF4-FFF2-40B4-BE49-F238E27FC236}">
                <a16:creationId xmlns:a16="http://schemas.microsoft.com/office/drawing/2014/main" id="{7C826278-94EB-4AF0-8AF9-75ACEF7EDCB2}"/>
              </a:ext>
            </a:extLst>
          </p:cNvPr>
          <p:cNvSpPr txBox="1"/>
          <p:nvPr/>
        </p:nvSpPr>
        <p:spPr>
          <a:xfrm>
            <a:off x="8201573" y="4352439"/>
            <a:ext cx="2331508" cy="958518"/>
          </a:xfrm>
          <a:prstGeom prst="rect">
            <a:avLst/>
          </a:prstGeom>
          <a:noFill/>
        </p:spPr>
        <p:txBody>
          <a:bodyPr wrap="square" rtlCol="0">
            <a:spAutoFit/>
          </a:bodyPr>
          <a:lstStyle/>
          <a:p>
            <a:pPr algn="ctr" defTabSz="951065">
              <a:lnSpc>
                <a:spcPct val="90000"/>
              </a:lnSpc>
              <a:defRPr/>
            </a:pPr>
            <a:r>
              <a:rPr lang="en-US" sz="6119"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90</a:t>
            </a:r>
            <a:r>
              <a:rPr lang="en-US" sz="2856"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 </a:t>
            </a:r>
            <a:r>
              <a:rPr lang="en-US" sz="2856" b="1"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a:t>
            </a:r>
          </a:p>
        </p:txBody>
      </p:sp>
      <p:sp>
        <p:nvSpPr>
          <p:cNvPr id="154" name="TextBox 153">
            <a:extLst>
              <a:ext uri="{FF2B5EF4-FFF2-40B4-BE49-F238E27FC236}">
                <a16:creationId xmlns:a16="http://schemas.microsoft.com/office/drawing/2014/main" id="{5D459363-B555-4403-AD07-A10B9261881E}"/>
              </a:ext>
            </a:extLst>
          </p:cNvPr>
          <p:cNvSpPr txBox="1"/>
          <p:nvPr/>
        </p:nvSpPr>
        <p:spPr>
          <a:xfrm>
            <a:off x="4399661" y="5237355"/>
            <a:ext cx="2331508" cy="612765"/>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36"/>
              <a:t>daily Azure AD authentications</a:t>
            </a:r>
          </a:p>
        </p:txBody>
      </p:sp>
      <p:sp>
        <p:nvSpPr>
          <p:cNvPr id="156" name="TextBox 155">
            <a:extLst>
              <a:ext uri="{FF2B5EF4-FFF2-40B4-BE49-F238E27FC236}">
                <a16:creationId xmlns:a16="http://schemas.microsoft.com/office/drawing/2014/main" id="{5ECE2E19-9863-475B-9251-07ED65538B7F}"/>
              </a:ext>
            </a:extLst>
          </p:cNvPr>
          <p:cNvSpPr txBox="1"/>
          <p:nvPr/>
        </p:nvSpPr>
        <p:spPr>
          <a:xfrm>
            <a:off x="600856" y="5237355"/>
            <a:ext cx="2331507" cy="612765"/>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36" dirty="0"/>
              <a:t>paid Azure AD/EMS seats</a:t>
            </a:r>
          </a:p>
        </p:txBody>
      </p:sp>
      <p:sp>
        <p:nvSpPr>
          <p:cNvPr id="157" name="TextBox 156">
            <a:extLst>
              <a:ext uri="{FF2B5EF4-FFF2-40B4-BE49-F238E27FC236}">
                <a16:creationId xmlns:a16="http://schemas.microsoft.com/office/drawing/2014/main" id="{CEC6C2CC-5BA8-49A0-BF19-498AF3D1EDC5}"/>
              </a:ext>
            </a:extLst>
          </p:cNvPr>
          <p:cNvSpPr txBox="1"/>
          <p:nvPr/>
        </p:nvSpPr>
        <p:spPr>
          <a:xfrm>
            <a:off x="600856" y="4352439"/>
            <a:ext cx="2331507" cy="939809"/>
          </a:xfrm>
          <a:prstGeom prst="rect">
            <a:avLst/>
          </a:prstGeom>
          <a:noFill/>
        </p:spPr>
        <p:txBody>
          <a:bodyPr wrap="square" rtlCol="0">
            <a:spAutoFit/>
          </a:bodyPr>
          <a:lstStyle/>
          <a:p>
            <a:pPr algn="ctr" defTabSz="951065">
              <a:lnSpc>
                <a:spcPct val="90000"/>
              </a:lnSpc>
              <a:defRPr/>
            </a:pPr>
            <a:r>
              <a:rPr lang="en-US" sz="6119" kern="0" spc="-255" dirty="0">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100</a:t>
            </a:r>
            <a:r>
              <a:rPr lang="en-US" sz="2856" b="1" kern="0" spc="-255" dirty="0">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M</a:t>
            </a:r>
          </a:p>
        </p:txBody>
      </p:sp>
      <p:cxnSp>
        <p:nvCxnSpPr>
          <p:cNvPr id="165" name="Straight Connector 164">
            <a:extLst>
              <a:ext uri="{FF2B5EF4-FFF2-40B4-BE49-F238E27FC236}">
                <a16:creationId xmlns:a16="http://schemas.microsoft.com/office/drawing/2014/main" id="{645934B0-8B1F-4FDF-86EF-C7800EC9DC3C}"/>
              </a:ext>
            </a:extLst>
          </p:cNvPr>
          <p:cNvCxnSpPr/>
          <p:nvPr/>
        </p:nvCxnSpPr>
        <p:spPr>
          <a:xfrm>
            <a:off x="6734282" y="4368338"/>
            <a:ext cx="0" cy="139890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BECB098-FBE1-44FD-844E-38BA2FD8DA0A}"/>
              </a:ext>
            </a:extLst>
          </p:cNvPr>
          <p:cNvCxnSpPr/>
          <p:nvPr/>
        </p:nvCxnSpPr>
        <p:spPr>
          <a:xfrm>
            <a:off x="10536193" y="4368338"/>
            <a:ext cx="0" cy="1398905"/>
          </a:xfrm>
          <a:prstGeom prst="line">
            <a:avLst/>
          </a:prstGeom>
          <a:ln w="285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20DD4A-38B2-4845-A7B7-59D26BD2EB85}"/>
              </a:ext>
            </a:extLst>
          </p:cNvPr>
          <p:cNvCxnSpPr/>
          <p:nvPr/>
        </p:nvCxnSpPr>
        <p:spPr>
          <a:xfrm>
            <a:off x="2935476" y="4368338"/>
            <a:ext cx="0" cy="1398905"/>
          </a:xfrm>
          <a:prstGeom prst="line">
            <a:avLst/>
          </a:prstGeom>
          <a:ln w="285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9CF3C90-2612-4212-9EAA-48C92676FB1A}"/>
              </a:ext>
            </a:extLst>
          </p:cNvPr>
          <p:cNvSpPr txBox="1"/>
          <p:nvPr/>
        </p:nvSpPr>
        <p:spPr>
          <a:xfrm>
            <a:off x="4399661" y="4352439"/>
            <a:ext cx="2331508" cy="958518"/>
          </a:xfrm>
          <a:prstGeom prst="rect">
            <a:avLst/>
          </a:prstGeom>
          <a:noFill/>
          <a:ln>
            <a:noFill/>
          </a:ln>
        </p:spPr>
        <p:txBody>
          <a:bodyPr wrap="square" rtlCol="0">
            <a:spAutoFit/>
          </a:bodyPr>
          <a:lstStyle/>
          <a:p>
            <a:pPr algn="ctr" defTabSz="951065">
              <a:lnSpc>
                <a:spcPct val="90000"/>
              </a:lnSpc>
              <a:defRPr/>
            </a:pPr>
            <a:r>
              <a:rPr lang="en-US" sz="6119"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8</a:t>
            </a:r>
            <a:r>
              <a:rPr lang="en-US" sz="2856"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 </a:t>
            </a:r>
            <a:r>
              <a:rPr lang="en-US" sz="2856" b="1" kern="0" spc="-255">
                <a:ln w="3175">
                  <a:noFill/>
                </a:ln>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B</a:t>
            </a:r>
          </a:p>
        </p:txBody>
      </p:sp>
      <p:sp>
        <p:nvSpPr>
          <p:cNvPr id="42" name="building_5" title="Icon of tall buildings">
            <a:extLst>
              <a:ext uri="{FF2B5EF4-FFF2-40B4-BE49-F238E27FC236}">
                <a16:creationId xmlns:a16="http://schemas.microsoft.com/office/drawing/2014/main" id="{32A81229-B62A-4689-AA9B-212A5F1C7878}"/>
              </a:ext>
            </a:extLst>
          </p:cNvPr>
          <p:cNvSpPr>
            <a:spLocks noChangeAspect="1" noEditPoints="1"/>
          </p:cNvSpPr>
          <p:nvPr/>
        </p:nvSpPr>
        <p:spPr bwMode="auto">
          <a:xfrm flipH="1">
            <a:off x="10787989" y="4637317"/>
            <a:ext cx="792713" cy="860947"/>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46" name="people_4" title="Icon of a person">
            <a:extLst>
              <a:ext uri="{FF2B5EF4-FFF2-40B4-BE49-F238E27FC236}">
                <a16:creationId xmlns:a16="http://schemas.microsoft.com/office/drawing/2014/main" id="{7AD653F3-1AB0-4A0B-9703-C44A20EF6110}"/>
              </a:ext>
            </a:extLst>
          </p:cNvPr>
          <p:cNvSpPr>
            <a:spLocks noChangeAspect="1" noEditPoints="1"/>
          </p:cNvSpPr>
          <p:nvPr/>
        </p:nvSpPr>
        <p:spPr bwMode="auto">
          <a:xfrm>
            <a:off x="7098579" y="2439415"/>
            <a:ext cx="559562" cy="62557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764"/>
          </a:p>
        </p:txBody>
      </p:sp>
      <p:sp>
        <p:nvSpPr>
          <p:cNvPr id="47" name="Browser" title="Icon of a browser window">
            <a:extLst>
              <a:ext uri="{FF2B5EF4-FFF2-40B4-BE49-F238E27FC236}">
                <a16:creationId xmlns:a16="http://schemas.microsoft.com/office/drawing/2014/main" id="{CC17BBB5-0B96-49BE-A0D1-91A0B0F0409E}"/>
              </a:ext>
            </a:extLst>
          </p:cNvPr>
          <p:cNvSpPr>
            <a:spLocks noChangeAspect="1" noEditPoints="1"/>
          </p:cNvSpPr>
          <p:nvPr/>
        </p:nvSpPr>
        <p:spPr bwMode="auto">
          <a:xfrm>
            <a:off x="10881250" y="2506664"/>
            <a:ext cx="606192" cy="48514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48" name="Family_EBDA" title="Icon of a family of people">
            <a:extLst>
              <a:ext uri="{FF2B5EF4-FFF2-40B4-BE49-F238E27FC236}">
                <a16:creationId xmlns:a16="http://schemas.microsoft.com/office/drawing/2014/main" id="{D03C3B83-9601-424B-8ABB-7BE2EA042C68}"/>
              </a:ext>
            </a:extLst>
          </p:cNvPr>
          <p:cNvSpPr>
            <a:spLocks noChangeAspect="1" noEditPoints="1"/>
          </p:cNvSpPr>
          <p:nvPr/>
        </p:nvSpPr>
        <p:spPr bwMode="auto">
          <a:xfrm>
            <a:off x="3205775" y="4770439"/>
            <a:ext cx="677318" cy="59470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49" name="check 3" title="Icon of a checkmark with a circle around it">
            <a:extLst>
              <a:ext uri="{FF2B5EF4-FFF2-40B4-BE49-F238E27FC236}">
                <a16:creationId xmlns:a16="http://schemas.microsoft.com/office/drawing/2014/main" id="{48393198-9AB6-4425-8620-7919E604D8D0}"/>
              </a:ext>
            </a:extLst>
          </p:cNvPr>
          <p:cNvSpPr>
            <a:spLocks noChangeAspect="1" noEditPoints="1"/>
          </p:cNvSpPr>
          <p:nvPr/>
        </p:nvSpPr>
        <p:spPr bwMode="auto">
          <a:xfrm>
            <a:off x="7098579" y="4789633"/>
            <a:ext cx="559562" cy="55631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50" name="EMI_E731" title="Icon of a tall rectangular building">
            <a:extLst>
              <a:ext uri="{FF2B5EF4-FFF2-40B4-BE49-F238E27FC236}">
                <a16:creationId xmlns:a16="http://schemas.microsoft.com/office/drawing/2014/main" id="{8AA61666-1A9D-4A29-9868-3F9FC39FDA75}"/>
              </a:ext>
            </a:extLst>
          </p:cNvPr>
          <p:cNvSpPr>
            <a:spLocks noChangeAspect="1" noEditPoints="1"/>
          </p:cNvSpPr>
          <p:nvPr/>
        </p:nvSpPr>
        <p:spPr bwMode="auto">
          <a:xfrm>
            <a:off x="3286119" y="2329564"/>
            <a:ext cx="516630" cy="83934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spTree>
    <p:extLst>
      <p:ext uri="{BB962C8B-B14F-4D97-AF65-F5344CB8AC3E}">
        <p14:creationId xmlns:p14="http://schemas.microsoft.com/office/powerpoint/2010/main" val="290157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hidden="1">
            <a:extLst>
              <a:ext uri="{FF2B5EF4-FFF2-40B4-BE49-F238E27FC236}">
                <a16:creationId xmlns:a16="http://schemas.microsoft.com/office/drawing/2014/main" id="{E7684D3C-498B-4EC8-BBD0-7B6A4D505F04}"/>
              </a:ext>
            </a:extLst>
          </p:cNvPr>
          <p:cNvGrpSpPr/>
          <p:nvPr/>
        </p:nvGrpSpPr>
        <p:grpSpPr>
          <a:xfrm>
            <a:off x="4498533" y="729320"/>
            <a:ext cx="3259174" cy="5519287"/>
            <a:chOff x="4464049" y="673816"/>
            <a:chExt cx="3324527" cy="5629960"/>
          </a:xfrm>
        </p:grpSpPr>
        <p:cxnSp>
          <p:nvCxnSpPr>
            <p:cNvPr id="17" name="Cloud On-premise line">
              <a:extLst>
                <a:ext uri="{FF2B5EF4-FFF2-40B4-BE49-F238E27FC236}">
                  <a16:creationId xmlns:a16="http://schemas.microsoft.com/office/drawing/2014/main" id="{6E7A297D-FB3F-4E00-8178-DAFE7FF5661E}"/>
                </a:ext>
              </a:extLst>
            </p:cNvPr>
            <p:cNvCxnSpPr>
              <a:cxnSpLocks/>
            </p:cNvCxnSpPr>
            <p:nvPr/>
          </p:nvCxnSpPr>
          <p:spPr>
            <a:xfrm>
              <a:off x="5262880" y="348879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1" name="Group 60">
              <a:extLst>
                <a:ext uri="{FF2B5EF4-FFF2-40B4-BE49-F238E27FC236}">
                  <a16:creationId xmlns:a16="http://schemas.microsoft.com/office/drawing/2014/main" id="{A9DAF0E5-45E0-4F81-B674-E2016C437657}"/>
                </a:ext>
              </a:extLst>
            </p:cNvPr>
            <p:cNvGrpSpPr/>
            <p:nvPr/>
          </p:nvGrpSpPr>
          <p:grpSpPr>
            <a:xfrm>
              <a:off x="4464049" y="3018518"/>
              <a:ext cx="940556" cy="940556"/>
              <a:chOff x="4464049" y="3018518"/>
              <a:chExt cx="940556" cy="940556"/>
            </a:xfrm>
          </p:grpSpPr>
          <p:sp>
            <p:nvSpPr>
              <p:cNvPr id="6" name="Oval 5">
                <a:extLst>
                  <a:ext uri="{FF2B5EF4-FFF2-40B4-BE49-F238E27FC236}">
                    <a16:creationId xmlns:a16="http://schemas.microsoft.com/office/drawing/2014/main" id="{92476627-7DE5-44D2-BAC0-E7C234B3C430}"/>
                  </a:ext>
                </a:extLst>
              </p:cNvPr>
              <p:cNvSpPr/>
              <p:nvPr/>
            </p:nvSpPr>
            <p:spPr bwMode="auto">
              <a:xfrm>
                <a:off x="4464049" y="3018518"/>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7" name="Lock">
                <a:extLst>
                  <a:ext uri="{FF2B5EF4-FFF2-40B4-BE49-F238E27FC236}">
                    <a16:creationId xmlns:a16="http://schemas.microsoft.com/office/drawing/2014/main" id="{904FC615-268A-4829-AF78-B8E320D0194B}"/>
                  </a:ext>
                </a:extLst>
              </p:cNvPr>
              <p:cNvSpPr>
                <a:spLocks noChangeAspect="1" noEditPoints="1"/>
              </p:cNvSpPr>
              <p:nvPr/>
            </p:nvSpPr>
            <p:spPr bwMode="auto">
              <a:xfrm>
                <a:off x="4780424" y="3273693"/>
                <a:ext cx="307808" cy="4302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a:endParaRPr>
              </a:p>
            </p:txBody>
          </p:sp>
        </p:grpSp>
        <p:cxnSp>
          <p:nvCxnSpPr>
            <p:cNvPr id="38" name="Cloud On-premise line">
              <a:extLst>
                <a:ext uri="{FF2B5EF4-FFF2-40B4-BE49-F238E27FC236}">
                  <a16:creationId xmlns:a16="http://schemas.microsoft.com/office/drawing/2014/main" id="{CC0B99BF-8E1C-4A3E-84B4-E88426C63020}"/>
                </a:ext>
              </a:extLst>
            </p:cNvPr>
            <p:cNvCxnSpPr>
              <a:cxnSpLocks/>
            </p:cNvCxnSpPr>
            <p:nvPr/>
          </p:nvCxnSpPr>
          <p:spPr>
            <a:xfrm rot="2700000">
              <a:off x="5854639" y="206016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cxnSp>
          <p:nvCxnSpPr>
            <p:cNvPr id="52" name="Cloud On-premise line">
              <a:extLst>
                <a:ext uri="{FF2B5EF4-FFF2-40B4-BE49-F238E27FC236}">
                  <a16:creationId xmlns:a16="http://schemas.microsoft.com/office/drawing/2014/main" id="{F4C9E0B2-5565-4B96-89A5-D883C8AFF9CA}"/>
                </a:ext>
              </a:extLst>
            </p:cNvPr>
            <p:cNvCxnSpPr>
              <a:cxnSpLocks/>
            </p:cNvCxnSpPr>
            <p:nvPr/>
          </p:nvCxnSpPr>
          <p:spPr>
            <a:xfrm rot="18900000">
              <a:off x="5854639" y="491742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2" name="Group 61">
              <a:extLst>
                <a:ext uri="{FF2B5EF4-FFF2-40B4-BE49-F238E27FC236}">
                  <a16:creationId xmlns:a16="http://schemas.microsoft.com/office/drawing/2014/main" id="{FFA37CD2-D7E6-481A-9D70-7AB555D032E0}"/>
                </a:ext>
              </a:extLst>
            </p:cNvPr>
            <p:cNvGrpSpPr/>
            <p:nvPr/>
          </p:nvGrpSpPr>
          <p:grpSpPr>
            <a:xfrm>
              <a:off x="5435257" y="5363220"/>
              <a:ext cx="940556" cy="940556"/>
              <a:chOff x="5435257" y="5363220"/>
              <a:chExt cx="940556" cy="940556"/>
            </a:xfrm>
          </p:grpSpPr>
          <p:sp>
            <p:nvSpPr>
              <p:cNvPr id="54" name="Oval 53">
                <a:extLst>
                  <a:ext uri="{FF2B5EF4-FFF2-40B4-BE49-F238E27FC236}">
                    <a16:creationId xmlns:a16="http://schemas.microsoft.com/office/drawing/2014/main" id="{A070E699-A558-4E14-89D9-03F1655F3C23}"/>
                  </a:ext>
                </a:extLst>
              </p:cNvPr>
              <p:cNvSpPr/>
              <p:nvPr/>
            </p:nvSpPr>
            <p:spPr bwMode="auto">
              <a:xfrm>
                <a:off x="5435257" y="5363220"/>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6" name="globe_4">
                <a:extLst>
                  <a:ext uri="{FF2B5EF4-FFF2-40B4-BE49-F238E27FC236}">
                    <a16:creationId xmlns:a16="http://schemas.microsoft.com/office/drawing/2014/main" id="{2DAA9A7B-06AC-48C0-9418-89E59DDA1152}"/>
                  </a:ext>
                </a:extLst>
              </p:cNvPr>
              <p:cNvSpPr>
                <a:spLocks noChangeAspect="1" noEditPoints="1"/>
              </p:cNvSpPr>
              <p:nvPr/>
            </p:nvSpPr>
            <p:spPr bwMode="auto">
              <a:xfrm>
                <a:off x="5723275" y="5650618"/>
                <a:ext cx="364520"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a:endParaRPr>
              </a:p>
            </p:txBody>
          </p:sp>
        </p:grpSp>
        <p:grpSp>
          <p:nvGrpSpPr>
            <p:cNvPr id="60" name="Group 59">
              <a:extLst>
                <a:ext uri="{FF2B5EF4-FFF2-40B4-BE49-F238E27FC236}">
                  <a16:creationId xmlns:a16="http://schemas.microsoft.com/office/drawing/2014/main" id="{B591D28F-D84F-4BF3-BA58-F936D9FE09B7}"/>
                </a:ext>
              </a:extLst>
            </p:cNvPr>
            <p:cNvGrpSpPr/>
            <p:nvPr/>
          </p:nvGrpSpPr>
          <p:grpSpPr>
            <a:xfrm>
              <a:off x="5435257" y="673816"/>
              <a:ext cx="940556" cy="940556"/>
              <a:chOff x="5435257" y="673816"/>
              <a:chExt cx="940556" cy="940556"/>
            </a:xfrm>
          </p:grpSpPr>
          <p:sp>
            <p:nvSpPr>
              <p:cNvPr id="40" name="Oval 39">
                <a:extLst>
                  <a:ext uri="{FF2B5EF4-FFF2-40B4-BE49-F238E27FC236}">
                    <a16:creationId xmlns:a16="http://schemas.microsoft.com/office/drawing/2014/main" id="{585E960D-71C6-438A-A698-515D0FA8E1F5}"/>
                  </a:ext>
                </a:extLst>
              </p:cNvPr>
              <p:cNvSpPr/>
              <p:nvPr/>
            </p:nvSpPr>
            <p:spPr bwMode="auto">
              <a:xfrm>
                <a:off x="5435257" y="673816"/>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5" name="Fingerprint_E928">
                <a:extLst>
                  <a:ext uri="{FF2B5EF4-FFF2-40B4-BE49-F238E27FC236}">
                    <a16:creationId xmlns:a16="http://schemas.microsoft.com/office/drawing/2014/main" id="{39179C51-465E-4939-A71F-413BA98CD138}"/>
                  </a:ext>
                </a:extLst>
              </p:cNvPr>
              <p:cNvSpPr>
                <a:spLocks noChangeAspect="1" noEditPoints="1"/>
              </p:cNvSpPr>
              <p:nvPr/>
            </p:nvSpPr>
            <p:spPr bwMode="auto">
              <a:xfrm>
                <a:off x="5769546" y="961214"/>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a:endParaRPr>
              </a:p>
            </p:txBody>
          </p:sp>
        </p:grpSp>
      </p:grpSp>
      <p:grpSp>
        <p:nvGrpSpPr>
          <p:cNvPr id="3437" name="Group 1596">
            <a:extLst>
              <a:ext uri="{FF2B5EF4-FFF2-40B4-BE49-F238E27FC236}">
                <a16:creationId xmlns:a16="http://schemas.microsoft.com/office/drawing/2014/main" id="{7A63099C-919B-4B49-BE23-9F49B961C4A5}"/>
              </a:ext>
            </a:extLst>
          </p:cNvPr>
          <p:cNvGrpSpPr>
            <a:grpSpLocks noChangeAspect="1"/>
          </p:cNvGrpSpPr>
          <p:nvPr/>
        </p:nvGrpSpPr>
        <p:grpSpPr bwMode="auto">
          <a:xfrm>
            <a:off x="3717927" y="1110671"/>
            <a:ext cx="5490047" cy="5540505"/>
            <a:chOff x="3986" y="878"/>
            <a:chExt cx="3373" cy="3404"/>
          </a:xfrm>
        </p:grpSpPr>
        <p:sp>
          <p:nvSpPr>
            <p:cNvPr id="3457" name="AutoShape 1595">
              <a:extLst>
                <a:ext uri="{FF2B5EF4-FFF2-40B4-BE49-F238E27FC236}">
                  <a16:creationId xmlns:a16="http://schemas.microsoft.com/office/drawing/2014/main" id="{DF4282EE-6D02-4F87-B1D6-FA061FD79AD2}"/>
                </a:ext>
              </a:extLst>
            </p:cNvPr>
            <p:cNvSpPr>
              <a:spLocks noChangeAspect="1" noChangeArrowheads="1" noTextEdit="1"/>
            </p:cNvSpPr>
            <p:nvPr/>
          </p:nvSpPr>
          <p:spPr bwMode="auto">
            <a:xfrm>
              <a:off x="3991" y="878"/>
              <a:ext cx="3368" cy="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nvGrpSpPr>
            <p:cNvPr id="3458" name="Group 1797">
              <a:extLst>
                <a:ext uri="{FF2B5EF4-FFF2-40B4-BE49-F238E27FC236}">
                  <a16:creationId xmlns:a16="http://schemas.microsoft.com/office/drawing/2014/main" id="{E1F160C9-F85A-4C7D-9FCA-72D5C588C683}"/>
                </a:ext>
              </a:extLst>
            </p:cNvPr>
            <p:cNvGrpSpPr>
              <a:grpSpLocks/>
            </p:cNvGrpSpPr>
            <p:nvPr/>
          </p:nvGrpSpPr>
          <p:grpSpPr bwMode="auto">
            <a:xfrm>
              <a:off x="4001" y="1447"/>
              <a:ext cx="1599" cy="2835"/>
              <a:chOff x="4001" y="1447"/>
              <a:chExt cx="1599" cy="2835"/>
            </a:xfrm>
          </p:grpSpPr>
          <p:sp>
            <p:nvSpPr>
              <p:cNvPr id="4351" name="Freeform 1597">
                <a:extLst>
                  <a:ext uri="{FF2B5EF4-FFF2-40B4-BE49-F238E27FC236}">
                    <a16:creationId xmlns:a16="http://schemas.microsoft.com/office/drawing/2014/main" id="{BBB4D225-BABB-42FC-8EE7-BA67FD9EBD70}"/>
                  </a:ext>
                </a:extLst>
              </p:cNvPr>
              <p:cNvSpPr>
                <a:spLocks/>
              </p:cNvSpPr>
              <p:nvPr/>
            </p:nvSpPr>
            <p:spPr bwMode="auto">
              <a:xfrm>
                <a:off x="5369" y="4248"/>
                <a:ext cx="34" cy="34"/>
              </a:xfrm>
              <a:custGeom>
                <a:avLst/>
                <a:gdLst>
                  <a:gd name="T0" fmla="*/ 7 w 7"/>
                  <a:gd name="T1" fmla="*/ 4 h 7"/>
                  <a:gd name="T2" fmla="*/ 4 w 7"/>
                  <a:gd name="T3" fmla="*/ 6 h 7"/>
                  <a:gd name="T4" fmla="*/ 2 w 7"/>
                  <a:gd name="T5" fmla="*/ 0 h 7"/>
                  <a:gd name="T6" fmla="*/ 3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6" y="7"/>
                      <a:pt x="4" y="6"/>
                    </a:cubicBezTo>
                    <a:cubicBezTo>
                      <a:pt x="1" y="4"/>
                      <a:pt x="0" y="1"/>
                      <a:pt x="2" y="0"/>
                    </a:cubicBezTo>
                    <a:cubicBezTo>
                      <a:pt x="2" y="0"/>
                      <a:pt x="3" y="0"/>
                      <a:pt x="3" y="0"/>
                    </a:cubicBezTo>
                    <a:cubicBezTo>
                      <a:pt x="5" y="0"/>
                      <a:pt x="6"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2" name="Freeform 1598">
                <a:extLst>
                  <a:ext uri="{FF2B5EF4-FFF2-40B4-BE49-F238E27FC236}">
                    <a16:creationId xmlns:a16="http://schemas.microsoft.com/office/drawing/2014/main" id="{16E14BEC-872C-45C1-A461-D4E5066F38E7}"/>
                  </a:ext>
                </a:extLst>
              </p:cNvPr>
              <p:cNvSpPr>
                <a:spLocks/>
              </p:cNvSpPr>
              <p:nvPr/>
            </p:nvSpPr>
            <p:spPr bwMode="auto">
              <a:xfrm>
                <a:off x="5321" y="4224"/>
                <a:ext cx="38" cy="34"/>
              </a:xfrm>
              <a:custGeom>
                <a:avLst/>
                <a:gdLst>
                  <a:gd name="T0" fmla="*/ 7 w 8"/>
                  <a:gd name="T1" fmla="*/ 4 h 7"/>
                  <a:gd name="T2" fmla="*/ 4 w 8"/>
                  <a:gd name="T3" fmla="*/ 6 h 7"/>
                  <a:gd name="T4" fmla="*/ 2 w 8"/>
                  <a:gd name="T5" fmla="*/ 1 h 7"/>
                  <a:gd name="T6" fmla="*/ 3 w 8"/>
                  <a:gd name="T7" fmla="*/ 0 h 7"/>
                  <a:gd name="T8" fmla="*/ 7 w 8"/>
                  <a:gd name="T9" fmla="*/ 4 h 7"/>
                </a:gdLst>
                <a:ahLst/>
                <a:cxnLst>
                  <a:cxn ang="0">
                    <a:pos x="T0" y="T1"/>
                  </a:cxn>
                  <a:cxn ang="0">
                    <a:pos x="T2" y="T3"/>
                  </a:cxn>
                  <a:cxn ang="0">
                    <a:pos x="T4" y="T5"/>
                  </a:cxn>
                  <a:cxn ang="0">
                    <a:pos x="T6" y="T7"/>
                  </a:cxn>
                  <a:cxn ang="0">
                    <a:pos x="T8" y="T9"/>
                  </a:cxn>
                </a:cxnLst>
                <a:rect l="0" t="0" r="r" b="b"/>
                <a:pathLst>
                  <a:path w="8" h="7">
                    <a:moveTo>
                      <a:pt x="7" y="4"/>
                    </a:moveTo>
                    <a:cubicBezTo>
                      <a:pt x="8" y="6"/>
                      <a:pt x="6" y="7"/>
                      <a:pt x="4" y="6"/>
                    </a:cubicBezTo>
                    <a:cubicBezTo>
                      <a:pt x="2" y="5"/>
                      <a:pt x="0" y="1"/>
                      <a:pt x="2" y="1"/>
                    </a:cubicBezTo>
                    <a:cubicBezTo>
                      <a:pt x="2" y="0"/>
                      <a:pt x="3" y="0"/>
                      <a:pt x="3" y="0"/>
                    </a:cubicBezTo>
                    <a:cubicBezTo>
                      <a:pt x="5" y="1"/>
                      <a:pt x="6"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3" name="Freeform 1599">
                <a:extLst>
                  <a:ext uri="{FF2B5EF4-FFF2-40B4-BE49-F238E27FC236}">
                    <a16:creationId xmlns:a16="http://schemas.microsoft.com/office/drawing/2014/main" id="{9678337E-DD8A-404E-8521-C65CA31879BD}"/>
                  </a:ext>
                </a:extLst>
              </p:cNvPr>
              <p:cNvSpPr>
                <a:spLocks/>
              </p:cNvSpPr>
              <p:nvPr/>
            </p:nvSpPr>
            <p:spPr bwMode="auto">
              <a:xfrm>
                <a:off x="5345" y="4195"/>
                <a:ext cx="34" cy="34"/>
              </a:xfrm>
              <a:custGeom>
                <a:avLst/>
                <a:gdLst>
                  <a:gd name="T0" fmla="*/ 6 w 7"/>
                  <a:gd name="T1" fmla="*/ 3 h 7"/>
                  <a:gd name="T2" fmla="*/ 3 w 7"/>
                  <a:gd name="T3" fmla="*/ 6 h 7"/>
                  <a:gd name="T4" fmla="*/ 2 w 7"/>
                  <a:gd name="T5" fmla="*/ 0 h 7"/>
                  <a:gd name="T6" fmla="*/ 2 w 7"/>
                  <a:gd name="T7" fmla="*/ 0 h 7"/>
                  <a:gd name="T8" fmla="*/ 6 w 7"/>
                  <a:gd name="T9" fmla="*/ 3 h 7"/>
                </a:gdLst>
                <a:ahLst/>
                <a:cxnLst>
                  <a:cxn ang="0">
                    <a:pos x="T0" y="T1"/>
                  </a:cxn>
                  <a:cxn ang="0">
                    <a:pos x="T2" y="T3"/>
                  </a:cxn>
                  <a:cxn ang="0">
                    <a:pos x="T4" y="T5"/>
                  </a:cxn>
                  <a:cxn ang="0">
                    <a:pos x="T6" y="T7"/>
                  </a:cxn>
                  <a:cxn ang="0">
                    <a:pos x="T8" y="T9"/>
                  </a:cxn>
                </a:cxnLst>
                <a:rect l="0" t="0" r="r" b="b"/>
                <a:pathLst>
                  <a:path w="7" h="7">
                    <a:moveTo>
                      <a:pt x="6" y="3"/>
                    </a:moveTo>
                    <a:cubicBezTo>
                      <a:pt x="7" y="6"/>
                      <a:pt x="5" y="7"/>
                      <a:pt x="3" y="6"/>
                    </a:cubicBezTo>
                    <a:cubicBezTo>
                      <a:pt x="0" y="4"/>
                      <a:pt x="0" y="1"/>
                      <a:pt x="2" y="0"/>
                    </a:cubicBezTo>
                    <a:cubicBezTo>
                      <a:pt x="2" y="0"/>
                      <a:pt x="2" y="0"/>
                      <a:pt x="2"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4" name="Freeform 1600">
                <a:extLst>
                  <a:ext uri="{FF2B5EF4-FFF2-40B4-BE49-F238E27FC236}">
                    <a16:creationId xmlns:a16="http://schemas.microsoft.com/office/drawing/2014/main" id="{10600BEE-03C0-40E4-8CB3-7F5C81955C33}"/>
                  </a:ext>
                </a:extLst>
              </p:cNvPr>
              <p:cNvSpPr>
                <a:spLocks/>
              </p:cNvSpPr>
              <p:nvPr/>
            </p:nvSpPr>
            <p:spPr bwMode="auto">
              <a:xfrm>
                <a:off x="5292" y="4176"/>
                <a:ext cx="39" cy="38"/>
              </a:xfrm>
              <a:custGeom>
                <a:avLst/>
                <a:gdLst>
                  <a:gd name="T0" fmla="*/ 8 w 8"/>
                  <a:gd name="T1" fmla="*/ 4 h 8"/>
                  <a:gd name="T2" fmla="*/ 4 w 8"/>
                  <a:gd name="T3" fmla="*/ 6 h 8"/>
                  <a:gd name="T4" fmla="*/ 3 w 8"/>
                  <a:gd name="T5" fmla="*/ 0 h 8"/>
                  <a:gd name="T6" fmla="*/ 3 w 8"/>
                  <a:gd name="T7" fmla="*/ 0 h 8"/>
                  <a:gd name="T8" fmla="*/ 8 w 8"/>
                  <a:gd name="T9" fmla="*/ 4 h 8"/>
                </a:gdLst>
                <a:ahLst/>
                <a:cxnLst>
                  <a:cxn ang="0">
                    <a:pos x="T0" y="T1"/>
                  </a:cxn>
                  <a:cxn ang="0">
                    <a:pos x="T2" y="T3"/>
                  </a:cxn>
                  <a:cxn ang="0">
                    <a:pos x="T4" y="T5"/>
                  </a:cxn>
                  <a:cxn ang="0">
                    <a:pos x="T6" y="T7"/>
                  </a:cxn>
                  <a:cxn ang="0">
                    <a:pos x="T8" y="T9"/>
                  </a:cxn>
                </a:cxnLst>
                <a:rect l="0" t="0" r="r" b="b"/>
                <a:pathLst>
                  <a:path w="8" h="8">
                    <a:moveTo>
                      <a:pt x="8" y="4"/>
                    </a:moveTo>
                    <a:cubicBezTo>
                      <a:pt x="8" y="6"/>
                      <a:pt x="7" y="8"/>
                      <a:pt x="4" y="6"/>
                    </a:cubicBezTo>
                    <a:cubicBezTo>
                      <a:pt x="2" y="5"/>
                      <a:pt x="0" y="1"/>
                      <a:pt x="3" y="0"/>
                    </a:cubicBezTo>
                    <a:cubicBezTo>
                      <a:pt x="3" y="0"/>
                      <a:pt x="3" y="0"/>
                      <a:pt x="3" y="0"/>
                    </a:cubicBezTo>
                    <a:cubicBezTo>
                      <a:pt x="5" y="0"/>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5" name="Freeform 1601">
                <a:extLst>
                  <a:ext uri="{FF2B5EF4-FFF2-40B4-BE49-F238E27FC236}">
                    <a16:creationId xmlns:a16="http://schemas.microsoft.com/office/drawing/2014/main" id="{FDA0EEB2-B586-48FB-831B-40ED767E1171}"/>
                  </a:ext>
                </a:extLst>
              </p:cNvPr>
              <p:cNvSpPr>
                <a:spLocks/>
              </p:cNvSpPr>
              <p:nvPr/>
            </p:nvSpPr>
            <p:spPr bwMode="auto">
              <a:xfrm>
                <a:off x="5268" y="4113"/>
                <a:ext cx="38" cy="38"/>
              </a:xfrm>
              <a:custGeom>
                <a:avLst/>
                <a:gdLst>
                  <a:gd name="T0" fmla="*/ 7 w 8"/>
                  <a:gd name="T1" fmla="*/ 4 h 8"/>
                  <a:gd name="T2" fmla="*/ 4 w 8"/>
                  <a:gd name="T3" fmla="*/ 6 h 8"/>
                  <a:gd name="T4" fmla="*/ 2 w 8"/>
                  <a:gd name="T5" fmla="*/ 0 h 8"/>
                  <a:gd name="T6" fmla="*/ 3 w 8"/>
                  <a:gd name="T7" fmla="*/ 0 h 8"/>
                  <a:gd name="T8" fmla="*/ 7 w 8"/>
                  <a:gd name="T9" fmla="*/ 4 h 8"/>
                </a:gdLst>
                <a:ahLst/>
                <a:cxnLst>
                  <a:cxn ang="0">
                    <a:pos x="T0" y="T1"/>
                  </a:cxn>
                  <a:cxn ang="0">
                    <a:pos x="T2" y="T3"/>
                  </a:cxn>
                  <a:cxn ang="0">
                    <a:pos x="T4" y="T5"/>
                  </a:cxn>
                  <a:cxn ang="0">
                    <a:pos x="T6" y="T7"/>
                  </a:cxn>
                  <a:cxn ang="0">
                    <a:pos x="T8" y="T9"/>
                  </a:cxn>
                </a:cxnLst>
                <a:rect l="0" t="0" r="r" b="b"/>
                <a:pathLst>
                  <a:path w="8" h="8">
                    <a:moveTo>
                      <a:pt x="7" y="4"/>
                    </a:moveTo>
                    <a:cubicBezTo>
                      <a:pt x="8" y="6"/>
                      <a:pt x="6" y="8"/>
                      <a:pt x="4" y="6"/>
                    </a:cubicBezTo>
                    <a:cubicBezTo>
                      <a:pt x="0" y="5"/>
                      <a:pt x="0" y="1"/>
                      <a:pt x="2" y="0"/>
                    </a:cubicBezTo>
                    <a:cubicBezTo>
                      <a:pt x="2" y="0"/>
                      <a:pt x="2" y="0"/>
                      <a:pt x="3" y="0"/>
                    </a:cubicBezTo>
                    <a:cubicBezTo>
                      <a:pt x="5" y="0"/>
                      <a:pt x="7"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6" name="Freeform 1602">
                <a:extLst>
                  <a:ext uri="{FF2B5EF4-FFF2-40B4-BE49-F238E27FC236}">
                    <a16:creationId xmlns:a16="http://schemas.microsoft.com/office/drawing/2014/main" id="{47D147A8-CB54-4732-9ACD-F1E8705E7D2B}"/>
                  </a:ext>
                </a:extLst>
              </p:cNvPr>
              <p:cNvSpPr>
                <a:spLocks/>
              </p:cNvSpPr>
              <p:nvPr/>
            </p:nvSpPr>
            <p:spPr bwMode="auto">
              <a:xfrm>
                <a:off x="5316" y="4137"/>
                <a:ext cx="39" cy="39"/>
              </a:xfrm>
              <a:custGeom>
                <a:avLst/>
                <a:gdLst>
                  <a:gd name="T0" fmla="*/ 7 w 8"/>
                  <a:gd name="T1" fmla="*/ 4 h 8"/>
                  <a:gd name="T2" fmla="*/ 4 w 8"/>
                  <a:gd name="T3" fmla="*/ 7 h 8"/>
                  <a:gd name="T4" fmla="*/ 2 w 8"/>
                  <a:gd name="T5" fmla="*/ 1 h 8"/>
                  <a:gd name="T6" fmla="*/ 3 w 8"/>
                  <a:gd name="T7" fmla="*/ 0 h 8"/>
                  <a:gd name="T8" fmla="*/ 7 w 8"/>
                  <a:gd name="T9" fmla="*/ 4 h 8"/>
                </a:gdLst>
                <a:ahLst/>
                <a:cxnLst>
                  <a:cxn ang="0">
                    <a:pos x="T0" y="T1"/>
                  </a:cxn>
                  <a:cxn ang="0">
                    <a:pos x="T2" y="T3"/>
                  </a:cxn>
                  <a:cxn ang="0">
                    <a:pos x="T4" y="T5"/>
                  </a:cxn>
                  <a:cxn ang="0">
                    <a:pos x="T6" y="T7"/>
                  </a:cxn>
                  <a:cxn ang="0">
                    <a:pos x="T8" y="T9"/>
                  </a:cxn>
                </a:cxnLst>
                <a:rect l="0" t="0" r="r" b="b"/>
                <a:pathLst>
                  <a:path w="8" h="8">
                    <a:moveTo>
                      <a:pt x="7" y="4"/>
                    </a:moveTo>
                    <a:cubicBezTo>
                      <a:pt x="8" y="7"/>
                      <a:pt x="6" y="8"/>
                      <a:pt x="4" y="7"/>
                    </a:cubicBezTo>
                    <a:cubicBezTo>
                      <a:pt x="1" y="5"/>
                      <a:pt x="0" y="1"/>
                      <a:pt x="2" y="1"/>
                    </a:cubicBezTo>
                    <a:cubicBezTo>
                      <a:pt x="2" y="1"/>
                      <a:pt x="3" y="0"/>
                      <a:pt x="3" y="0"/>
                    </a:cubicBezTo>
                    <a:cubicBezTo>
                      <a:pt x="5" y="1"/>
                      <a:pt x="7"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7" name="Freeform 1603">
                <a:extLst>
                  <a:ext uri="{FF2B5EF4-FFF2-40B4-BE49-F238E27FC236}">
                    <a16:creationId xmlns:a16="http://schemas.microsoft.com/office/drawing/2014/main" id="{FE0EDA8D-20D0-4AAF-B0BF-03E25615716C}"/>
                  </a:ext>
                </a:extLst>
              </p:cNvPr>
              <p:cNvSpPr>
                <a:spLocks/>
              </p:cNvSpPr>
              <p:nvPr/>
            </p:nvSpPr>
            <p:spPr bwMode="auto">
              <a:xfrm>
                <a:off x="5364" y="4161"/>
                <a:ext cx="39" cy="34"/>
              </a:xfrm>
              <a:custGeom>
                <a:avLst/>
                <a:gdLst>
                  <a:gd name="T0" fmla="*/ 7 w 8"/>
                  <a:gd name="T1" fmla="*/ 3 h 7"/>
                  <a:gd name="T2" fmla="*/ 3 w 8"/>
                  <a:gd name="T3" fmla="*/ 6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6"/>
                      <a:pt x="5" y="7"/>
                      <a:pt x="3" y="6"/>
                    </a:cubicBezTo>
                    <a:cubicBezTo>
                      <a:pt x="0" y="4"/>
                      <a:pt x="0" y="0"/>
                      <a:pt x="3" y="0"/>
                    </a:cubicBezTo>
                    <a:cubicBezTo>
                      <a:pt x="3" y="0"/>
                      <a:pt x="3" y="0"/>
                      <a:pt x="3"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8" name="Freeform 1604">
                <a:extLst>
                  <a:ext uri="{FF2B5EF4-FFF2-40B4-BE49-F238E27FC236}">
                    <a16:creationId xmlns:a16="http://schemas.microsoft.com/office/drawing/2014/main" id="{5B7B66C4-E665-471B-9867-A570F1537505}"/>
                  </a:ext>
                </a:extLst>
              </p:cNvPr>
              <p:cNvSpPr>
                <a:spLocks/>
              </p:cNvSpPr>
              <p:nvPr/>
            </p:nvSpPr>
            <p:spPr bwMode="auto">
              <a:xfrm>
                <a:off x="5340" y="4098"/>
                <a:ext cx="39" cy="44"/>
              </a:xfrm>
              <a:custGeom>
                <a:avLst/>
                <a:gdLst>
                  <a:gd name="T0" fmla="*/ 8 w 8"/>
                  <a:gd name="T1" fmla="*/ 4 h 9"/>
                  <a:gd name="T2" fmla="*/ 3 w 8"/>
                  <a:gd name="T3" fmla="*/ 7 h 9"/>
                  <a:gd name="T4" fmla="*/ 3 w 8"/>
                  <a:gd name="T5" fmla="*/ 0 h 9"/>
                  <a:gd name="T6" fmla="*/ 3 w 8"/>
                  <a:gd name="T7" fmla="*/ 0 h 9"/>
                  <a:gd name="T8" fmla="*/ 8 w 8"/>
                  <a:gd name="T9" fmla="*/ 4 h 9"/>
                </a:gdLst>
                <a:ahLst/>
                <a:cxnLst>
                  <a:cxn ang="0">
                    <a:pos x="T0" y="T1"/>
                  </a:cxn>
                  <a:cxn ang="0">
                    <a:pos x="T2" y="T3"/>
                  </a:cxn>
                  <a:cxn ang="0">
                    <a:pos x="T4" y="T5"/>
                  </a:cxn>
                  <a:cxn ang="0">
                    <a:pos x="T6" y="T7"/>
                  </a:cxn>
                  <a:cxn ang="0">
                    <a:pos x="T8" y="T9"/>
                  </a:cxn>
                </a:cxnLst>
                <a:rect l="0" t="0" r="r" b="b"/>
                <a:pathLst>
                  <a:path w="8" h="9">
                    <a:moveTo>
                      <a:pt x="8" y="4"/>
                    </a:moveTo>
                    <a:cubicBezTo>
                      <a:pt x="8" y="7"/>
                      <a:pt x="6" y="9"/>
                      <a:pt x="3" y="7"/>
                    </a:cubicBezTo>
                    <a:cubicBezTo>
                      <a:pt x="0" y="5"/>
                      <a:pt x="0" y="1"/>
                      <a:pt x="3" y="0"/>
                    </a:cubicBezTo>
                    <a:cubicBezTo>
                      <a:pt x="3" y="0"/>
                      <a:pt x="3" y="0"/>
                      <a:pt x="3"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9" name="Freeform 1605">
                <a:extLst>
                  <a:ext uri="{FF2B5EF4-FFF2-40B4-BE49-F238E27FC236}">
                    <a16:creationId xmlns:a16="http://schemas.microsoft.com/office/drawing/2014/main" id="{F78F474D-B749-42DF-AB99-AFF28D02FD5A}"/>
                  </a:ext>
                </a:extLst>
              </p:cNvPr>
              <p:cNvSpPr>
                <a:spLocks/>
              </p:cNvSpPr>
              <p:nvPr/>
            </p:nvSpPr>
            <p:spPr bwMode="auto">
              <a:xfrm>
                <a:off x="5287" y="4069"/>
                <a:ext cx="44" cy="44"/>
              </a:xfrm>
              <a:custGeom>
                <a:avLst/>
                <a:gdLst>
                  <a:gd name="T0" fmla="*/ 8 w 9"/>
                  <a:gd name="T1" fmla="*/ 5 h 9"/>
                  <a:gd name="T2" fmla="*/ 3 w 9"/>
                  <a:gd name="T3" fmla="*/ 7 h 9"/>
                  <a:gd name="T4" fmla="*/ 3 w 9"/>
                  <a:gd name="T5" fmla="*/ 1 h 9"/>
                  <a:gd name="T6" fmla="*/ 3 w 9"/>
                  <a:gd name="T7" fmla="*/ 0 h 9"/>
                  <a:gd name="T8" fmla="*/ 8 w 9"/>
                  <a:gd name="T9" fmla="*/ 5 h 9"/>
                </a:gdLst>
                <a:ahLst/>
                <a:cxnLst>
                  <a:cxn ang="0">
                    <a:pos x="T0" y="T1"/>
                  </a:cxn>
                  <a:cxn ang="0">
                    <a:pos x="T2" y="T3"/>
                  </a:cxn>
                  <a:cxn ang="0">
                    <a:pos x="T4" y="T5"/>
                  </a:cxn>
                  <a:cxn ang="0">
                    <a:pos x="T6" y="T7"/>
                  </a:cxn>
                  <a:cxn ang="0">
                    <a:pos x="T8" y="T9"/>
                  </a:cxn>
                </a:cxnLst>
                <a:rect l="0" t="0" r="r" b="b"/>
                <a:pathLst>
                  <a:path w="9" h="9">
                    <a:moveTo>
                      <a:pt x="8" y="5"/>
                    </a:moveTo>
                    <a:cubicBezTo>
                      <a:pt x="9" y="8"/>
                      <a:pt x="6" y="9"/>
                      <a:pt x="3" y="7"/>
                    </a:cubicBezTo>
                    <a:cubicBezTo>
                      <a:pt x="0" y="5"/>
                      <a:pt x="0" y="1"/>
                      <a:pt x="3" y="1"/>
                    </a:cubicBezTo>
                    <a:cubicBezTo>
                      <a:pt x="3" y="0"/>
                      <a:pt x="3" y="0"/>
                      <a:pt x="3" y="0"/>
                    </a:cubicBezTo>
                    <a:cubicBezTo>
                      <a:pt x="6" y="1"/>
                      <a:pt x="8"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0" name="Freeform 1606">
                <a:extLst>
                  <a:ext uri="{FF2B5EF4-FFF2-40B4-BE49-F238E27FC236}">
                    <a16:creationId xmlns:a16="http://schemas.microsoft.com/office/drawing/2014/main" id="{2F7432E5-EC6D-4EE6-88FD-8245C991B635}"/>
                  </a:ext>
                </a:extLst>
              </p:cNvPr>
              <p:cNvSpPr>
                <a:spLocks/>
              </p:cNvSpPr>
              <p:nvPr/>
            </p:nvSpPr>
            <p:spPr bwMode="auto">
              <a:xfrm>
                <a:off x="5229" y="4050"/>
                <a:ext cx="44" cy="39"/>
              </a:xfrm>
              <a:custGeom>
                <a:avLst/>
                <a:gdLst>
                  <a:gd name="T0" fmla="*/ 8 w 9"/>
                  <a:gd name="T1" fmla="*/ 4 h 8"/>
                  <a:gd name="T2" fmla="*/ 4 w 9"/>
                  <a:gd name="T3" fmla="*/ 7 h 8"/>
                  <a:gd name="T4" fmla="*/ 2 w 9"/>
                  <a:gd name="T5" fmla="*/ 0 h 8"/>
                  <a:gd name="T6" fmla="*/ 3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7" y="8"/>
                      <a:pt x="4" y="7"/>
                    </a:cubicBezTo>
                    <a:cubicBezTo>
                      <a:pt x="1" y="5"/>
                      <a:pt x="0" y="1"/>
                      <a:pt x="2" y="0"/>
                    </a:cubicBezTo>
                    <a:cubicBezTo>
                      <a:pt x="3" y="0"/>
                      <a:pt x="3" y="0"/>
                      <a:pt x="3"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1" name="Freeform 1607">
                <a:extLst>
                  <a:ext uri="{FF2B5EF4-FFF2-40B4-BE49-F238E27FC236}">
                    <a16:creationId xmlns:a16="http://schemas.microsoft.com/office/drawing/2014/main" id="{AEBE0EF0-52BC-455D-AD04-2E2543C9C3A4}"/>
                  </a:ext>
                </a:extLst>
              </p:cNvPr>
              <p:cNvSpPr>
                <a:spLocks/>
              </p:cNvSpPr>
              <p:nvPr/>
            </p:nvSpPr>
            <p:spPr bwMode="auto">
              <a:xfrm>
                <a:off x="5258" y="4012"/>
                <a:ext cx="44" cy="43"/>
              </a:xfrm>
              <a:custGeom>
                <a:avLst/>
                <a:gdLst>
                  <a:gd name="T0" fmla="*/ 9 w 9"/>
                  <a:gd name="T1" fmla="*/ 4 h 9"/>
                  <a:gd name="T2" fmla="*/ 4 w 9"/>
                  <a:gd name="T3" fmla="*/ 7 h 9"/>
                  <a:gd name="T4" fmla="*/ 3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7" y="9"/>
                      <a:pt x="4" y="7"/>
                    </a:cubicBezTo>
                    <a:cubicBezTo>
                      <a:pt x="1" y="5"/>
                      <a:pt x="0" y="0"/>
                      <a:pt x="3" y="0"/>
                    </a:cubicBezTo>
                    <a:cubicBezTo>
                      <a:pt x="4" y="0"/>
                      <a:pt x="4" y="0"/>
                      <a:pt x="4" y="0"/>
                    </a:cubicBezTo>
                    <a:cubicBezTo>
                      <a:pt x="7" y="0"/>
                      <a:pt x="8"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2" name="Freeform 1608">
                <a:extLst>
                  <a:ext uri="{FF2B5EF4-FFF2-40B4-BE49-F238E27FC236}">
                    <a16:creationId xmlns:a16="http://schemas.microsoft.com/office/drawing/2014/main" id="{21D88601-D286-4454-9B7C-AE99C052FF98}"/>
                  </a:ext>
                </a:extLst>
              </p:cNvPr>
              <p:cNvSpPr>
                <a:spLocks/>
              </p:cNvSpPr>
              <p:nvPr/>
            </p:nvSpPr>
            <p:spPr bwMode="auto">
              <a:xfrm>
                <a:off x="5229" y="3949"/>
                <a:ext cx="49" cy="43"/>
              </a:xfrm>
              <a:custGeom>
                <a:avLst/>
                <a:gdLst>
                  <a:gd name="T0" fmla="*/ 9 w 10"/>
                  <a:gd name="T1" fmla="*/ 4 h 9"/>
                  <a:gd name="T2" fmla="*/ 4 w 10"/>
                  <a:gd name="T3" fmla="*/ 7 h 9"/>
                  <a:gd name="T4" fmla="*/ 4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8"/>
                      <a:pt x="7" y="9"/>
                      <a:pt x="4" y="7"/>
                    </a:cubicBezTo>
                    <a:cubicBezTo>
                      <a:pt x="0" y="5"/>
                      <a:pt x="0" y="0"/>
                      <a:pt x="4"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3" name="Freeform 1609">
                <a:extLst>
                  <a:ext uri="{FF2B5EF4-FFF2-40B4-BE49-F238E27FC236}">
                    <a16:creationId xmlns:a16="http://schemas.microsoft.com/office/drawing/2014/main" id="{BE4C0E0F-C134-486C-B845-26C72D21A0D8}"/>
                  </a:ext>
                </a:extLst>
              </p:cNvPr>
              <p:cNvSpPr>
                <a:spLocks/>
              </p:cNvSpPr>
              <p:nvPr/>
            </p:nvSpPr>
            <p:spPr bwMode="auto">
              <a:xfrm>
                <a:off x="5220" y="3881"/>
                <a:ext cx="43" cy="49"/>
              </a:xfrm>
              <a:custGeom>
                <a:avLst/>
                <a:gdLst>
                  <a:gd name="T0" fmla="*/ 9 w 9"/>
                  <a:gd name="T1" fmla="*/ 4 h 10"/>
                  <a:gd name="T2" fmla="*/ 3 w 9"/>
                  <a:gd name="T3" fmla="*/ 8 h 10"/>
                  <a:gd name="T4" fmla="*/ 3 w 9"/>
                  <a:gd name="T5" fmla="*/ 0 h 10"/>
                  <a:gd name="T6" fmla="*/ 4 w 9"/>
                  <a:gd name="T7" fmla="*/ 0 h 10"/>
                  <a:gd name="T8" fmla="*/ 9 w 9"/>
                  <a:gd name="T9" fmla="*/ 4 h 10"/>
                </a:gdLst>
                <a:ahLst/>
                <a:cxnLst>
                  <a:cxn ang="0">
                    <a:pos x="T0" y="T1"/>
                  </a:cxn>
                  <a:cxn ang="0">
                    <a:pos x="T2" y="T3"/>
                  </a:cxn>
                  <a:cxn ang="0">
                    <a:pos x="T4" y="T5"/>
                  </a:cxn>
                  <a:cxn ang="0">
                    <a:pos x="T6" y="T7"/>
                  </a:cxn>
                  <a:cxn ang="0">
                    <a:pos x="T8" y="T9"/>
                  </a:cxn>
                </a:cxnLst>
                <a:rect l="0" t="0" r="r" b="b"/>
                <a:pathLst>
                  <a:path w="9" h="10">
                    <a:moveTo>
                      <a:pt x="9" y="4"/>
                    </a:moveTo>
                    <a:cubicBezTo>
                      <a:pt x="9" y="8"/>
                      <a:pt x="6" y="10"/>
                      <a:pt x="3" y="8"/>
                    </a:cubicBezTo>
                    <a:cubicBezTo>
                      <a:pt x="0" y="5"/>
                      <a:pt x="0" y="0"/>
                      <a:pt x="3" y="0"/>
                    </a:cubicBezTo>
                    <a:cubicBezTo>
                      <a:pt x="3"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4" name="Freeform 1610">
                <a:extLst>
                  <a:ext uri="{FF2B5EF4-FFF2-40B4-BE49-F238E27FC236}">
                    <a16:creationId xmlns:a16="http://schemas.microsoft.com/office/drawing/2014/main" id="{419D9C2B-5A50-41CB-9A11-8B5AB3D530ED}"/>
                  </a:ext>
                </a:extLst>
              </p:cNvPr>
              <p:cNvSpPr>
                <a:spLocks/>
              </p:cNvSpPr>
              <p:nvPr/>
            </p:nvSpPr>
            <p:spPr bwMode="auto">
              <a:xfrm>
                <a:off x="5297" y="3978"/>
                <a:ext cx="43" cy="43"/>
              </a:xfrm>
              <a:custGeom>
                <a:avLst/>
                <a:gdLst>
                  <a:gd name="T0" fmla="*/ 9 w 9"/>
                  <a:gd name="T1" fmla="*/ 4 h 9"/>
                  <a:gd name="T2" fmla="*/ 4 w 9"/>
                  <a:gd name="T3" fmla="*/ 7 h 9"/>
                  <a:gd name="T4" fmla="*/ 4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4" y="7"/>
                    </a:cubicBezTo>
                    <a:cubicBezTo>
                      <a:pt x="0" y="5"/>
                      <a:pt x="1" y="0"/>
                      <a:pt x="4"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5" name="Freeform 1611">
                <a:extLst>
                  <a:ext uri="{FF2B5EF4-FFF2-40B4-BE49-F238E27FC236}">
                    <a16:creationId xmlns:a16="http://schemas.microsoft.com/office/drawing/2014/main" id="{F1677611-CEC0-4871-928B-EC6F8531BA26}"/>
                  </a:ext>
                </a:extLst>
              </p:cNvPr>
              <p:cNvSpPr>
                <a:spLocks/>
              </p:cNvSpPr>
              <p:nvPr/>
            </p:nvSpPr>
            <p:spPr bwMode="auto">
              <a:xfrm>
                <a:off x="5273" y="3915"/>
                <a:ext cx="48" cy="44"/>
              </a:xfrm>
              <a:custGeom>
                <a:avLst/>
                <a:gdLst>
                  <a:gd name="T0" fmla="*/ 9 w 10"/>
                  <a:gd name="T1" fmla="*/ 4 h 9"/>
                  <a:gd name="T2" fmla="*/ 3 w 10"/>
                  <a:gd name="T3" fmla="*/ 7 h 9"/>
                  <a:gd name="T4" fmla="*/ 4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8"/>
                      <a:pt x="6" y="9"/>
                      <a:pt x="3" y="7"/>
                    </a:cubicBezTo>
                    <a:cubicBezTo>
                      <a:pt x="0" y="5"/>
                      <a:pt x="0" y="0"/>
                      <a:pt x="4"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6" name="Freeform 1612">
                <a:extLst>
                  <a:ext uri="{FF2B5EF4-FFF2-40B4-BE49-F238E27FC236}">
                    <a16:creationId xmlns:a16="http://schemas.microsoft.com/office/drawing/2014/main" id="{4947A9BC-9733-479B-B8E1-8B6ED2837A04}"/>
                  </a:ext>
                </a:extLst>
              </p:cNvPr>
              <p:cNvSpPr>
                <a:spLocks/>
              </p:cNvSpPr>
              <p:nvPr/>
            </p:nvSpPr>
            <p:spPr bwMode="auto">
              <a:xfrm>
                <a:off x="5321" y="4041"/>
                <a:ext cx="43" cy="38"/>
              </a:xfrm>
              <a:custGeom>
                <a:avLst/>
                <a:gdLst>
                  <a:gd name="T0" fmla="*/ 8 w 9"/>
                  <a:gd name="T1" fmla="*/ 4 h 8"/>
                  <a:gd name="T2" fmla="*/ 3 w 9"/>
                  <a:gd name="T3" fmla="*/ 7 h 8"/>
                  <a:gd name="T4" fmla="*/ 4 w 9"/>
                  <a:gd name="T5" fmla="*/ 0 h 8"/>
                  <a:gd name="T6" fmla="*/ 4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6" y="8"/>
                      <a:pt x="3" y="7"/>
                    </a:cubicBezTo>
                    <a:cubicBezTo>
                      <a:pt x="0" y="4"/>
                      <a:pt x="0" y="0"/>
                      <a:pt x="4" y="0"/>
                    </a:cubicBezTo>
                    <a:cubicBezTo>
                      <a:pt x="4" y="0"/>
                      <a:pt x="4" y="0"/>
                      <a:pt x="4" y="0"/>
                    </a:cubicBezTo>
                    <a:cubicBezTo>
                      <a:pt x="7"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7" name="Freeform 1613">
                <a:extLst>
                  <a:ext uri="{FF2B5EF4-FFF2-40B4-BE49-F238E27FC236}">
                    <a16:creationId xmlns:a16="http://schemas.microsoft.com/office/drawing/2014/main" id="{A71C8CAA-0487-464C-8DEE-404D7FFD8F80}"/>
                  </a:ext>
                </a:extLst>
              </p:cNvPr>
              <p:cNvSpPr>
                <a:spLocks/>
              </p:cNvSpPr>
              <p:nvPr/>
            </p:nvSpPr>
            <p:spPr bwMode="auto">
              <a:xfrm>
                <a:off x="5393" y="4113"/>
                <a:ext cx="39" cy="43"/>
              </a:xfrm>
              <a:custGeom>
                <a:avLst/>
                <a:gdLst>
                  <a:gd name="T0" fmla="*/ 8 w 8"/>
                  <a:gd name="T1" fmla="*/ 4 h 9"/>
                  <a:gd name="T2" fmla="*/ 3 w 8"/>
                  <a:gd name="T3" fmla="*/ 7 h 9"/>
                  <a:gd name="T4" fmla="*/ 4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7"/>
                      <a:pt x="5" y="9"/>
                      <a:pt x="3" y="7"/>
                    </a:cubicBezTo>
                    <a:cubicBezTo>
                      <a:pt x="0" y="5"/>
                      <a:pt x="0" y="1"/>
                      <a:pt x="4" y="0"/>
                    </a:cubicBezTo>
                    <a:cubicBezTo>
                      <a:pt x="6" y="0"/>
                      <a:pt x="7"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8" name="Freeform 1614">
                <a:extLst>
                  <a:ext uri="{FF2B5EF4-FFF2-40B4-BE49-F238E27FC236}">
                    <a16:creationId xmlns:a16="http://schemas.microsoft.com/office/drawing/2014/main" id="{8A436879-1E9A-459D-9265-88EB7CDEE622}"/>
                  </a:ext>
                </a:extLst>
              </p:cNvPr>
              <p:cNvSpPr>
                <a:spLocks/>
              </p:cNvSpPr>
              <p:nvPr/>
            </p:nvSpPr>
            <p:spPr bwMode="auto">
              <a:xfrm>
                <a:off x="5432" y="4079"/>
                <a:ext cx="38" cy="39"/>
              </a:xfrm>
              <a:custGeom>
                <a:avLst/>
                <a:gdLst>
                  <a:gd name="T0" fmla="*/ 8 w 8"/>
                  <a:gd name="T1" fmla="*/ 4 h 8"/>
                  <a:gd name="T2" fmla="*/ 2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5" y="8"/>
                      <a:pt x="2" y="6"/>
                    </a:cubicBezTo>
                    <a:cubicBezTo>
                      <a:pt x="0" y="4"/>
                      <a:pt x="0" y="0"/>
                      <a:pt x="4" y="0"/>
                    </a:cubicBezTo>
                    <a:cubicBezTo>
                      <a:pt x="6" y="0"/>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69" name="Freeform 1615">
                <a:extLst>
                  <a:ext uri="{FF2B5EF4-FFF2-40B4-BE49-F238E27FC236}">
                    <a16:creationId xmlns:a16="http://schemas.microsoft.com/office/drawing/2014/main" id="{D4236ECA-90F8-4C93-AA85-C03F64D92502}"/>
                  </a:ext>
                </a:extLst>
              </p:cNvPr>
              <p:cNvSpPr>
                <a:spLocks/>
              </p:cNvSpPr>
              <p:nvPr/>
            </p:nvSpPr>
            <p:spPr bwMode="auto">
              <a:xfrm>
                <a:off x="5417" y="4016"/>
                <a:ext cx="39" cy="44"/>
              </a:xfrm>
              <a:custGeom>
                <a:avLst/>
                <a:gdLst>
                  <a:gd name="T0" fmla="*/ 8 w 8"/>
                  <a:gd name="T1" fmla="*/ 4 h 9"/>
                  <a:gd name="T2" fmla="*/ 2 w 8"/>
                  <a:gd name="T3" fmla="*/ 7 h 9"/>
                  <a:gd name="T4" fmla="*/ 4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8"/>
                      <a:pt x="4" y="9"/>
                      <a:pt x="2" y="7"/>
                    </a:cubicBezTo>
                    <a:cubicBezTo>
                      <a:pt x="0" y="5"/>
                      <a:pt x="0" y="0"/>
                      <a:pt x="4"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0" name="Freeform 1616">
                <a:extLst>
                  <a:ext uri="{FF2B5EF4-FFF2-40B4-BE49-F238E27FC236}">
                    <a16:creationId xmlns:a16="http://schemas.microsoft.com/office/drawing/2014/main" id="{7DC34AD2-F535-4BFA-8120-2B8C1B0FECE3}"/>
                  </a:ext>
                </a:extLst>
              </p:cNvPr>
              <p:cNvSpPr>
                <a:spLocks/>
              </p:cNvSpPr>
              <p:nvPr/>
            </p:nvSpPr>
            <p:spPr bwMode="auto">
              <a:xfrm>
                <a:off x="5359" y="3997"/>
                <a:ext cx="39" cy="44"/>
              </a:xfrm>
              <a:custGeom>
                <a:avLst/>
                <a:gdLst>
                  <a:gd name="T0" fmla="*/ 8 w 8"/>
                  <a:gd name="T1" fmla="*/ 4 h 9"/>
                  <a:gd name="T2" fmla="*/ 2 w 8"/>
                  <a:gd name="T3" fmla="*/ 7 h 9"/>
                  <a:gd name="T4" fmla="*/ 3 w 8"/>
                  <a:gd name="T5" fmla="*/ 0 h 9"/>
                  <a:gd name="T6" fmla="*/ 8 w 8"/>
                  <a:gd name="T7" fmla="*/ 4 h 9"/>
                </a:gdLst>
                <a:ahLst/>
                <a:cxnLst>
                  <a:cxn ang="0">
                    <a:pos x="T0" y="T1"/>
                  </a:cxn>
                  <a:cxn ang="0">
                    <a:pos x="T2" y="T3"/>
                  </a:cxn>
                  <a:cxn ang="0">
                    <a:pos x="T4" y="T5"/>
                  </a:cxn>
                  <a:cxn ang="0">
                    <a:pos x="T6" y="T7"/>
                  </a:cxn>
                </a:cxnLst>
                <a:rect l="0" t="0" r="r" b="b"/>
                <a:pathLst>
                  <a:path w="8" h="9">
                    <a:moveTo>
                      <a:pt x="8" y="4"/>
                    </a:moveTo>
                    <a:cubicBezTo>
                      <a:pt x="8" y="8"/>
                      <a:pt x="5" y="9"/>
                      <a:pt x="2" y="7"/>
                    </a:cubicBezTo>
                    <a:cubicBezTo>
                      <a:pt x="0" y="5"/>
                      <a:pt x="0" y="0"/>
                      <a:pt x="3"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1" name="Freeform 1617">
                <a:extLst>
                  <a:ext uri="{FF2B5EF4-FFF2-40B4-BE49-F238E27FC236}">
                    <a16:creationId xmlns:a16="http://schemas.microsoft.com/office/drawing/2014/main" id="{0348D010-C44D-4911-ADBB-CE155E4343C3}"/>
                  </a:ext>
                </a:extLst>
              </p:cNvPr>
              <p:cNvSpPr>
                <a:spLocks/>
              </p:cNvSpPr>
              <p:nvPr/>
            </p:nvSpPr>
            <p:spPr bwMode="auto">
              <a:xfrm>
                <a:off x="5456" y="3973"/>
                <a:ext cx="43" cy="43"/>
              </a:xfrm>
              <a:custGeom>
                <a:avLst/>
                <a:gdLst>
                  <a:gd name="T0" fmla="*/ 9 w 9"/>
                  <a:gd name="T1" fmla="*/ 4 h 9"/>
                  <a:gd name="T2" fmla="*/ 2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8" y="8"/>
                      <a:pt x="4" y="9"/>
                      <a:pt x="2" y="7"/>
                    </a:cubicBezTo>
                    <a:cubicBezTo>
                      <a:pt x="0" y="4"/>
                      <a:pt x="1" y="0"/>
                      <a:pt x="4" y="0"/>
                    </a:cubicBezTo>
                    <a:cubicBezTo>
                      <a:pt x="7"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2" name="Freeform 1618">
                <a:extLst>
                  <a:ext uri="{FF2B5EF4-FFF2-40B4-BE49-F238E27FC236}">
                    <a16:creationId xmlns:a16="http://schemas.microsoft.com/office/drawing/2014/main" id="{30EE7819-39CB-4B1E-8450-D2D7BB12D2EA}"/>
                  </a:ext>
                </a:extLst>
              </p:cNvPr>
              <p:cNvSpPr>
                <a:spLocks/>
              </p:cNvSpPr>
              <p:nvPr/>
            </p:nvSpPr>
            <p:spPr bwMode="auto">
              <a:xfrm>
                <a:off x="5509" y="3954"/>
                <a:ext cx="43" cy="48"/>
              </a:xfrm>
              <a:custGeom>
                <a:avLst/>
                <a:gdLst>
                  <a:gd name="T0" fmla="*/ 9 w 9"/>
                  <a:gd name="T1" fmla="*/ 5 h 10"/>
                  <a:gd name="T2" fmla="*/ 2 w 9"/>
                  <a:gd name="T3" fmla="*/ 7 h 10"/>
                  <a:gd name="T4" fmla="*/ 5 w 9"/>
                  <a:gd name="T5" fmla="*/ 0 h 10"/>
                  <a:gd name="T6" fmla="*/ 9 w 9"/>
                  <a:gd name="T7" fmla="*/ 5 h 10"/>
                </a:gdLst>
                <a:ahLst/>
                <a:cxnLst>
                  <a:cxn ang="0">
                    <a:pos x="T0" y="T1"/>
                  </a:cxn>
                  <a:cxn ang="0">
                    <a:pos x="T2" y="T3"/>
                  </a:cxn>
                  <a:cxn ang="0">
                    <a:pos x="T4" y="T5"/>
                  </a:cxn>
                  <a:cxn ang="0">
                    <a:pos x="T6" y="T7"/>
                  </a:cxn>
                </a:cxnLst>
                <a:rect l="0" t="0" r="r" b="b"/>
                <a:pathLst>
                  <a:path w="9" h="10">
                    <a:moveTo>
                      <a:pt x="9" y="5"/>
                    </a:moveTo>
                    <a:cubicBezTo>
                      <a:pt x="9" y="8"/>
                      <a:pt x="5" y="10"/>
                      <a:pt x="2" y="7"/>
                    </a:cubicBezTo>
                    <a:cubicBezTo>
                      <a:pt x="0" y="4"/>
                      <a:pt x="1" y="0"/>
                      <a:pt x="5" y="0"/>
                    </a:cubicBezTo>
                    <a:cubicBezTo>
                      <a:pt x="8" y="0"/>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3" name="Freeform 1619">
                <a:extLst>
                  <a:ext uri="{FF2B5EF4-FFF2-40B4-BE49-F238E27FC236}">
                    <a16:creationId xmlns:a16="http://schemas.microsoft.com/office/drawing/2014/main" id="{265B7BC6-112D-40AF-98A0-231205E868AD}"/>
                  </a:ext>
                </a:extLst>
              </p:cNvPr>
              <p:cNvSpPr>
                <a:spLocks/>
              </p:cNvSpPr>
              <p:nvPr/>
            </p:nvSpPr>
            <p:spPr bwMode="auto">
              <a:xfrm>
                <a:off x="5552" y="3901"/>
                <a:ext cx="48" cy="53"/>
              </a:xfrm>
              <a:custGeom>
                <a:avLst/>
                <a:gdLst>
                  <a:gd name="T0" fmla="*/ 9 w 10"/>
                  <a:gd name="T1" fmla="*/ 5 h 11"/>
                  <a:gd name="T2" fmla="*/ 2 w 10"/>
                  <a:gd name="T3" fmla="*/ 8 h 11"/>
                  <a:gd name="T4" fmla="*/ 5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9" y="9"/>
                      <a:pt x="5" y="11"/>
                      <a:pt x="2" y="8"/>
                    </a:cubicBezTo>
                    <a:cubicBezTo>
                      <a:pt x="0" y="5"/>
                      <a:pt x="2" y="1"/>
                      <a:pt x="5" y="0"/>
                    </a:cubicBezTo>
                    <a:cubicBezTo>
                      <a:pt x="9" y="1"/>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4" name="Freeform 1620">
                <a:extLst>
                  <a:ext uri="{FF2B5EF4-FFF2-40B4-BE49-F238E27FC236}">
                    <a16:creationId xmlns:a16="http://schemas.microsoft.com/office/drawing/2014/main" id="{1B9CE2C3-8C38-49BB-A7DD-424029A4E3E5}"/>
                  </a:ext>
                </a:extLst>
              </p:cNvPr>
              <p:cNvSpPr>
                <a:spLocks/>
              </p:cNvSpPr>
              <p:nvPr/>
            </p:nvSpPr>
            <p:spPr bwMode="auto">
              <a:xfrm>
                <a:off x="5494" y="3891"/>
                <a:ext cx="44" cy="48"/>
              </a:xfrm>
              <a:custGeom>
                <a:avLst/>
                <a:gdLst>
                  <a:gd name="T0" fmla="*/ 9 w 9"/>
                  <a:gd name="T1" fmla="*/ 5 h 10"/>
                  <a:gd name="T2" fmla="*/ 2 w 9"/>
                  <a:gd name="T3" fmla="*/ 7 h 10"/>
                  <a:gd name="T4" fmla="*/ 5 w 9"/>
                  <a:gd name="T5" fmla="*/ 0 h 10"/>
                  <a:gd name="T6" fmla="*/ 9 w 9"/>
                  <a:gd name="T7" fmla="*/ 5 h 10"/>
                </a:gdLst>
                <a:ahLst/>
                <a:cxnLst>
                  <a:cxn ang="0">
                    <a:pos x="T0" y="T1"/>
                  </a:cxn>
                  <a:cxn ang="0">
                    <a:pos x="T2" y="T3"/>
                  </a:cxn>
                  <a:cxn ang="0">
                    <a:pos x="T4" y="T5"/>
                  </a:cxn>
                  <a:cxn ang="0">
                    <a:pos x="T6" y="T7"/>
                  </a:cxn>
                </a:cxnLst>
                <a:rect l="0" t="0" r="r" b="b"/>
                <a:pathLst>
                  <a:path w="9" h="10">
                    <a:moveTo>
                      <a:pt x="9" y="5"/>
                    </a:moveTo>
                    <a:cubicBezTo>
                      <a:pt x="9" y="9"/>
                      <a:pt x="4" y="10"/>
                      <a:pt x="2" y="7"/>
                    </a:cubicBezTo>
                    <a:cubicBezTo>
                      <a:pt x="0" y="5"/>
                      <a:pt x="1" y="0"/>
                      <a:pt x="5" y="0"/>
                    </a:cubicBezTo>
                    <a:cubicBezTo>
                      <a:pt x="8" y="0"/>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5" name="Freeform 1621">
                <a:extLst>
                  <a:ext uri="{FF2B5EF4-FFF2-40B4-BE49-F238E27FC236}">
                    <a16:creationId xmlns:a16="http://schemas.microsoft.com/office/drawing/2014/main" id="{3F69D868-8706-48FC-BCC1-9C3452CC8571}"/>
                  </a:ext>
                </a:extLst>
              </p:cNvPr>
              <p:cNvSpPr>
                <a:spLocks/>
              </p:cNvSpPr>
              <p:nvPr/>
            </p:nvSpPr>
            <p:spPr bwMode="auto">
              <a:xfrm>
                <a:off x="5432" y="3901"/>
                <a:ext cx="48" cy="53"/>
              </a:xfrm>
              <a:custGeom>
                <a:avLst/>
                <a:gdLst>
                  <a:gd name="T0" fmla="*/ 10 w 10"/>
                  <a:gd name="T1" fmla="*/ 5 h 11"/>
                  <a:gd name="T2" fmla="*/ 3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5" y="11"/>
                      <a:pt x="3" y="8"/>
                    </a:cubicBezTo>
                    <a:cubicBezTo>
                      <a:pt x="0" y="5"/>
                      <a:pt x="1" y="1"/>
                      <a:pt x="5" y="0"/>
                    </a:cubicBezTo>
                    <a:cubicBezTo>
                      <a:pt x="8" y="1"/>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6" name="Freeform 1622">
                <a:extLst>
                  <a:ext uri="{FF2B5EF4-FFF2-40B4-BE49-F238E27FC236}">
                    <a16:creationId xmlns:a16="http://schemas.microsoft.com/office/drawing/2014/main" id="{A129047E-216C-4FCA-A5B6-495BD985F05A}"/>
                  </a:ext>
                </a:extLst>
              </p:cNvPr>
              <p:cNvSpPr>
                <a:spLocks/>
              </p:cNvSpPr>
              <p:nvPr/>
            </p:nvSpPr>
            <p:spPr bwMode="auto">
              <a:xfrm>
                <a:off x="5335" y="3934"/>
                <a:ext cx="44" cy="44"/>
              </a:xfrm>
              <a:custGeom>
                <a:avLst/>
                <a:gdLst>
                  <a:gd name="T0" fmla="*/ 9 w 9"/>
                  <a:gd name="T1" fmla="*/ 4 h 9"/>
                  <a:gd name="T2" fmla="*/ 3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6" y="9"/>
                      <a:pt x="3" y="7"/>
                    </a:cubicBezTo>
                    <a:cubicBezTo>
                      <a:pt x="0" y="5"/>
                      <a:pt x="1" y="0"/>
                      <a:pt x="4" y="0"/>
                    </a:cubicBezTo>
                    <a:cubicBezTo>
                      <a:pt x="8"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7" name="Freeform 1623">
                <a:extLst>
                  <a:ext uri="{FF2B5EF4-FFF2-40B4-BE49-F238E27FC236}">
                    <a16:creationId xmlns:a16="http://schemas.microsoft.com/office/drawing/2014/main" id="{9C6EDE95-2640-4166-9DDE-2D0988F21137}"/>
                  </a:ext>
                </a:extLst>
              </p:cNvPr>
              <p:cNvSpPr>
                <a:spLocks/>
              </p:cNvSpPr>
              <p:nvPr/>
            </p:nvSpPr>
            <p:spPr bwMode="auto">
              <a:xfrm>
                <a:off x="5398" y="3954"/>
                <a:ext cx="43" cy="43"/>
              </a:xfrm>
              <a:custGeom>
                <a:avLst/>
                <a:gdLst>
                  <a:gd name="T0" fmla="*/ 9 w 9"/>
                  <a:gd name="T1" fmla="*/ 4 h 9"/>
                  <a:gd name="T2" fmla="*/ 2 w 9"/>
                  <a:gd name="T3" fmla="*/ 7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5" y="9"/>
                      <a:pt x="2" y="7"/>
                    </a:cubicBezTo>
                    <a:cubicBezTo>
                      <a:pt x="0" y="5"/>
                      <a:pt x="0" y="0"/>
                      <a:pt x="4" y="0"/>
                    </a:cubicBezTo>
                    <a:cubicBezTo>
                      <a:pt x="7" y="0"/>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8" name="Freeform 1624">
                <a:extLst>
                  <a:ext uri="{FF2B5EF4-FFF2-40B4-BE49-F238E27FC236}">
                    <a16:creationId xmlns:a16="http://schemas.microsoft.com/office/drawing/2014/main" id="{47ABE26C-255B-4717-93A3-A3D8A93C2397}"/>
                  </a:ext>
                </a:extLst>
              </p:cNvPr>
              <p:cNvSpPr>
                <a:spLocks/>
              </p:cNvSpPr>
              <p:nvPr/>
            </p:nvSpPr>
            <p:spPr bwMode="auto">
              <a:xfrm>
                <a:off x="5379" y="4060"/>
                <a:ext cx="38" cy="38"/>
              </a:xfrm>
              <a:custGeom>
                <a:avLst/>
                <a:gdLst>
                  <a:gd name="T0" fmla="*/ 8 w 8"/>
                  <a:gd name="T1" fmla="*/ 4 h 8"/>
                  <a:gd name="T2" fmla="*/ 3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5" y="8"/>
                      <a:pt x="3" y="6"/>
                    </a:cubicBezTo>
                    <a:cubicBezTo>
                      <a:pt x="0" y="4"/>
                      <a:pt x="0" y="0"/>
                      <a:pt x="4"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79" name="Freeform 1625">
                <a:extLst>
                  <a:ext uri="{FF2B5EF4-FFF2-40B4-BE49-F238E27FC236}">
                    <a16:creationId xmlns:a16="http://schemas.microsoft.com/office/drawing/2014/main" id="{DAF31568-E7D8-40E6-8340-F45D28DBC2D5}"/>
                  </a:ext>
                </a:extLst>
              </p:cNvPr>
              <p:cNvSpPr>
                <a:spLocks/>
              </p:cNvSpPr>
              <p:nvPr/>
            </p:nvSpPr>
            <p:spPr bwMode="auto">
              <a:xfrm>
                <a:off x="5552" y="3833"/>
                <a:ext cx="48" cy="48"/>
              </a:xfrm>
              <a:custGeom>
                <a:avLst/>
                <a:gdLst>
                  <a:gd name="T0" fmla="*/ 10 w 10"/>
                  <a:gd name="T1" fmla="*/ 5 h 10"/>
                  <a:gd name="T2" fmla="*/ 2 w 10"/>
                  <a:gd name="T3" fmla="*/ 7 h 10"/>
                  <a:gd name="T4" fmla="*/ 6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9" y="9"/>
                      <a:pt x="5" y="10"/>
                      <a:pt x="2" y="7"/>
                    </a:cubicBezTo>
                    <a:cubicBezTo>
                      <a:pt x="0" y="4"/>
                      <a:pt x="2" y="0"/>
                      <a:pt x="6"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0" name="Freeform 1626">
                <a:extLst>
                  <a:ext uri="{FF2B5EF4-FFF2-40B4-BE49-F238E27FC236}">
                    <a16:creationId xmlns:a16="http://schemas.microsoft.com/office/drawing/2014/main" id="{5BB86A19-1A8B-4271-9437-F024B3978AF0}"/>
                  </a:ext>
                </a:extLst>
              </p:cNvPr>
              <p:cNvSpPr>
                <a:spLocks/>
              </p:cNvSpPr>
              <p:nvPr/>
            </p:nvSpPr>
            <p:spPr bwMode="auto">
              <a:xfrm>
                <a:off x="5480" y="3819"/>
                <a:ext cx="48" cy="53"/>
              </a:xfrm>
              <a:custGeom>
                <a:avLst/>
                <a:gdLst>
                  <a:gd name="T0" fmla="*/ 10 w 10"/>
                  <a:gd name="T1" fmla="*/ 5 h 11"/>
                  <a:gd name="T2" fmla="*/ 2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5" y="11"/>
                      <a:pt x="2" y="8"/>
                    </a:cubicBezTo>
                    <a:cubicBezTo>
                      <a:pt x="0" y="5"/>
                      <a:pt x="1" y="1"/>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1" name="Freeform 1627">
                <a:extLst>
                  <a:ext uri="{FF2B5EF4-FFF2-40B4-BE49-F238E27FC236}">
                    <a16:creationId xmlns:a16="http://schemas.microsoft.com/office/drawing/2014/main" id="{A03EF466-D6CC-4BAC-9A1F-C28D3F3B6973}"/>
                  </a:ext>
                </a:extLst>
              </p:cNvPr>
              <p:cNvSpPr>
                <a:spLocks/>
              </p:cNvSpPr>
              <p:nvPr/>
            </p:nvSpPr>
            <p:spPr bwMode="auto">
              <a:xfrm>
                <a:off x="5417" y="3833"/>
                <a:ext cx="48" cy="53"/>
              </a:xfrm>
              <a:custGeom>
                <a:avLst/>
                <a:gdLst>
                  <a:gd name="T0" fmla="*/ 10 w 10"/>
                  <a:gd name="T1" fmla="*/ 5 h 11"/>
                  <a:gd name="T2" fmla="*/ 3 w 10"/>
                  <a:gd name="T3" fmla="*/ 8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10" y="9"/>
                      <a:pt x="6" y="11"/>
                      <a:pt x="3" y="8"/>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2" name="Freeform 1628">
                <a:extLst>
                  <a:ext uri="{FF2B5EF4-FFF2-40B4-BE49-F238E27FC236}">
                    <a16:creationId xmlns:a16="http://schemas.microsoft.com/office/drawing/2014/main" id="{A6E55E00-3871-4CED-AFE0-790D531F7293}"/>
                  </a:ext>
                </a:extLst>
              </p:cNvPr>
              <p:cNvSpPr>
                <a:spLocks/>
              </p:cNvSpPr>
              <p:nvPr/>
            </p:nvSpPr>
            <p:spPr bwMode="auto">
              <a:xfrm>
                <a:off x="5374" y="3881"/>
                <a:ext cx="48" cy="49"/>
              </a:xfrm>
              <a:custGeom>
                <a:avLst/>
                <a:gdLst>
                  <a:gd name="T0" fmla="*/ 10 w 10"/>
                  <a:gd name="T1" fmla="*/ 4 h 10"/>
                  <a:gd name="T2" fmla="*/ 3 w 10"/>
                  <a:gd name="T3" fmla="*/ 7 h 10"/>
                  <a:gd name="T4" fmla="*/ 5 w 10"/>
                  <a:gd name="T5" fmla="*/ 0 h 10"/>
                  <a:gd name="T6" fmla="*/ 10 w 10"/>
                  <a:gd name="T7" fmla="*/ 4 h 10"/>
                </a:gdLst>
                <a:ahLst/>
                <a:cxnLst>
                  <a:cxn ang="0">
                    <a:pos x="T0" y="T1"/>
                  </a:cxn>
                  <a:cxn ang="0">
                    <a:pos x="T2" y="T3"/>
                  </a:cxn>
                  <a:cxn ang="0">
                    <a:pos x="T4" y="T5"/>
                  </a:cxn>
                  <a:cxn ang="0">
                    <a:pos x="T6" y="T7"/>
                  </a:cxn>
                </a:cxnLst>
                <a:rect l="0" t="0" r="r" b="b"/>
                <a:pathLst>
                  <a:path w="10" h="10">
                    <a:moveTo>
                      <a:pt x="10" y="4"/>
                    </a:moveTo>
                    <a:cubicBezTo>
                      <a:pt x="10" y="8"/>
                      <a:pt x="6" y="10"/>
                      <a:pt x="3" y="7"/>
                    </a:cubicBezTo>
                    <a:cubicBezTo>
                      <a:pt x="0" y="5"/>
                      <a:pt x="1"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3" name="Freeform 1629">
                <a:extLst>
                  <a:ext uri="{FF2B5EF4-FFF2-40B4-BE49-F238E27FC236}">
                    <a16:creationId xmlns:a16="http://schemas.microsoft.com/office/drawing/2014/main" id="{F3C3CD83-E982-413D-BD2C-EEC8573DBD0C}"/>
                  </a:ext>
                </a:extLst>
              </p:cNvPr>
              <p:cNvSpPr>
                <a:spLocks/>
              </p:cNvSpPr>
              <p:nvPr/>
            </p:nvSpPr>
            <p:spPr bwMode="auto">
              <a:xfrm>
                <a:off x="5350" y="3814"/>
                <a:ext cx="48" cy="48"/>
              </a:xfrm>
              <a:custGeom>
                <a:avLst/>
                <a:gdLst>
                  <a:gd name="T0" fmla="*/ 10 w 10"/>
                  <a:gd name="T1" fmla="*/ 5 h 10"/>
                  <a:gd name="T2" fmla="*/ 3 w 10"/>
                  <a:gd name="T3" fmla="*/ 8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6" y="10"/>
                      <a:pt x="3" y="8"/>
                    </a:cubicBezTo>
                    <a:cubicBezTo>
                      <a:pt x="0" y="5"/>
                      <a:pt x="0"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4" name="Freeform 1630">
                <a:extLst>
                  <a:ext uri="{FF2B5EF4-FFF2-40B4-BE49-F238E27FC236}">
                    <a16:creationId xmlns:a16="http://schemas.microsoft.com/office/drawing/2014/main" id="{A3EA1E1D-B699-4016-B5AA-43AF95B16538}"/>
                  </a:ext>
                </a:extLst>
              </p:cNvPr>
              <p:cNvSpPr>
                <a:spLocks/>
              </p:cNvSpPr>
              <p:nvPr/>
            </p:nvSpPr>
            <p:spPr bwMode="auto">
              <a:xfrm>
                <a:off x="5249" y="3833"/>
                <a:ext cx="48" cy="48"/>
              </a:xfrm>
              <a:custGeom>
                <a:avLst/>
                <a:gdLst>
                  <a:gd name="T0" fmla="*/ 9 w 10"/>
                  <a:gd name="T1" fmla="*/ 5 h 10"/>
                  <a:gd name="T2" fmla="*/ 3 w 10"/>
                  <a:gd name="T3" fmla="*/ 8 h 10"/>
                  <a:gd name="T4" fmla="*/ 4 w 10"/>
                  <a:gd name="T5" fmla="*/ 0 h 10"/>
                  <a:gd name="T6" fmla="*/ 4 w 10"/>
                  <a:gd name="T7" fmla="*/ 0 h 10"/>
                  <a:gd name="T8" fmla="*/ 9 w 10"/>
                  <a:gd name="T9" fmla="*/ 5 h 10"/>
                </a:gdLst>
                <a:ahLst/>
                <a:cxnLst>
                  <a:cxn ang="0">
                    <a:pos x="T0" y="T1"/>
                  </a:cxn>
                  <a:cxn ang="0">
                    <a:pos x="T2" y="T3"/>
                  </a:cxn>
                  <a:cxn ang="0">
                    <a:pos x="T4" y="T5"/>
                  </a:cxn>
                  <a:cxn ang="0">
                    <a:pos x="T6" y="T7"/>
                  </a:cxn>
                  <a:cxn ang="0">
                    <a:pos x="T8" y="T9"/>
                  </a:cxn>
                </a:cxnLst>
                <a:rect l="0" t="0" r="r" b="b"/>
                <a:pathLst>
                  <a:path w="10" h="10">
                    <a:moveTo>
                      <a:pt x="9" y="5"/>
                    </a:moveTo>
                    <a:cubicBezTo>
                      <a:pt x="10" y="8"/>
                      <a:pt x="6" y="10"/>
                      <a:pt x="3" y="8"/>
                    </a:cubicBezTo>
                    <a:cubicBezTo>
                      <a:pt x="0" y="5"/>
                      <a:pt x="0" y="0"/>
                      <a:pt x="4" y="0"/>
                    </a:cubicBezTo>
                    <a:cubicBezTo>
                      <a:pt x="4" y="0"/>
                      <a:pt x="4" y="0"/>
                      <a:pt x="4" y="0"/>
                    </a:cubicBezTo>
                    <a:cubicBezTo>
                      <a:pt x="7" y="0"/>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5" name="Freeform 1631">
                <a:extLst>
                  <a:ext uri="{FF2B5EF4-FFF2-40B4-BE49-F238E27FC236}">
                    <a16:creationId xmlns:a16="http://schemas.microsoft.com/office/drawing/2014/main" id="{8C325E9F-0635-4C19-A1EA-507C6F313F31}"/>
                  </a:ext>
                </a:extLst>
              </p:cNvPr>
              <p:cNvSpPr>
                <a:spLocks/>
              </p:cNvSpPr>
              <p:nvPr/>
            </p:nvSpPr>
            <p:spPr bwMode="auto">
              <a:xfrm>
                <a:off x="5210" y="3766"/>
                <a:ext cx="53" cy="48"/>
              </a:xfrm>
              <a:custGeom>
                <a:avLst/>
                <a:gdLst>
                  <a:gd name="T0" fmla="*/ 10 w 11"/>
                  <a:gd name="T1" fmla="*/ 5 h 10"/>
                  <a:gd name="T2" fmla="*/ 3 w 11"/>
                  <a:gd name="T3" fmla="*/ 8 h 10"/>
                  <a:gd name="T4" fmla="*/ 5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11" y="9"/>
                      <a:pt x="7" y="10"/>
                      <a:pt x="3" y="8"/>
                    </a:cubicBezTo>
                    <a:cubicBezTo>
                      <a:pt x="0" y="5"/>
                      <a:pt x="0"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6" name="Freeform 1632">
                <a:extLst>
                  <a:ext uri="{FF2B5EF4-FFF2-40B4-BE49-F238E27FC236}">
                    <a16:creationId xmlns:a16="http://schemas.microsoft.com/office/drawing/2014/main" id="{32E24661-B671-4BC3-BA58-77F1A9B0CB1B}"/>
                  </a:ext>
                </a:extLst>
              </p:cNvPr>
              <p:cNvSpPr>
                <a:spLocks/>
              </p:cNvSpPr>
              <p:nvPr/>
            </p:nvSpPr>
            <p:spPr bwMode="auto">
              <a:xfrm>
                <a:off x="5282" y="3790"/>
                <a:ext cx="53" cy="48"/>
              </a:xfrm>
              <a:custGeom>
                <a:avLst/>
                <a:gdLst>
                  <a:gd name="T0" fmla="*/ 10 w 11"/>
                  <a:gd name="T1" fmla="*/ 5 h 10"/>
                  <a:gd name="T2" fmla="*/ 4 w 11"/>
                  <a:gd name="T3" fmla="*/ 8 h 10"/>
                  <a:gd name="T4" fmla="*/ 5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11" y="9"/>
                      <a:pt x="7" y="10"/>
                      <a:pt x="4" y="8"/>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7" name="Freeform 1633">
                <a:extLst>
                  <a:ext uri="{FF2B5EF4-FFF2-40B4-BE49-F238E27FC236}">
                    <a16:creationId xmlns:a16="http://schemas.microsoft.com/office/drawing/2014/main" id="{8D35A859-D331-40A8-A1FE-694B3D45980D}"/>
                  </a:ext>
                </a:extLst>
              </p:cNvPr>
              <p:cNvSpPr>
                <a:spLocks/>
              </p:cNvSpPr>
              <p:nvPr/>
            </p:nvSpPr>
            <p:spPr bwMode="auto">
              <a:xfrm>
                <a:off x="5263" y="3718"/>
                <a:ext cx="53" cy="53"/>
              </a:xfrm>
              <a:custGeom>
                <a:avLst/>
                <a:gdLst>
                  <a:gd name="T0" fmla="*/ 11 w 11"/>
                  <a:gd name="T1" fmla="*/ 5 h 11"/>
                  <a:gd name="T2" fmla="*/ 3 w 11"/>
                  <a:gd name="T3" fmla="*/ 8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9"/>
                      <a:pt x="7" y="11"/>
                      <a:pt x="3" y="8"/>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8" name="Freeform 1634">
                <a:extLst>
                  <a:ext uri="{FF2B5EF4-FFF2-40B4-BE49-F238E27FC236}">
                    <a16:creationId xmlns:a16="http://schemas.microsoft.com/office/drawing/2014/main" id="{F48B29C2-A245-48FF-A1ED-DCF7F9936E33}"/>
                  </a:ext>
                </a:extLst>
              </p:cNvPr>
              <p:cNvSpPr>
                <a:spLocks/>
              </p:cNvSpPr>
              <p:nvPr/>
            </p:nvSpPr>
            <p:spPr bwMode="auto">
              <a:xfrm>
                <a:off x="5186" y="3689"/>
                <a:ext cx="53" cy="53"/>
              </a:xfrm>
              <a:custGeom>
                <a:avLst/>
                <a:gdLst>
                  <a:gd name="T0" fmla="*/ 11 w 11"/>
                  <a:gd name="T1" fmla="*/ 5 h 11"/>
                  <a:gd name="T2" fmla="*/ 4 w 11"/>
                  <a:gd name="T3" fmla="*/ 9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10"/>
                      <a:pt x="7" y="11"/>
                      <a:pt x="4" y="9"/>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89" name="Freeform 1635">
                <a:extLst>
                  <a:ext uri="{FF2B5EF4-FFF2-40B4-BE49-F238E27FC236}">
                    <a16:creationId xmlns:a16="http://schemas.microsoft.com/office/drawing/2014/main" id="{E3811311-B58A-49D6-8A6C-D76F9350398E}"/>
                  </a:ext>
                </a:extLst>
              </p:cNvPr>
              <p:cNvSpPr>
                <a:spLocks/>
              </p:cNvSpPr>
              <p:nvPr/>
            </p:nvSpPr>
            <p:spPr bwMode="auto">
              <a:xfrm>
                <a:off x="5143" y="3621"/>
                <a:ext cx="53" cy="58"/>
              </a:xfrm>
              <a:custGeom>
                <a:avLst/>
                <a:gdLst>
                  <a:gd name="T0" fmla="*/ 11 w 11"/>
                  <a:gd name="T1" fmla="*/ 6 h 12"/>
                  <a:gd name="T2" fmla="*/ 3 w 11"/>
                  <a:gd name="T3" fmla="*/ 9 h 12"/>
                  <a:gd name="T4" fmla="*/ 5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7" y="12"/>
                      <a:pt x="3" y="9"/>
                    </a:cubicBezTo>
                    <a:cubicBezTo>
                      <a:pt x="0" y="6"/>
                      <a:pt x="0" y="1"/>
                      <a:pt x="5" y="0"/>
                    </a:cubicBezTo>
                    <a:cubicBezTo>
                      <a:pt x="9"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0" name="Freeform 1636">
                <a:extLst>
                  <a:ext uri="{FF2B5EF4-FFF2-40B4-BE49-F238E27FC236}">
                    <a16:creationId xmlns:a16="http://schemas.microsoft.com/office/drawing/2014/main" id="{4FACE86A-1CD2-4052-85AD-B6BD7F240BB5}"/>
                  </a:ext>
                </a:extLst>
              </p:cNvPr>
              <p:cNvSpPr>
                <a:spLocks/>
              </p:cNvSpPr>
              <p:nvPr/>
            </p:nvSpPr>
            <p:spPr bwMode="auto">
              <a:xfrm>
                <a:off x="5229" y="3640"/>
                <a:ext cx="53" cy="58"/>
              </a:xfrm>
              <a:custGeom>
                <a:avLst/>
                <a:gdLst>
                  <a:gd name="T0" fmla="*/ 11 w 11"/>
                  <a:gd name="T1" fmla="*/ 6 h 12"/>
                  <a:gd name="T2" fmla="*/ 4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7" y="12"/>
                      <a:pt x="4" y="9"/>
                    </a:cubicBezTo>
                    <a:cubicBezTo>
                      <a:pt x="0" y="6"/>
                      <a:pt x="1" y="0"/>
                      <a:pt x="6"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1" name="Freeform 1637">
                <a:extLst>
                  <a:ext uri="{FF2B5EF4-FFF2-40B4-BE49-F238E27FC236}">
                    <a16:creationId xmlns:a16="http://schemas.microsoft.com/office/drawing/2014/main" id="{3ADF46FC-3485-4F15-925F-0FDF92050927}"/>
                  </a:ext>
                </a:extLst>
              </p:cNvPr>
              <p:cNvSpPr>
                <a:spLocks/>
              </p:cNvSpPr>
              <p:nvPr/>
            </p:nvSpPr>
            <p:spPr bwMode="auto">
              <a:xfrm>
                <a:off x="5249" y="3573"/>
                <a:ext cx="53" cy="58"/>
              </a:xfrm>
              <a:custGeom>
                <a:avLst/>
                <a:gdLst>
                  <a:gd name="T0" fmla="*/ 11 w 11"/>
                  <a:gd name="T1" fmla="*/ 5 h 12"/>
                  <a:gd name="T2" fmla="*/ 4 w 11"/>
                  <a:gd name="T3" fmla="*/ 9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4" y="9"/>
                    </a:cubicBezTo>
                    <a:cubicBezTo>
                      <a:pt x="0" y="6"/>
                      <a:pt x="1"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2" name="Freeform 1638">
                <a:extLst>
                  <a:ext uri="{FF2B5EF4-FFF2-40B4-BE49-F238E27FC236}">
                    <a16:creationId xmlns:a16="http://schemas.microsoft.com/office/drawing/2014/main" id="{9F18E2FA-CC29-4DCB-8E1E-65ED3E78C5B7}"/>
                  </a:ext>
                </a:extLst>
              </p:cNvPr>
              <p:cNvSpPr>
                <a:spLocks/>
              </p:cNvSpPr>
              <p:nvPr/>
            </p:nvSpPr>
            <p:spPr bwMode="auto">
              <a:xfrm>
                <a:off x="5176" y="3563"/>
                <a:ext cx="53" cy="58"/>
              </a:xfrm>
              <a:custGeom>
                <a:avLst/>
                <a:gdLst>
                  <a:gd name="T0" fmla="*/ 11 w 11"/>
                  <a:gd name="T1" fmla="*/ 5 h 12"/>
                  <a:gd name="T2" fmla="*/ 3 w 11"/>
                  <a:gd name="T3" fmla="*/ 9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3" y="9"/>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3" name="Freeform 1639">
                <a:extLst>
                  <a:ext uri="{FF2B5EF4-FFF2-40B4-BE49-F238E27FC236}">
                    <a16:creationId xmlns:a16="http://schemas.microsoft.com/office/drawing/2014/main" id="{2EC8ED0E-66D2-4586-9D01-9433A12D6052}"/>
                  </a:ext>
                </a:extLst>
              </p:cNvPr>
              <p:cNvSpPr>
                <a:spLocks/>
              </p:cNvSpPr>
              <p:nvPr/>
            </p:nvSpPr>
            <p:spPr bwMode="auto">
              <a:xfrm>
                <a:off x="5210" y="3486"/>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4" name="Freeform 1640">
                <a:extLst>
                  <a:ext uri="{FF2B5EF4-FFF2-40B4-BE49-F238E27FC236}">
                    <a16:creationId xmlns:a16="http://schemas.microsoft.com/office/drawing/2014/main" id="{9FDF4195-994B-432E-8527-0B1B2D1591D9}"/>
                  </a:ext>
                </a:extLst>
              </p:cNvPr>
              <p:cNvSpPr>
                <a:spLocks/>
              </p:cNvSpPr>
              <p:nvPr/>
            </p:nvSpPr>
            <p:spPr bwMode="auto">
              <a:xfrm>
                <a:off x="5109" y="3510"/>
                <a:ext cx="58" cy="58"/>
              </a:xfrm>
              <a:custGeom>
                <a:avLst/>
                <a:gdLst>
                  <a:gd name="T0" fmla="*/ 11 w 12"/>
                  <a:gd name="T1" fmla="*/ 5 h 12"/>
                  <a:gd name="T2" fmla="*/ 4 w 12"/>
                  <a:gd name="T3" fmla="*/ 9 h 12"/>
                  <a:gd name="T4" fmla="*/ 5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2" y="10"/>
                      <a:pt x="7" y="12"/>
                      <a:pt x="4" y="9"/>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5" name="Freeform 1641">
                <a:extLst>
                  <a:ext uri="{FF2B5EF4-FFF2-40B4-BE49-F238E27FC236}">
                    <a16:creationId xmlns:a16="http://schemas.microsoft.com/office/drawing/2014/main" id="{EA23F074-B253-4D77-8457-49E27ECA8A01}"/>
                  </a:ext>
                </a:extLst>
              </p:cNvPr>
              <p:cNvSpPr>
                <a:spLocks/>
              </p:cNvSpPr>
              <p:nvPr/>
            </p:nvSpPr>
            <p:spPr bwMode="auto">
              <a:xfrm>
                <a:off x="5080" y="3568"/>
                <a:ext cx="58" cy="58"/>
              </a:xfrm>
              <a:custGeom>
                <a:avLst/>
                <a:gdLst>
                  <a:gd name="T0" fmla="*/ 12 w 12"/>
                  <a:gd name="T1" fmla="*/ 6 h 12"/>
                  <a:gd name="T2" fmla="*/ 4 w 12"/>
                  <a:gd name="T3" fmla="*/ 9 h 12"/>
                  <a:gd name="T4" fmla="*/ 6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0"/>
                      <a:pt x="7" y="12"/>
                      <a:pt x="4" y="9"/>
                    </a:cubicBezTo>
                    <a:cubicBezTo>
                      <a:pt x="0" y="6"/>
                      <a:pt x="1" y="1"/>
                      <a:pt x="6" y="0"/>
                    </a:cubicBezTo>
                    <a:cubicBezTo>
                      <a:pt x="9" y="0"/>
                      <a:pt x="11"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6" name="Freeform 1642">
                <a:extLst>
                  <a:ext uri="{FF2B5EF4-FFF2-40B4-BE49-F238E27FC236}">
                    <a16:creationId xmlns:a16="http://schemas.microsoft.com/office/drawing/2014/main" id="{531D1D90-DBA6-4E8E-A136-CC3C7CC4348F}"/>
                  </a:ext>
                </a:extLst>
              </p:cNvPr>
              <p:cNvSpPr>
                <a:spLocks/>
              </p:cNvSpPr>
              <p:nvPr/>
            </p:nvSpPr>
            <p:spPr bwMode="auto">
              <a:xfrm>
                <a:off x="5013" y="3525"/>
                <a:ext cx="53" cy="58"/>
              </a:xfrm>
              <a:custGeom>
                <a:avLst/>
                <a:gdLst>
                  <a:gd name="T0" fmla="*/ 11 w 11"/>
                  <a:gd name="T1" fmla="*/ 5 h 12"/>
                  <a:gd name="T2" fmla="*/ 3 w 11"/>
                  <a:gd name="T3" fmla="*/ 9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7" y="12"/>
                      <a:pt x="3" y="9"/>
                    </a:cubicBezTo>
                    <a:cubicBezTo>
                      <a:pt x="0" y="6"/>
                      <a:pt x="0" y="0"/>
                      <a:pt x="5" y="0"/>
                    </a:cubicBezTo>
                    <a:cubicBezTo>
                      <a:pt x="8"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7" name="Freeform 1643">
                <a:extLst>
                  <a:ext uri="{FF2B5EF4-FFF2-40B4-BE49-F238E27FC236}">
                    <a16:creationId xmlns:a16="http://schemas.microsoft.com/office/drawing/2014/main" id="{08BF51FA-69FD-4A4E-A2F1-CE22E6D26F88}"/>
                  </a:ext>
                </a:extLst>
              </p:cNvPr>
              <p:cNvSpPr>
                <a:spLocks/>
              </p:cNvSpPr>
              <p:nvPr/>
            </p:nvSpPr>
            <p:spPr bwMode="auto">
              <a:xfrm>
                <a:off x="5046" y="3462"/>
                <a:ext cx="58" cy="58"/>
              </a:xfrm>
              <a:custGeom>
                <a:avLst/>
                <a:gdLst>
                  <a:gd name="T0" fmla="*/ 11 w 12"/>
                  <a:gd name="T1" fmla="*/ 6 h 12"/>
                  <a:gd name="T2" fmla="*/ 3 w 12"/>
                  <a:gd name="T3" fmla="*/ 9 h 12"/>
                  <a:gd name="T4" fmla="*/ 5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2" y="10"/>
                      <a:pt x="7" y="12"/>
                      <a:pt x="3" y="9"/>
                    </a:cubicBezTo>
                    <a:cubicBezTo>
                      <a:pt x="0" y="6"/>
                      <a:pt x="0" y="0"/>
                      <a:pt x="5"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8" name="Freeform 1644">
                <a:extLst>
                  <a:ext uri="{FF2B5EF4-FFF2-40B4-BE49-F238E27FC236}">
                    <a16:creationId xmlns:a16="http://schemas.microsoft.com/office/drawing/2014/main" id="{D2FF8B04-A784-4F05-946F-4C69ECFF230F}"/>
                  </a:ext>
                </a:extLst>
              </p:cNvPr>
              <p:cNvSpPr>
                <a:spLocks/>
              </p:cNvSpPr>
              <p:nvPr/>
            </p:nvSpPr>
            <p:spPr bwMode="auto">
              <a:xfrm>
                <a:off x="4964" y="3452"/>
                <a:ext cx="53" cy="63"/>
              </a:xfrm>
              <a:custGeom>
                <a:avLst/>
                <a:gdLst>
                  <a:gd name="T0" fmla="*/ 11 w 11"/>
                  <a:gd name="T1" fmla="*/ 6 h 13"/>
                  <a:gd name="T2" fmla="*/ 3 w 11"/>
                  <a:gd name="T3" fmla="*/ 9 h 13"/>
                  <a:gd name="T4" fmla="*/ 5 w 11"/>
                  <a:gd name="T5" fmla="*/ 0 h 13"/>
                  <a:gd name="T6" fmla="*/ 11 w 11"/>
                  <a:gd name="T7" fmla="*/ 6 h 13"/>
                </a:gdLst>
                <a:ahLst/>
                <a:cxnLst>
                  <a:cxn ang="0">
                    <a:pos x="T0" y="T1"/>
                  </a:cxn>
                  <a:cxn ang="0">
                    <a:pos x="T2" y="T3"/>
                  </a:cxn>
                  <a:cxn ang="0">
                    <a:pos x="T4" y="T5"/>
                  </a:cxn>
                  <a:cxn ang="0">
                    <a:pos x="T6" y="T7"/>
                  </a:cxn>
                </a:cxnLst>
                <a:rect l="0" t="0" r="r" b="b"/>
                <a:pathLst>
                  <a:path w="11" h="13">
                    <a:moveTo>
                      <a:pt x="11" y="6"/>
                    </a:moveTo>
                    <a:cubicBezTo>
                      <a:pt x="11" y="10"/>
                      <a:pt x="7" y="13"/>
                      <a:pt x="3" y="9"/>
                    </a:cubicBezTo>
                    <a:cubicBezTo>
                      <a:pt x="0" y="6"/>
                      <a:pt x="0" y="1"/>
                      <a:pt x="5"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99" name="Freeform 1645">
                <a:extLst>
                  <a:ext uri="{FF2B5EF4-FFF2-40B4-BE49-F238E27FC236}">
                    <a16:creationId xmlns:a16="http://schemas.microsoft.com/office/drawing/2014/main" id="{533A501A-B84F-4F82-8160-20E8661D4CA8}"/>
                  </a:ext>
                </a:extLst>
              </p:cNvPr>
              <p:cNvSpPr>
                <a:spLocks/>
              </p:cNvSpPr>
              <p:nvPr/>
            </p:nvSpPr>
            <p:spPr bwMode="auto">
              <a:xfrm>
                <a:off x="4906" y="3380"/>
                <a:ext cx="58" cy="58"/>
              </a:xfrm>
              <a:custGeom>
                <a:avLst/>
                <a:gdLst>
                  <a:gd name="T0" fmla="*/ 12 w 12"/>
                  <a:gd name="T1" fmla="*/ 6 h 12"/>
                  <a:gd name="T2" fmla="*/ 4 w 12"/>
                  <a:gd name="T3" fmla="*/ 9 h 12"/>
                  <a:gd name="T4" fmla="*/ 5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0"/>
                      <a:pt x="8" y="12"/>
                      <a:pt x="4" y="9"/>
                    </a:cubicBezTo>
                    <a:cubicBezTo>
                      <a:pt x="0" y="6"/>
                      <a:pt x="1" y="0"/>
                      <a:pt x="5" y="0"/>
                    </a:cubicBezTo>
                    <a:cubicBezTo>
                      <a:pt x="9"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0" name="Freeform 1646">
                <a:extLst>
                  <a:ext uri="{FF2B5EF4-FFF2-40B4-BE49-F238E27FC236}">
                    <a16:creationId xmlns:a16="http://schemas.microsoft.com/office/drawing/2014/main" id="{3824B3F1-207F-4218-8954-150C5344E243}"/>
                  </a:ext>
                </a:extLst>
              </p:cNvPr>
              <p:cNvSpPr>
                <a:spLocks/>
              </p:cNvSpPr>
              <p:nvPr/>
            </p:nvSpPr>
            <p:spPr bwMode="auto">
              <a:xfrm>
                <a:off x="4921" y="3293"/>
                <a:ext cx="58" cy="63"/>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8" y="13"/>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1" name="Freeform 1647">
                <a:extLst>
                  <a:ext uri="{FF2B5EF4-FFF2-40B4-BE49-F238E27FC236}">
                    <a16:creationId xmlns:a16="http://schemas.microsoft.com/office/drawing/2014/main" id="{5D19196A-795D-4B85-8DA0-D79ED5197F67}"/>
                  </a:ext>
                </a:extLst>
              </p:cNvPr>
              <p:cNvSpPr>
                <a:spLocks/>
              </p:cNvSpPr>
              <p:nvPr/>
            </p:nvSpPr>
            <p:spPr bwMode="auto">
              <a:xfrm>
                <a:off x="4849" y="3240"/>
                <a:ext cx="57" cy="63"/>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2" name="Freeform 1648">
                <a:extLst>
                  <a:ext uri="{FF2B5EF4-FFF2-40B4-BE49-F238E27FC236}">
                    <a16:creationId xmlns:a16="http://schemas.microsoft.com/office/drawing/2014/main" id="{BF43CDC7-361A-43C3-BB39-1582906898D9}"/>
                  </a:ext>
                </a:extLst>
              </p:cNvPr>
              <p:cNvSpPr>
                <a:spLocks/>
              </p:cNvSpPr>
              <p:nvPr/>
            </p:nvSpPr>
            <p:spPr bwMode="auto">
              <a:xfrm>
                <a:off x="4960" y="3115"/>
                <a:ext cx="57" cy="67"/>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3" name="Freeform 1649">
                <a:extLst>
                  <a:ext uri="{FF2B5EF4-FFF2-40B4-BE49-F238E27FC236}">
                    <a16:creationId xmlns:a16="http://schemas.microsoft.com/office/drawing/2014/main" id="{9E600788-DF07-443A-ADDD-6295F1B680C0}"/>
                  </a:ext>
                </a:extLst>
              </p:cNvPr>
              <p:cNvSpPr>
                <a:spLocks/>
              </p:cNvSpPr>
              <p:nvPr/>
            </p:nvSpPr>
            <p:spPr bwMode="auto">
              <a:xfrm>
                <a:off x="4988" y="3043"/>
                <a:ext cx="63" cy="67"/>
              </a:xfrm>
              <a:custGeom>
                <a:avLst/>
                <a:gdLst>
                  <a:gd name="T0" fmla="*/ 13 w 13"/>
                  <a:gd name="T1" fmla="*/ 7 h 14"/>
                  <a:gd name="T2" fmla="*/ 4 w 13"/>
                  <a:gd name="T3" fmla="*/ 11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8" y="14"/>
                      <a:pt x="4" y="11"/>
                    </a:cubicBezTo>
                    <a:cubicBezTo>
                      <a:pt x="0" y="7"/>
                      <a:pt x="2"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4" name="Freeform 1650">
                <a:extLst>
                  <a:ext uri="{FF2B5EF4-FFF2-40B4-BE49-F238E27FC236}">
                    <a16:creationId xmlns:a16="http://schemas.microsoft.com/office/drawing/2014/main" id="{E24D25CF-E9CF-4E38-9B48-7958C63D593F}"/>
                  </a:ext>
                </a:extLst>
              </p:cNvPr>
              <p:cNvSpPr>
                <a:spLocks/>
              </p:cNvSpPr>
              <p:nvPr/>
            </p:nvSpPr>
            <p:spPr bwMode="auto">
              <a:xfrm>
                <a:off x="5022" y="2965"/>
                <a:ext cx="63" cy="68"/>
              </a:xfrm>
              <a:custGeom>
                <a:avLst/>
                <a:gdLst>
                  <a:gd name="T0" fmla="*/ 13 w 13"/>
                  <a:gd name="T1" fmla="*/ 6 h 14"/>
                  <a:gd name="T2" fmla="*/ 3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6" y="14"/>
                      <a:pt x="3" y="10"/>
                    </a:cubicBezTo>
                    <a:cubicBezTo>
                      <a:pt x="0" y="7"/>
                      <a:pt x="1" y="0"/>
                      <a:pt x="6"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5" name="Freeform 1651">
                <a:extLst>
                  <a:ext uri="{FF2B5EF4-FFF2-40B4-BE49-F238E27FC236}">
                    <a16:creationId xmlns:a16="http://schemas.microsoft.com/office/drawing/2014/main" id="{9C6DA41C-DCE7-47BD-9F44-04021E11FBB7}"/>
                  </a:ext>
                </a:extLst>
              </p:cNvPr>
              <p:cNvSpPr>
                <a:spLocks/>
              </p:cNvSpPr>
              <p:nvPr/>
            </p:nvSpPr>
            <p:spPr bwMode="auto">
              <a:xfrm>
                <a:off x="5114" y="2975"/>
                <a:ext cx="62" cy="68"/>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6" y="14"/>
                      <a:pt x="3" y="10"/>
                    </a:cubicBezTo>
                    <a:cubicBezTo>
                      <a:pt x="0" y="6"/>
                      <a:pt x="1"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6" name="Freeform 1652">
                <a:extLst>
                  <a:ext uri="{FF2B5EF4-FFF2-40B4-BE49-F238E27FC236}">
                    <a16:creationId xmlns:a16="http://schemas.microsoft.com/office/drawing/2014/main" id="{AFEF3264-2C61-46C1-8CFB-DF2852F15D95}"/>
                  </a:ext>
                </a:extLst>
              </p:cNvPr>
              <p:cNvSpPr>
                <a:spLocks/>
              </p:cNvSpPr>
              <p:nvPr/>
            </p:nvSpPr>
            <p:spPr bwMode="auto">
              <a:xfrm>
                <a:off x="5046" y="3129"/>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7" name="Freeform 1653">
                <a:extLst>
                  <a:ext uri="{FF2B5EF4-FFF2-40B4-BE49-F238E27FC236}">
                    <a16:creationId xmlns:a16="http://schemas.microsoft.com/office/drawing/2014/main" id="{7D33CF15-B0EC-46A3-B733-519C50E7D313}"/>
                  </a:ext>
                </a:extLst>
              </p:cNvPr>
              <p:cNvSpPr>
                <a:spLocks/>
              </p:cNvSpPr>
              <p:nvPr/>
            </p:nvSpPr>
            <p:spPr bwMode="auto">
              <a:xfrm>
                <a:off x="4998" y="3197"/>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0"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8" name="Freeform 1654">
                <a:extLst>
                  <a:ext uri="{FF2B5EF4-FFF2-40B4-BE49-F238E27FC236}">
                    <a16:creationId xmlns:a16="http://schemas.microsoft.com/office/drawing/2014/main" id="{744EFBFE-6F81-4A67-87C2-A87849DB61D5}"/>
                  </a:ext>
                </a:extLst>
              </p:cNvPr>
              <p:cNvSpPr>
                <a:spLocks/>
              </p:cNvSpPr>
              <p:nvPr/>
            </p:nvSpPr>
            <p:spPr bwMode="auto">
              <a:xfrm>
                <a:off x="5075" y="3231"/>
                <a:ext cx="58" cy="62"/>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1" y="0"/>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09" name="Freeform 1655">
                <a:extLst>
                  <a:ext uri="{FF2B5EF4-FFF2-40B4-BE49-F238E27FC236}">
                    <a16:creationId xmlns:a16="http://schemas.microsoft.com/office/drawing/2014/main" id="{65AB9FD6-C821-4CA3-91A1-774949AE0B2D}"/>
                  </a:ext>
                </a:extLst>
              </p:cNvPr>
              <p:cNvSpPr>
                <a:spLocks/>
              </p:cNvSpPr>
              <p:nvPr/>
            </p:nvSpPr>
            <p:spPr bwMode="auto">
              <a:xfrm>
                <a:off x="5123" y="3168"/>
                <a:ext cx="63" cy="67"/>
              </a:xfrm>
              <a:custGeom>
                <a:avLst/>
                <a:gdLst>
                  <a:gd name="T0" fmla="*/ 13 w 13"/>
                  <a:gd name="T1" fmla="*/ 6 h 14"/>
                  <a:gd name="T2" fmla="*/ 3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7" y="14"/>
                      <a:pt x="3" y="10"/>
                    </a:cubicBezTo>
                    <a:cubicBezTo>
                      <a:pt x="0" y="6"/>
                      <a:pt x="1" y="0"/>
                      <a:pt x="6"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0" name="Freeform 1656">
                <a:extLst>
                  <a:ext uri="{FF2B5EF4-FFF2-40B4-BE49-F238E27FC236}">
                    <a16:creationId xmlns:a16="http://schemas.microsoft.com/office/drawing/2014/main" id="{EE218026-8D9E-43D2-A947-6E32D7DD2CF0}"/>
                  </a:ext>
                </a:extLst>
              </p:cNvPr>
              <p:cNvSpPr>
                <a:spLocks/>
              </p:cNvSpPr>
              <p:nvPr/>
            </p:nvSpPr>
            <p:spPr bwMode="auto">
              <a:xfrm>
                <a:off x="5085" y="3052"/>
                <a:ext cx="62" cy="68"/>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0"/>
                    </a:cubicBezTo>
                    <a:cubicBezTo>
                      <a:pt x="0" y="7"/>
                      <a:pt x="2" y="1"/>
                      <a:pt x="7" y="0"/>
                    </a:cubicBezTo>
                    <a:cubicBezTo>
                      <a:pt x="11" y="1"/>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1" name="Freeform 1657">
                <a:extLst>
                  <a:ext uri="{FF2B5EF4-FFF2-40B4-BE49-F238E27FC236}">
                    <a16:creationId xmlns:a16="http://schemas.microsoft.com/office/drawing/2014/main" id="{52B8EEF9-5E1C-4749-B129-97B730335283}"/>
                  </a:ext>
                </a:extLst>
              </p:cNvPr>
              <p:cNvSpPr>
                <a:spLocks/>
              </p:cNvSpPr>
              <p:nvPr/>
            </p:nvSpPr>
            <p:spPr bwMode="auto">
              <a:xfrm>
                <a:off x="5162" y="3086"/>
                <a:ext cx="63" cy="67"/>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7" y="14"/>
                      <a:pt x="3" y="10"/>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2" name="Freeform 1658">
                <a:extLst>
                  <a:ext uri="{FF2B5EF4-FFF2-40B4-BE49-F238E27FC236}">
                    <a16:creationId xmlns:a16="http://schemas.microsoft.com/office/drawing/2014/main" id="{78F15453-8878-438D-A796-74EFF515D510}"/>
                  </a:ext>
                </a:extLst>
              </p:cNvPr>
              <p:cNvSpPr>
                <a:spLocks/>
              </p:cNvSpPr>
              <p:nvPr/>
            </p:nvSpPr>
            <p:spPr bwMode="auto">
              <a:xfrm>
                <a:off x="4911" y="3033"/>
                <a:ext cx="63" cy="67"/>
              </a:xfrm>
              <a:custGeom>
                <a:avLst/>
                <a:gdLst>
                  <a:gd name="T0" fmla="*/ 12 w 13"/>
                  <a:gd name="T1" fmla="*/ 6 h 14"/>
                  <a:gd name="T2" fmla="*/ 3 w 13"/>
                  <a:gd name="T3" fmla="*/ 10 h 14"/>
                  <a:gd name="T4" fmla="*/ 6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3" y="11"/>
                      <a:pt x="7" y="14"/>
                      <a:pt x="3" y="10"/>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3" name="Freeform 1659">
                <a:extLst>
                  <a:ext uri="{FF2B5EF4-FFF2-40B4-BE49-F238E27FC236}">
                    <a16:creationId xmlns:a16="http://schemas.microsoft.com/office/drawing/2014/main" id="{D4921801-8AC9-49C3-8A6A-D495B273D7FA}"/>
                  </a:ext>
                </a:extLst>
              </p:cNvPr>
              <p:cNvSpPr>
                <a:spLocks/>
              </p:cNvSpPr>
              <p:nvPr/>
            </p:nvSpPr>
            <p:spPr bwMode="auto">
              <a:xfrm>
                <a:off x="4940" y="2946"/>
                <a:ext cx="63" cy="68"/>
              </a:xfrm>
              <a:custGeom>
                <a:avLst/>
                <a:gdLst>
                  <a:gd name="T0" fmla="*/ 13 w 13"/>
                  <a:gd name="T1" fmla="*/ 7 h 14"/>
                  <a:gd name="T2" fmla="*/ 3 w 13"/>
                  <a:gd name="T3" fmla="*/ 11 h 14"/>
                  <a:gd name="T4" fmla="*/ 6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1"/>
                    </a:cubicBezTo>
                    <a:cubicBezTo>
                      <a:pt x="0" y="7"/>
                      <a:pt x="1" y="1"/>
                      <a:pt x="6"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4" name="Freeform 1660">
                <a:extLst>
                  <a:ext uri="{FF2B5EF4-FFF2-40B4-BE49-F238E27FC236}">
                    <a16:creationId xmlns:a16="http://schemas.microsoft.com/office/drawing/2014/main" id="{63A82460-A005-4DBA-8757-3B4D8943401F}"/>
                  </a:ext>
                </a:extLst>
              </p:cNvPr>
              <p:cNvSpPr>
                <a:spLocks/>
              </p:cNvSpPr>
              <p:nvPr/>
            </p:nvSpPr>
            <p:spPr bwMode="auto">
              <a:xfrm>
                <a:off x="4829" y="2994"/>
                <a:ext cx="58" cy="68"/>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5" name="Freeform 1661">
                <a:extLst>
                  <a:ext uri="{FF2B5EF4-FFF2-40B4-BE49-F238E27FC236}">
                    <a16:creationId xmlns:a16="http://schemas.microsoft.com/office/drawing/2014/main" id="{44746471-430F-4E70-B72D-4DE0ADE5A7A1}"/>
                  </a:ext>
                </a:extLst>
              </p:cNvPr>
              <p:cNvSpPr>
                <a:spLocks/>
              </p:cNvSpPr>
              <p:nvPr/>
            </p:nvSpPr>
            <p:spPr bwMode="auto">
              <a:xfrm>
                <a:off x="4747" y="3038"/>
                <a:ext cx="58" cy="67"/>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7"/>
                      <a:pt x="0"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6" name="Freeform 1662">
                <a:extLst>
                  <a:ext uri="{FF2B5EF4-FFF2-40B4-BE49-F238E27FC236}">
                    <a16:creationId xmlns:a16="http://schemas.microsoft.com/office/drawing/2014/main" id="{4EAC4B6B-F027-4E1A-BEAA-A6CE181D0937}"/>
                  </a:ext>
                </a:extLst>
              </p:cNvPr>
              <p:cNvSpPr>
                <a:spLocks/>
              </p:cNvSpPr>
              <p:nvPr/>
            </p:nvSpPr>
            <p:spPr bwMode="auto">
              <a:xfrm>
                <a:off x="4699" y="2951"/>
                <a:ext cx="58" cy="67"/>
              </a:xfrm>
              <a:custGeom>
                <a:avLst/>
                <a:gdLst>
                  <a:gd name="T0" fmla="*/ 12 w 12"/>
                  <a:gd name="T1" fmla="*/ 7 h 14"/>
                  <a:gd name="T2" fmla="*/ 3 w 12"/>
                  <a:gd name="T3" fmla="*/ 11 h 14"/>
                  <a:gd name="T4" fmla="*/ 6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7" y="14"/>
                      <a:pt x="3" y="11"/>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7" name="Freeform 1663">
                <a:extLst>
                  <a:ext uri="{FF2B5EF4-FFF2-40B4-BE49-F238E27FC236}">
                    <a16:creationId xmlns:a16="http://schemas.microsoft.com/office/drawing/2014/main" id="{3943F6FB-720D-4300-A23C-2A5CB30B6D78}"/>
                  </a:ext>
                </a:extLst>
              </p:cNvPr>
              <p:cNvSpPr>
                <a:spLocks/>
              </p:cNvSpPr>
              <p:nvPr/>
            </p:nvSpPr>
            <p:spPr bwMode="auto">
              <a:xfrm>
                <a:off x="4709" y="2859"/>
                <a:ext cx="63" cy="68"/>
              </a:xfrm>
              <a:custGeom>
                <a:avLst/>
                <a:gdLst>
                  <a:gd name="T0" fmla="*/ 13 w 13"/>
                  <a:gd name="T1" fmla="*/ 6 h 14"/>
                  <a:gd name="T2" fmla="*/ 4 w 13"/>
                  <a:gd name="T3" fmla="*/ 10 h 14"/>
                  <a:gd name="T4" fmla="*/ 6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7" y="14"/>
                      <a:pt x="4" y="10"/>
                    </a:cubicBezTo>
                    <a:cubicBezTo>
                      <a:pt x="0" y="7"/>
                      <a:pt x="1" y="0"/>
                      <a:pt x="6"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8" name="Freeform 1664">
                <a:extLst>
                  <a:ext uri="{FF2B5EF4-FFF2-40B4-BE49-F238E27FC236}">
                    <a16:creationId xmlns:a16="http://schemas.microsoft.com/office/drawing/2014/main" id="{80560B3E-68F1-4DAA-B855-80126FA70666}"/>
                  </a:ext>
                </a:extLst>
              </p:cNvPr>
              <p:cNvSpPr>
                <a:spLocks/>
              </p:cNvSpPr>
              <p:nvPr/>
            </p:nvSpPr>
            <p:spPr bwMode="auto">
              <a:xfrm>
                <a:off x="4627" y="2883"/>
                <a:ext cx="58" cy="73"/>
              </a:xfrm>
              <a:custGeom>
                <a:avLst/>
                <a:gdLst>
                  <a:gd name="T0" fmla="*/ 12 w 12"/>
                  <a:gd name="T1" fmla="*/ 7 h 15"/>
                  <a:gd name="T2" fmla="*/ 4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2" y="12"/>
                      <a:pt x="7" y="15"/>
                      <a:pt x="4" y="11"/>
                    </a:cubicBezTo>
                    <a:cubicBezTo>
                      <a:pt x="0" y="8"/>
                      <a:pt x="1" y="1"/>
                      <a:pt x="6"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19" name="Freeform 1665">
                <a:extLst>
                  <a:ext uri="{FF2B5EF4-FFF2-40B4-BE49-F238E27FC236}">
                    <a16:creationId xmlns:a16="http://schemas.microsoft.com/office/drawing/2014/main" id="{48B3C6ED-6F77-4E8A-95E3-22E0FB2907AF}"/>
                  </a:ext>
                </a:extLst>
              </p:cNvPr>
              <p:cNvSpPr>
                <a:spLocks/>
              </p:cNvSpPr>
              <p:nvPr/>
            </p:nvSpPr>
            <p:spPr bwMode="auto">
              <a:xfrm>
                <a:off x="4540" y="2859"/>
                <a:ext cx="58" cy="68"/>
              </a:xfrm>
              <a:custGeom>
                <a:avLst/>
                <a:gdLst>
                  <a:gd name="T0" fmla="*/ 12 w 12"/>
                  <a:gd name="T1" fmla="*/ 6 h 14"/>
                  <a:gd name="T2" fmla="*/ 4 w 12"/>
                  <a:gd name="T3" fmla="*/ 11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2"/>
                      <a:pt x="7" y="14"/>
                      <a:pt x="4" y="11"/>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0" name="Freeform 1666">
                <a:extLst>
                  <a:ext uri="{FF2B5EF4-FFF2-40B4-BE49-F238E27FC236}">
                    <a16:creationId xmlns:a16="http://schemas.microsoft.com/office/drawing/2014/main" id="{0E60D001-067E-41B5-8DBF-4E731D1CA324}"/>
                  </a:ext>
                </a:extLst>
              </p:cNvPr>
              <p:cNvSpPr>
                <a:spLocks/>
              </p:cNvSpPr>
              <p:nvPr/>
            </p:nvSpPr>
            <p:spPr bwMode="auto">
              <a:xfrm>
                <a:off x="4579" y="2782"/>
                <a:ext cx="62" cy="68"/>
              </a:xfrm>
              <a:custGeom>
                <a:avLst/>
                <a:gdLst>
                  <a:gd name="T0" fmla="*/ 13 w 13"/>
                  <a:gd name="T1" fmla="*/ 6 h 14"/>
                  <a:gd name="T2" fmla="*/ 4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7" y="14"/>
                      <a:pt x="4" y="11"/>
                    </a:cubicBezTo>
                    <a:cubicBezTo>
                      <a:pt x="0" y="7"/>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1" name="Freeform 1667">
                <a:extLst>
                  <a:ext uri="{FF2B5EF4-FFF2-40B4-BE49-F238E27FC236}">
                    <a16:creationId xmlns:a16="http://schemas.microsoft.com/office/drawing/2014/main" id="{63CB7B6D-0A34-4139-BD09-1D1F3957DEBA}"/>
                  </a:ext>
                </a:extLst>
              </p:cNvPr>
              <p:cNvSpPr>
                <a:spLocks/>
              </p:cNvSpPr>
              <p:nvPr/>
            </p:nvSpPr>
            <p:spPr bwMode="auto">
              <a:xfrm>
                <a:off x="4608" y="2681"/>
                <a:ext cx="62" cy="72"/>
              </a:xfrm>
              <a:custGeom>
                <a:avLst/>
                <a:gdLst>
                  <a:gd name="T0" fmla="*/ 13 w 13"/>
                  <a:gd name="T1" fmla="*/ 7 h 15"/>
                  <a:gd name="T2" fmla="*/ 4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2"/>
                      <a:pt x="7" y="15"/>
                      <a:pt x="4" y="11"/>
                    </a:cubicBezTo>
                    <a:cubicBezTo>
                      <a:pt x="0" y="8"/>
                      <a:pt x="2"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2" name="Freeform 1668">
                <a:extLst>
                  <a:ext uri="{FF2B5EF4-FFF2-40B4-BE49-F238E27FC236}">
                    <a16:creationId xmlns:a16="http://schemas.microsoft.com/office/drawing/2014/main" id="{54856D3D-44D8-49F5-A72B-0D6BE230A4CB}"/>
                  </a:ext>
                </a:extLst>
              </p:cNvPr>
              <p:cNvSpPr>
                <a:spLocks/>
              </p:cNvSpPr>
              <p:nvPr/>
            </p:nvSpPr>
            <p:spPr bwMode="auto">
              <a:xfrm>
                <a:off x="4487" y="2782"/>
                <a:ext cx="58" cy="73"/>
              </a:xfrm>
              <a:custGeom>
                <a:avLst/>
                <a:gdLst>
                  <a:gd name="T0" fmla="*/ 12 w 12"/>
                  <a:gd name="T1" fmla="*/ 7 h 15"/>
                  <a:gd name="T2" fmla="*/ 3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2" y="12"/>
                      <a:pt x="7" y="15"/>
                      <a:pt x="3" y="11"/>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3" name="Freeform 1669">
                <a:extLst>
                  <a:ext uri="{FF2B5EF4-FFF2-40B4-BE49-F238E27FC236}">
                    <a16:creationId xmlns:a16="http://schemas.microsoft.com/office/drawing/2014/main" id="{361FCBD8-259B-47BC-9B6E-9165861D5FF1}"/>
                  </a:ext>
                </a:extLst>
              </p:cNvPr>
              <p:cNvSpPr>
                <a:spLocks/>
              </p:cNvSpPr>
              <p:nvPr/>
            </p:nvSpPr>
            <p:spPr bwMode="auto">
              <a:xfrm>
                <a:off x="4410" y="2806"/>
                <a:ext cx="58" cy="68"/>
              </a:xfrm>
              <a:custGeom>
                <a:avLst/>
                <a:gdLst>
                  <a:gd name="T0" fmla="*/ 12 w 12"/>
                  <a:gd name="T1" fmla="*/ 6 h 14"/>
                  <a:gd name="T2" fmla="*/ 4 w 12"/>
                  <a:gd name="T3" fmla="*/ 11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1"/>
                      <a:pt x="7" y="14"/>
                      <a:pt x="4" y="11"/>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4" name="Freeform 1670">
                <a:extLst>
                  <a:ext uri="{FF2B5EF4-FFF2-40B4-BE49-F238E27FC236}">
                    <a16:creationId xmlns:a16="http://schemas.microsoft.com/office/drawing/2014/main" id="{6137DA9A-9D92-4F19-8EF7-E6C22BE84F33}"/>
                  </a:ext>
                </a:extLst>
              </p:cNvPr>
              <p:cNvSpPr>
                <a:spLocks/>
              </p:cNvSpPr>
              <p:nvPr/>
            </p:nvSpPr>
            <p:spPr bwMode="auto">
              <a:xfrm>
                <a:off x="4391" y="2710"/>
                <a:ext cx="58" cy="72"/>
              </a:xfrm>
              <a:custGeom>
                <a:avLst/>
                <a:gdLst>
                  <a:gd name="T0" fmla="*/ 12 w 12"/>
                  <a:gd name="T1" fmla="*/ 7 h 15"/>
                  <a:gd name="T2" fmla="*/ 3 w 12"/>
                  <a:gd name="T3" fmla="*/ 11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5" name="Freeform 1671">
                <a:extLst>
                  <a:ext uri="{FF2B5EF4-FFF2-40B4-BE49-F238E27FC236}">
                    <a16:creationId xmlns:a16="http://schemas.microsoft.com/office/drawing/2014/main" id="{7E1DEA3A-A316-449F-8B27-D3CF8FBBC50C}"/>
                  </a:ext>
                </a:extLst>
              </p:cNvPr>
              <p:cNvSpPr>
                <a:spLocks/>
              </p:cNvSpPr>
              <p:nvPr/>
            </p:nvSpPr>
            <p:spPr bwMode="auto">
              <a:xfrm>
                <a:off x="4338" y="2768"/>
                <a:ext cx="53" cy="67"/>
              </a:xfrm>
              <a:custGeom>
                <a:avLst/>
                <a:gdLst>
                  <a:gd name="T0" fmla="*/ 11 w 11"/>
                  <a:gd name="T1" fmla="*/ 7 h 14"/>
                  <a:gd name="T2" fmla="*/ 3 w 11"/>
                  <a:gd name="T3" fmla="*/ 11 h 14"/>
                  <a:gd name="T4" fmla="*/ 5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7" y="14"/>
                      <a:pt x="3" y="11"/>
                    </a:cubicBezTo>
                    <a:cubicBezTo>
                      <a:pt x="0" y="8"/>
                      <a:pt x="0" y="1"/>
                      <a:pt x="5"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6" name="Freeform 1672">
                <a:extLst>
                  <a:ext uri="{FF2B5EF4-FFF2-40B4-BE49-F238E27FC236}">
                    <a16:creationId xmlns:a16="http://schemas.microsoft.com/office/drawing/2014/main" id="{F0081DAB-924D-49B6-ADD4-64A45927FD14}"/>
                  </a:ext>
                </a:extLst>
              </p:cNvPr>
              <p:cNvSpPr>
                <a:spLocks/>
              </p:cNvSpPr>
              <p:nvPr/>
            </p:nvSpPr>
            <p:spPr bwMode="auto">
              <a:xfrm>
                <a:off x="4376" y="2614"/>
                <a:ext cx="58" cy="72"/>
              </a:xfrm>
              <a:custGeom>
                <a:avLst/>
                <a:gdLst>
                  <a:gd name="T0" fmla="*/ 12 w 12"/>
                  <a:gd name="T1" fmla="*/ 7 h 15"/>
                  <a:gd name="T2" fmla="*/ 3 w 12"/>
                  <a:gd name="T3" fmla="*/ 12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2"/>
                    </a:cubicBezTo>
                    <a:cubicBezTo>
                      <a:pt x="0" y="8"/>
                      <a:pt x="1" y="1"/>
                      <a:pt x="6"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7" name="Freeform 1673">
                <a:extLst>
                  <a:ext uri="{FF2B5EF4-FFF2-40B4-BE49-F238E27FC236}">
                    <a16:creationId xmlns:a16="http://schemas.microsoft.com/office/drawing/2014/main" id="{3C2223A3-F335-4AC1-B0BB-5EC2B8DBEC07}"/>
                  </a:ext>
                </a:extLst>
              </p:cNvPr>
              <p:cNvSpPr>
                <a:spLocks/>
              </p:cNvSpPr>
              <p:nvPr/>
            </p:nvSpPr>
            <p:spPr bwMode="auto">
              <a:xfrm>
                <a:off x="4733" y="2681"/>
                <a:ext cx="63" cy="72"/>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2" y="12"/>
                      <a:pt x="7" y="15"/>
                      <a:pt x="3" y="11"/>
                    </a:cubicBezTo>
                    <a:cubicBezTo>
                      <a:pt x="0" y="8"/>
                      <a:pt x="1" y="1"/>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8" name="Freeform 1674">
                <a:extLst>
                  <a:ext uri="{FF2B5EF4-FFF2-40B4-BE49-F238E27FC236}">
                    <a16:creationId xmlns:a16="http://schemas.microsoft.com/office/drawing/2014/main" id="{93B71ADE-3ED0-4072-8356-D02BCF1FFEFE}"/>
                  </a:ext>
                </a:extLst>
              </p:cNvPr>
              <p:cNvSpPr>
                <a:spLocks/>
              </p:cNvSpPr>
              <p:nvPr/>
            </p:nvSpPr>
            <p:spPr bwMode="auto">
              <a:xfrm>
                <a:off x="4815" y="2671"/>
                <a:ext cx="63" cy="68"/>
              </a:xfrm>
              <a:custGeom>
                <a:avLst/>
                <a:gdLst>
                  <a:gd name="T0" fmla="*/ 13 w 13"/>
                  <a:gd name="T1" fmla="*/ 7 h 14"/>
                  <a:gd name="T2" fmla="*/ 3 w 13"/>
                  <a:gd name="T3" fmla="*/ 11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1"/>
                    </a:cubicBezTo>
                    <a:cubicBezTo>
                      <a:pt x="0" y="7"/>
                      <a:pt x="1" y="0"/>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29" name="Freeform 1675">
                <a:extLst>
                  <a:ext uri="{FF2B5EF4-FFF2-40B4-BE49-F238E27FC236}">
                    <a16:creationId xmlns:a16="http://schemas.microsoft.com/office/drawing/2014/main" id="{E5E00F4D-972E-42B2-B0B6-D3A25FB4EAC6}"/>
                  </a:ext>
                </a:extLst>
              </p:cNvPr>
              <p:cNvSpPr>
                <a:spLocks/>
              </p:cNvSpPr>
              <p:nvPr/>
            </p:nvSpPr>
            <p:spPr bwMode="auto">
              <a:xfrm>
                <a:off x="4892" y="2715"/>
                <a:ext cx="63" cy="67"/>
              </a:xfrm>
              <a:custGeom>
                <a:avLst/>
                <a:gdLst>
                  <a:gd name="T0" fmla="*/ 13 w 13"/>
                  <a:gd name="T1" fmla="*/ 6 h 14"/>
                  <a:gd name="T2" fmla="*/ 3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2"/>
                      <a:pt x="7" y="14"/>
                      <a:pt x="3" y="11"/>
                    </a:cubicBezTo>
                    <a:cubicBezTo>
                      <a:pt x="0" y="7"/>
                      <a:pt x="1"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0" name="Freeform 1676">
                <a:extLst>
                  <a:ext uri="{FF2B5EF4-FFF2-40B4-BE49-F238E27FC236}">
                    <a16:creationId xmlns:a16="http://schemas.microsoft.com/office/drawing/2014/main" id="{54879F20-74F4-478E-ADD5-32D98DAB7FD1}"/>
                  </a:ext>
                </a:extLst>
              </p:cNvPr>
              <p:cNvSpPr>
                <a:spLocks/>
              </p:cNvSpPr>
              <p:nvPr/>
            </p:nvSpPr>
            <p:spPr bwMode="auto">
              <a:xfrm>
                <a:off x="4993" y="2763"/>
                <a:ext cx="68" cy="67"/>
              </a:xfrm>
              <a:custGeom>
                <a:avLst/>
                <a:gdLst>
                  <a:gd name="T0" fmla="*/ 13 w 14"/>
                  <a:gd name="T1" fmla="*/ 6 h 14"/>
                  <a:gd name="T2" fmla="*/ 3 w 14"/>
                  <a:gd name="T3" fmla="*/ 10 h 14"/>
                  <a:gd name="T4" fmla="*/ 7 w 14"/>
                  <a:gd name="T5" fmla="*/ 0 h 14"/>
                  <a:gd name="T6" fmla="*/ 13 w 14"/>
                  <a:gd name="T7" fmla="*/ 6 h 14"/>
                </a:gdLst>
                <a:ahLst/>
                <a:cxnLst>
                  <a:cxn ang="0">
                    <a:pos x="T0" y="T1"/>
                  </a:cxn>
                  <a:cxn ang="0">
                    <a:pos x="T2" y="T3"/>
                  </a:cxn>
                  <a:cxn ang="0">
                    <a:pos x="T4" y="T5"/>
                  </a:cxn>
                  <a:cxn ang="0">
                    <a:pos x="T6" y="T7"/>
                  </a:cxn>
                </a:cxnLst>
                <a:rect l="0" t="0" r="r" b="b"/>
                <a:pathLst>
                  <a:path w="14" h="14">
                    <a:moveTo>
                      <a:pt x="13" y="6"/>
                    </a:moveTo>
                    <a:cubicBezTo>
                      <a:pt x="13" y="12"/>
                      <a:pt x="7" y="14"/>
                      <a:pt x="3" y="10"/>
                    </a:cubicBezTo>
                    <a:cubicBezTo>
                      <a:pt x="0" y="7"/>
                      <a:pt x="2" y="0"/>
                      <a:pt x="7" y="0"/>
                    </a:cubicBezTo>
                    <a:cubicBezTo>
                      <a:pt x="12" y="0"/>
                      <a:pt x="14"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1" name="Freeform 1677">
                <a:extLst>
                  <a:ext uri="{FF2B5EF4-FFF2-40B4-BE49-F238E27FC236}">
                    <a16:creationId xmlns:a16="http://schemas.microsoft.com/office/drawing/2014/main" id="{89361A84-C161-4E85-B009-2713566B00C2}"/>
                  </a:ext>
                </a:extLst>
              </p:cNvPr>
              <p:cNvSpPr>
                <a:spLocks/>
              </p:cNvSpPr>
              <p:nvPr/>
            </p:nvSpPr>
            <p:spPr bwMode="auto">
              <a:xfrm>
                <a:off x="5080" y="2773"/>
                <a:ext cx="67" cy="67"/>
              </a:xfrm>
              <a:custGeom>
                <a:avLst/>
                <a:gdLst>
                  <a:gd name="T0" fmla="*/ 14 w 14"/>
                  <a:gd name="T1" fmla="*/ 6 h 14"/>
                  <a:gd name="T2" fmla="*/ 4 w 14"/>
                  <a:gd name="T3" fmla="*/ 10 h 14"/>
                  <a:gd name="T4" fmla="*/ 8 w 14"/>
                  <a:gd name="T5" fmla="*/ 0 h 14"/>
                  <a:gd name="T6" fmla="*/ 14 w 14"/>
                  <a:gd name="T7" fmla="*/ 6 h 14"/>
                </a:gdLst>
                <a:ahLst/>
                <a:cxnLst>
                  <a:cxn ang="0">
                    <a:pos x="T0" y="T1"/>
                  </a:cxn>
                  <a:cxn ang="0">
                    <a:pos x="T2" y="T3"/>
                  </a:cxn>
                  <a:cxn ang="0">
                    <a:pos x="T4" y="T5"/>
                  </a:cxn>
                  <a:cxn ang="0">
                    <a:pos x="T6" y="T7"/>
                  </a:cxn>
                </a:cxnLst>
                <a:rect l="0" t="0" r="r" b="b"/>
                <a:pathLst>
                  <a:path w="14" h="14">
                    <a:moveTo>
                      <a:pt x="14" y="6"/>
                    </a:moveTo>
                    <a:cubicBezTo>
                      <a:pt x="14" y="12"/>
                      <a:pt x="7" y="14"/>
                      <a:pt x="4" y="10"/>
                    </a:cubicBezTo>
                    <a:cubicBezTo>
                      <a:pt x="0" y="6"/>
                      <a:pt x="2" y="0"/>
                      <a:pt x="8" y="0"/>
                    </a:cubicBezTo>
                    <a:cubicBezTo>
                      <a:pt x="12" y="0"/>
                      <a:pt x="14" y="4"/>
                      <a:pt x="1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2" name="Freeform 1678">
                <a:extLst>
                  <a:ext uri="{FF2B5EF4-FFF2-40B4-BE49-F238E27FC236}">
                    <a16:creationId xmlns:a16="http://schemas.microsoft.com/office/drawing/2014/main" id="{66660B1C-6E89-469F-A233-F82C7E024994}"/>
                  </a:ext>
                </a:extLst>
              </p:cNvPr>
              <p:cNvSpPr>
                <a:spLocks/>
              </p:cNvSpPr>
              <p:nvPr/>
            </p:nvSpPr>
            <p:spPr bwMode="auto">
              <a:xfrm>
                <a:off x="4781" y="2551"/>
                <a:ext cx="63" cy="72"/>
              </a:xfrm>
              <a:custGeom>
                <a:avLst/>
                <a:gdLst>
                  <a:gd name="T0" fmla="*/ 13 w 13"/>
                  <a:gd name="T1" fmla="*/ 6 h 15"/>
                  <a:gd name="T2" fmla="*/ 3 w 13"/>
                  <a:gd name="T3" fmla="*/ 10 h 15"/>
                  <a:gd name="T4" fmla="*/ 7 w 13"/>
                  <a:gd name="T5" fmla="*/ 0 h 15"/>
                  <a:gd name="T6" fmla="*/ 13 w 13"/>
                  <a:gd name="T7" fmla="*/ 6 h 15"/>
                </a:gdLst>
                <a:ahLst/>
                <a:cxnLst>
                  <a:cxn ang="0">
                    <a:pos x="T0" y="T1"/>
                  </a:cxn>
                  <a:cxn ang="0">
                    <a:pos x="T2" y="T3"/>
                  </a:cxn>
                  <a:cxn ang="0">
                    <a:pos x="T4" y="T5"/>
                  </a:cxn>
                  <a:cxn ang="0">
                    <a:pos x="T6" y="T7"/>
                  </a:cxn>
                </a:cxnLst>
                <a:rect l="0" t="0" r="r" b="b"/>
                <a:pathLst>
                  <a:path w="13" h="15">
                    <a:moveTo>
                      <a:pt x="13" y="6"/>
                    </a:moveTo>
                    <a:cubicBezTo>
                      <a:pt x="12" y="12"/>
                      <a:pt x="6" y="15"/>
                      <a:pt x="3" y="10"/>
                    </a:cubicBezTo>
                    <a:cubicBezTo>
                      <a:pt x="0" y="7"/>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3" name="Freeform 1679">
                <a:extLst>
                  <a:ext uri="{FF2B5EF4-FFF2-40B4-BE49-F238E27FC236}">
                    <a16:creationId xmlns:a16="http://schemas.microsoft.com/office/drawing/2014/main" id="{2FA33337-E3A0-47EE-A55C-E85C2AD6BE2B}"/>
                  </a:ext>
                </a:extLst>
              </p:cNvPr>
              <p:cNvSpPr>
                <a:spLocks/>
              </p:cNvSpPr>
              <p:nvPr/>
            </p:nvSpPr>
            <p:spPr bwMode="auto">
              <a:xfrm>
                <a:off x="4752" y="2450"/>
                <a:ext cx="63" cy="72"/>
              </a:xfrm>
              <a:custGeom>
                <a:avLst/>
                <a:gdLst>
                  <a:gd name="T0" fmla="*/ 13 w 13"/>
                  <a:gd name="T1" fmla="*/ 7 h 15"/>
                  <a:gd name="T2" fmla="*/ 3 w 13"/>
                  <a:gd name="T3" fmla="*/ 12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3"/>
                      <a:pt x="7" y="15"/>
                      <a:pt x="3" y="12"/>
                    </a:cubicBezTo>
                    <a:cubicBezTo>
                      <a:pt x="0" y="8"/>
                      <a:pt x="2" y="1"/>
                      <a:pt x="7"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4" name="Freeform 1680">
                <a:extLst>
                  <a:ext uri="{FF2B5EF4-FFF2-40B4-BE49-F238E27FC236}">
                    <a16:creationId xmlns:a16="http://schemas.microsoft.com/office/drawing/2014/main" id="{6D90C347-BF4E-4014-8C67-31877DD833A4}"/>
                  </a:ext>
                </a:extLst>
              </p:cNvPr>
              <p:cNvSpPr>
                <a:spLocks/>
              </p:cNvSpPr>
              <p:nvPr/>
            </p:nvSpPr>
            <p:spPr bwMode="auto">
              <a:xfrm>
                <a:off x="4675" y="2421"/>
                <a:ext cx="63" cy="72"/>
              </a:xfrm>
              <a:custGeom>
                <a:avLst/>
                <a:gdLst>
                  <a:gd name="T0" fmla="*/ 13 w 13"/>
                  <a:gd name="T1" fmla="*/ 7 h 15"/>
                  <a:gd name="T2" fmla="*/ 3 w 13"/>
                  <a:gd name="T3" fmla="*/ 11 h 15"/>
                  <a:gd name="T4" fmla="*/ 8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3" y="12"/>
                      <a:pt x="7" y="15"/>
                      <a:pt x="3" y="11"/>
                    </a:cubicBezTo>
                    <a:cubicBezTo>
                      <a:pt x="0" y="8"/>
                      <a:pt x="2" y="1"/>
                      <a:pt x="8"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5" name="Freeform 1681">
                <a:extLst>
                  <a:ext uri="{FF2B5EF4-FFF2-40B4-BE49-F238E27FC236}">
                    <a16:creationId xmlns:a16="http://schemas.microsoft.com/office/drawing/2014/main" id="{A55FDAEC-0199-4639-96EA-7E0C6D42F2B4}"/>
                  </a:ext>
                </a:extLst>
              </p:cNvPr>
              <p:cNvSpPr>
                <a:spLocks/>
              </p:cNvSpPr>
              <p:nvPr/>
            </p:nvSpPr>
            <p:spPr bwMode="auto">
              <a:xfrm>
                <a:off x="4593" y="2397"/>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6" name="Freeform 1682">
                <a:extLst>
                  <a:ext uri="{FF2B5EF4-FFF2-40B4-BE49-F238E27FC236}">
                    <a16:creationId xmlns:a16="http://schemas.microsoft.com/office/drawing/2014/main" id="{0FC20424-209C-4C18-A5B4-456BB8D9F17C}"/>
                  </a:ext>
                </a:extLst>
              </p:cNvPr>
              <p:cNvSpPr>
                <a:spLocks/>
              </p:cNvSpPr>
              <p:nvPr/>
            </p:nvSpPr>
            <p:spPr bwMode="auto">
              <a:xfrm>
                <a:off x="4560" y="2483"/>
                <a:ext cx="62" cy="73"/>
              </a:xfrm>
              <a:custGeom>
                <a:avLst/>
                <a:gdLst>
                  <a:gd name="T0" fmla="*/ 13 w 13"/>
                  <a:gd name="T1" fmla="*/ 7 h 15"/>
                  <a:gd name="T2" fmla="*/ 3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2" y="12"/>
                      <a:pt x="7" y="15"/>
                      <a:pt x="3" y="11"/>
                    </a:cubicBezTo>
                    <a:cubicBezTo>
                      <a:pt x="0" y="7"/>
                      <a:pt x="2" y="0"/>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7" name="Freeform 1683">
                <a:extLst>
                  <a:ext uri="{FF2B5EF4-FFF2-40B4-BE49-F238E27FC236}">
                    <a16:creationId xmlns:a16="http://schemas.microsoft.com/office/drawing/2014/main" id="{361C1885-5F0A-4BAE-805E-780779BB004D}"/>
                  </a:ext>
                </a:extLst>
              </p:cNvPr>
              <p:cNvSpPr>
                <a:spLocks/>
              </p:cNvSpPr>
              <p:nvPr/>
            </p:nvSpPr>
            <p:spPr bwMode="auto">
              <a:xfrm>
                <a:off x="4309" y="2560"/>
                <a:ext cx="53" cy="73"/>
              </a:xfrm>
              <a:custGeom>
                <a:avLst/>
                <a:gdLst>
                  <a:gd name="T0" fmla="*/ 11 w 11"/>
                  <a:gd name="T1" fmla="*/ 7 h 15"/>
                  <a:gd name="T2" fmla="*/ 3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6" y="15"/>
                      <a:pt x="3" y="11"/>
                    </a:cubicBezTo>
                    <a:cubicBezTo>
                      <a:pt x="0" y="8"/>
                      <a:pt x="2" y="1"/>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8" name="Freeform 1684">
                <a:extLst>
                  <a:ext uri="{FF2B5EF4-FFF2-40B4-BE49-F238E27FC236}">
                    <a16:creationId xmlns:a16="http://schemas.microsoft.com/office/drawing/2014/main" id="{6F0CCBCB-68DE-4E79-A493-ABB190BB4DBD}"/>
                  </a:ext>
                </a:extLst>
              </p:cNvPr>
              <p:cNvSpPr>
                <a:spLocks/>
              </p:cNvSpPr>
              <p:nvPr/>
            </p:nvSpPr>
            <p:spPr bwMode="auto">
              <a:xfrm>
                <a:off x="4242" y="2633"/>
                <a:ext cx="53" cy="72"/>
              </a:xfrm>
              <a:custGeom>
                <a:avLst/>
                <a:gdLst>
                  <a:gd name="T0" fmla="*/ 11 w 11"/>
                  <a:gd name="T1" fmla="*/ 7 h 15"/>
                  <a:gd name="T2" fmla="*/ 4 w 11"/>
                  <a:gd name="T3" fmla="*/ 12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7" y="15"/>
                      <a:pt x="4" y="12"/>
                    </a:cubicBezTo>
                    <a:cubicBezTo>
                      <a:pt x="0" y="8"/>
                      <a:pt x="1" y="1"/>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39" name="Freeform 1685">
                <a:extLst>
                  <a:ext uri="{FF2B5EF4-FFF2-40B4-BE49-F238E27FC236}">
                    <a16:creationId xmlns:a16="http://schemas.microsoft.com/office/drawing/2014/main" id="{029AFAF7-87AF-49E9-B8A7-28A391B644FE}"/>
                  </a:ext>
                </a:extLst>
              </p:cNvPr>
              <p:cNvSpPr>
                <a:spLocks/>
              </p:cNvSpPr>
              <p:nvPr/>
            </p:nvSpPr>
            <p:spPr bwMode="auto">
              <a:xfrm>
                <a:off x="4242" y="2532"/>
                <a:ext cx="48" cy="72"/>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6" y="15"/>
                      <a:pt x="3" y="12"/>
                    </a:cubicBezTo>
                    <a:cubicBezTo>
                      <a:pt x="0" y="8"/>
                      <a:pt x="1" y="1"/>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0" name="Freeform 1686">
                <a:extLst>
                  <a:ext uri="{FF2B5EF4-FFF2-40B4-BE49-F238E27FC236}">
                    <a16:creationId xmlns:a16="http://schemas.microsoft.com/office/drawing/2014/main" id="{878C15BB-2C74-43B5-A9F5-47B22DCA15F4}"/>
                  </a:ext>
                </a:extLst>
              </p:cNvPr>
              <p:cNvSpPr>
                <a:spLocks/>
              </p:cNvSpPr>
              <p:nvPr/>
            </p:nvSpPr>
            <p:spPr bwMode="auto">
              <a:xfrm>
                <a:off x="4184" y="2589"/>
                <a:ext cx="48" cy="73"/>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6" y="15"/>
                      <a:pt x="3" y="12"/>
                    </a:cubicBezTo>
                    <a:cubicBezTo>
                      <a:pt x="0" y="9"/>
                      <a:pt x="1" y="1"/>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1" name="Freeform 1687">
                <a:extLst>
                  <a:ext uri="{FF2B5EF4-FFF2-40B4-BE49-F238E27FC236}">
                    <a16:creationId xmlns:a16="http://schemas.microsoft.com/office/drawing/2014/main" id="{CB2B10F6-A398-43C9-886B-8EF877A693DD}"/>
                  </a:ext>
                </a:extLst>
              </p:cNvPr>
              <p:cNvSpPr>
                <a:spLocks/>
              </p:cNvSpPr>
              <p:nvPr/>
            </p:nvSpPr>
            <p:spPr bwMode="auto">
              <a:xfrm>
                <a:off x="4145" y="2691"/>
                <a:ext cx="48" cy="67"/>
              </a:xfrm>
              <a:custGeom>
                <a:avLst/>
                <a:gdLst>
                  <a:gd name="T0" fmla="*/ 10 w 10"/>
                  <a:gd name="T1" fmla="*/ 6 h 14"/>
                  <a:gd name="T2" fmla="*/ 3 w 10"/>
                  <a:gd name="T3" fmla="*/ 11 h 14"/>
                  <a:gd name="T4" fmla="*/ 5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10" y="12"/>
                      <a:pt x="6" y="14"/>
                      <a:pt x="3" y="11"/>
                    </a:cubicBezTo>
                    <a:cubicBezTo>
                      <a:pt x="0" y="8"/>
                      <a:pt x="1" y="1"/>
                      <a:pt x="5" y="0"/>
                    </a:cubicBezTo>
                    <a:cubicBezTo>
                      <a:pt x="8"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2" name="Freeform 1688">
                <a:extLst>
                  <a:ext uri="{FF2B5EF4-FFF2-40B4-BE49-F238E27FC236}">
                    <a16:creationId xmlns:a16="http://schemas.microsoft.com/office/drawing/2014/main" id="{8DC7EA99-3797-40F2-BDEB-E3416713CE39}"/>
                  </a:ext>
                </a:extLst>
              </p:cNvPr>
              <p:cNvSpPr>
                <a:spLocks/>
              </p:cNvSpPr>
              <p:nvPr/>
            </p:nvSpPr>
            <p:spPr bwMode="auto">
              <a:xfrm>
                <a:off x="4102" y="2618"/>
                <a:ext cx="43" cy="68"/>
              </a:xfrm>
              <a:custGeom>
                <a:avLst/>
                <a:gdLst>
                  <a:gd name="T0" fmla="*/ 9 w 9"/>
                  <a:gd name="T1" fmla="*/ 6 h 14"/>
                  <a:gd name="T2" fmla="*/ 3 w 9"/>
                  <a:gd name="T3" fmla="*/ 11 h 14"/>
                  <a:gd name="T4" fmla="*/ 5 w 9"/>
                  <a:gd name="T5" fmla="*/ 0 h 14"/>
                  <a:gd name="T6" fmla="*/ 9 w 9"/>
                  <a:gd name="T7" fmla="*/ 6 h 14"/>
                </a:gdLst>
                <a:ahLst/>
                <a:cxnLst>
                  <a:cxn ang="0">
                    <a:pos x="T0" y="T1"/>
                  </a:cxn>
                  <a:cxn ang="0">
                    <a:pos x="T2" y="T3"/>
                  </a:cxn>
                  <a:cxn ang="0">
                    <a:pos x="T4" y="T5"/>
                  </a:cxn>
                  <a:cxn ang="0">
                    <a:pos x="T6" y="T7"/>
                  </a:cxn>
                </a:cxnLst>
                <a:rect l="0" t="0" r="r" b="b"/>
                <a:pathLst>
                  <a:path w="9" h="14">
                    <a:moveTo>
                      <a:pt x="9" y="6"/>
                    </a:moveTo>
                    <a:cubicBezTo>
                      <a:pt x="9" y="11"/>
                      <a:pt x="6" y="14"/>
                      <a:pt x="3" y="11"/>
                    </a:cubicBezTo>
                    <a:cubicBezTo>
                      <a:pt x="0" y="8"/>
                      <a:pt x="1" y="0"/>
                      <a:pt x="5" y="0"/>
                    </a:cubicBezTo>
                    <a:cubicBezTo>
                      <a:pt x="8" y="0"/>
                      <a:pt x="9"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3" name="Freeform 1689">
                <a:extLst>
                  <a:ext uri="{FF2B5EF4-FFF2-40B4-BE49-F238E27FC236}">
                    <a16:creationId xmlns:a16="http://schemas.microsoft.com/office/drawing/2014/main" id="{442D8532-C4CE-461F-AA2C-A59AEDA1541A}"/>
                  </a:ext>
                </a:extLst>
              </p:cNvPr>
              <p:cNvSpPr>
                <a:spLocks/>
              </p:cNvSpPr>
              <p:nvPr/>
            </p:nvSpPr>
            <p:spPr bwMode="auto">
              <a:xfrm>
                <a:off x="4058" y="2541"/>
                <a:ext cx="44" cy="73"/>
              </a:xfrm>
              <a:custGeom>
                <a:avLst/>
                <a:gdLst>
                  <a:gd name="T0" fmla="*/ 9 w 9"/>
                  <a:gd name="T1" fmla="*/ 7 h 15"/>
                  <a:gd name="T2" fmla="*/ 3 w 9"/>
                  <a:gd name="T3" fmla="*/ 13 h 15"/>
                  <a:gd name="T4" fmla="*/ 5 w 9"/>
                  <a:gd name="T5" fmla="*/ 1 h 15"/>
                  <a:gd name="T6" fmla="*/ 9 w 9"/>
                  <a:gd name="T7" fmla="*/ 7 h 15"/>
                </a:gdLst>
                <a:ahLst/>
                <a:cxnLst>
                  <a:cxn ang="0">
                    <a:pos x="T0" y="T1"/>
                  </a:cxn>
                  <a:cxn ang="0">
                    <a:pos x="T2" y="T3"/>
                  </a:cxn>
                  <a:cxn ang="0">
                    <a:pos x="T4" y="T5"/>
                  </a:cxn>
                  <a:cxn ang="0">
                    <a:pos x="T6" y="T7"/>
                  </a:cxn>
                </a:cxnLst>
                <a:rect l="0" t="0" r="r" b="b"/>
                <a:pathLst>
                  <a:path w="9" h="15">
                    <a:moveTo>
                      <a:pt x="9" y="7"/>
                    </a:moveTo>
                    <a:cubicBezTo>
                      <a:pt x="8" y="12"/>
                      <a:pt x="5" y="15"/>
                      <a:pt x="3" y="13"/>
                    </a:cubicBezTo>
                    <a:cubicBezTo>
                      <a:pt x="0" y="10"/>
                      <a:pt x="1" y="1"/>
                      <a:pt x="5" y="1"/>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4" name="Freeform 1690">
                <a:extLst>
                  <a:ext uri="{FF2B5EF4-FFF2-40B4-BE49-F238E27FC236}">
                    <a16:creationId xmlns:a16="http://schemas.microsoft.com/office/drawing/2014/main" id="{D97D75E4-2B05-479E-9E06-25ED57553501}"/>
                  </a:ext>
                </a:extLst>
              </p:cNvPr>
              <p:cNvSpPr>
                <a:spLocks/>
              </p:cNvSpPr>
              <p:nvPr/>
            </p:nvSpPr>
            <p:spPr bwMode="auto">
              <a:xfrm>
                <a:off x="4044" y="2445"/>
                <a:ext cx="43" cy="67"/>
              </a:xfrm>
              <a:custGeom>
                <a:avLst/>
                <a:gdLst>
                  <a:gd name="T0" fmla="*/ 9 w 9"/>
                  <a:gd name="T1" fmla="*/ 7 h 14"/>
                  <a:gd name="T2" fmla="*/ 3 w 9"/>
                  <a:gd name="T3" fmla="*/ 12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5" y="14"/>
                      <a:pt x="3" y="12"/>
                    </a:cubicBezTo>
                    <a:cubicBezTo>
                      <a:pt x="0" y="9"/>
                      <a:pt x="1" y="1"/>
                      <a:pt x="5"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5" name="Freeform 1691">
                <a:extLst>
                  <a:ext uri="{FF2B5EF4-FFF2-40B4-BE49-F238E27FC236}">
                    <a16:creationId xmlns:a16="http://schemas.microsoft.com/office/drawing/2014/main" id="{A1C158AB-6948-43DB-9A94-4A5C95A9875D}"/>
                  </a:ext>
                </a:extLst>
              </p:cNvPr>
              <p:cNvSpPr>
                <a:spLocks/>
              </p:cNvSpPr>
              <p:nvPr/>
            </p:nvSpPr>
            <p:spPr bwMode="auto">
              <a:xfrm>
                <a:off x="4155" y="2507"/>
                <a:ext cx="43" cy="73"/>
              </a:xfrm>
              <a:custGeom>
                <a:avLst/>
                <a:gdLst>
                  <a:gd name="T0" fmla="*/ 9 w 9"/>
                  <a:gd name="T1" fmla="*/ 7 h 15"/>
                  <a:gd name="T2" fmla="*/ 2 w 9"/>
                  <a:gd name="T3" fmla="*/ 12 h 15"/>
                  <a:gd name="T4" fmla="*/ 5 w 9"/>
                  <a:gd name="T5" fmla="*/ 1 h 15"/>
                  <a:gd name="T6" fmla="*/ 9 w 9"/>
                  <a:gd name="T7" fmla="*/ 7 h 15"/>
                </a:gdLst>
                <a:ahLst/>
                <a:cxnLst>
                  <a:cxn ang="0">
                    <a:pos x="T0" y="T1"/>
                  </a:cxn>
                  <a:cxn ang="0">
                    <a:pos x="T2" y="T3"/>
                  </a:cxn>
                  <a:cxn ang="0">
                    <a:pos x="T4" y="T5"/>
                  </a:cxn>
                  <a:cxn ang="0">
                    <a:pos x="T6" y="T7"/>
                  </a:cxn>
                </a:cxnLst>
                <a:rect l="0" t="0" r="r" b="b"/>
                <a:pathLst>
                  <a:path w="9" h="15">
                    <a:moveTo>
                      <a:pt x="9" y="7"/>
                    </a:moveTo>
                    <a:cubicBezTo>
                      <a:pt x="9" y="12"/>
                      <a:pt x="5" y="15"/>
                      <a:pt x="2" y="12"/>
                    </a:cubicBezTo>
                    <a:cubicBezTo>
                      <a:pt x="0" y="9"/>
                      <a:pt x="1" y="1"/>
                      <a:pt x="5" y="1"/>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6" name="Freeform 1692">
                <a:extLst>
                  <a:ext uri="{FF2B5EF4-FFF2-40B4-BE49-F238E27FC236}">
                    <a16:creationId xmlns:a16="http://schemas.microsoft.com/office/drawing/2014/main" id="{D5CABA07-4288-43CD-AC4E-155A5E56B339}"/>
                  </a:ext>
                </a:extLst>
              </p:cNvPr>
              <p:cNvSpPr>
                <a:spLocks/>
              </p:cNvSpPr>
              <p:nvPr/>
            </p:nvSpPr>
            <p:spPr bwMode="auto">
              <a:xfrm>
                <a:off x="4213" y="2445"/>
                <a:ext cx="48" cy="72"/>
              </a:xfrm>
              <a:custGeom>
                <a:avLst/>
                <a:gdLst>
                  <a:gd name="T0" fmla="*/ 10 w 10"/>
                  <a:gd name="T1" fmla="*/ 7 h 15"/>
                  <a:gd name="T2" fmla="*/ 3 w 10"/>
                  <a:gd name="T3" fmla="*/ 12 h 15"/>
                  <a:gd name="T4" fmla="*/ 6 w 10"/>
                  <a:gd name="T5" fmla="*/ 1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10" y="12"/>
                      <a:pt x="5" y="15"/>
                      <a:pt x="3" y="12"/>
                    </a:cubicBezTo>
                    <a:cubicBezTo>
                      <a:pt x="0" y="9"/>
                      <a:pt x="1" y="1"/>
                      <a:pt x="6" y="1"/>
                    </a:cubicBezTo>
                    <a:cubicBezTo>
                      <a:pt x="9" y="0"/>
                      <a:pt x="10" y="5"/>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7" name="Freeform 1693">
                <a:extLst>
                  <a:ext uri="{FF2B5EF4-FFF2-40B4-BE49-F238E27FC236}">
                    <a16:creationId xmlns:a16="http://schemas.microsoft.com/office/drawing/2014/main" id="{B70C20A0-FF62-4EB7-AE87-5433F90431B8}"/>
                  </a:ext>
                </a:extLst>
              </p:cNvPr>
              <p:cNvSpPr>
                <a:spLocks/>
              </p:cNvSpPr>
              <p:nvPr/>
            </p:nvSpPr>
            <p:spPr bwMode="auto">
              <a:xfrm>
                <a:off x="4275" y="2382"/>
                <a:ext cx="53" cy="72"/>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1" y="1"/>
                      <a:pt x="6" y="0"/>
                    </a:cubicBezTo>
                    <a:cubicBezTo>
                      <a:pt x="9" y="0"/>
                      <a:pt x="11" y="4"/>
                      <a:pt x="10"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8" name="Freeform 1694">
                <a:extLst>
                  <a:ext uri="{FF2B5EF4-FFF2-40B4-BE49-F238E27FC236}">
                    <a16:creationId xmlns:a16="http://schemas.microsoft.com/office/drawing/2014/main" id="{51064F91-ABF4-4D0E-AB91-8BD57C7520D8}"/>
                  </a:ext>
                </a:extLst>
              </p:cNvPr>
              <p:cNvSpPr>
                <a:spLocks/>
              </p:cNvSpPr>
              <p:nvPr/>
            </p:nvSpPr>
            <p:spPr bwMode="auto">
              <a:xfrm>
                <a:off x="4338" y="2329"/>
                <a:ext cx="53" cy="68"/>
              </a:xfrm>
              <a:custGeom>
                <a:avLst/>
                <a:gdLst>
                  <a:gd name="T0" fmla="*/ 11 w 11"/>
                  <a:gd name="T1" fmla="*/ 6 h 14"/>
                  <a:gd name="T2" fmla="*/ 3 w 11"/>
                  <a:gd name="T3" fmla="*/ 11 h 14"/>
                  <a:gd name="T4" fmla="*/ 7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0" y="12"/>
                      <a:pt x="5" y="14"/>
                      <a:pt x="3" y="11"/>
                    </a:cubicBezTo>
                    <a:cubicBezTo>
                      <a:pt x="0" y="7"/>
                      <a:pt x="2" y="0"/>
                      <a:pt x="7"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49" name="Freeform 1695">
                <a:extLst>
                  <a:ext uri="{FF2B5EF4-FFF2-40B4-BE49-F238E27FC236}">
                    <a16:creationId xmlns:a16="http://schemas.microsoft.com/office/drawing/2014/main" id="{36268617-DB31-453B-8AAA-2CF78688F4B1}"/>
                  </a:ext>
                </a:extLst>
              </p:cNvPr>
              <p:cNvSpPr>
                <a:spLocks/>
              </p:cNvSpPr>
              <p:nvPr/>
            </p:nvSpPr>
            <p:spPr bwMode="auto">
              <a:xfrm>
                <a:off x="4102" y="2440"/>
                <a:ext cx="43" cy="67"/>
              </a:xfrm>
              <a:custGeom>
                <a:avLst/>
                <a:gdLst>
                  <a:gd name="T0" fmla="*/ 9 w 9"/>
                  <a:gd name="T1" fmla="*/ 6 h 14"/>
                  <a:gd name="T2" fmla="*/ 3 w 9"/>
                  <a:gd name="T3" fmla="*/ 11 h 14"/>
                  <a:gd name="T4" fmla="*/ 5 w 9"/>
                  <a:gd name="T5" fmla="*/ 0 h 14"/>
                  <a:gd name="T6" fmla="*/ 9 w 9"/>
                  <a:gd name="T7" fmla="*/ 6 h 14"/>
                </a:gdLst>
                <a:ahLst/>
                <a:cxnLst>
                  <a:cxn ang="0">
                    <a:pos x="T0" y="T1"/>
                  </a:cxn>
                  <a:cxn ang="0">
                    <a:pos x="T2" y="T3"/>
                  </a:cxn>
                  <a:cxn ang="0">
                    <a:pos x="T4" y="T5"/>
                  </a:cxn>
                  <a:cxn ang="0">
                    <a:pos x="T6" y="T7"/>
                  </a:cxn>
                </a:cxnLst>
                <a:rect l="0" t="0" r="r" b="b"/>
                <a:pathLst>
                  <a:path w="9" h="14">
                    <a:moveTo>
                      <a:pt x="9" y="6"/>
                    </a:moveTo>
                    <a:cubicBezTo>
                      <a:pt x="9" y="11"/>
                      <a:pt x="5" y="14"/>
                      <a:pt x="3" y="11"/>
                    </a:cubicBezTo>
                    <a:cubicBezTo>
                      <a:pt x="0" y="8"/>
                      <a:pt x="1" y="1"/>
                      <a:pt x="5" y="0"/>
                    </a:cubicBezTo>
                    <a:cubicBezTo>
                      <a:pt x="8" y="0"/>
                      <a:pt x="9"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0" name="Freeform 1696">
                <a:extLst>
                  <a:ext uri="{FF2B5EF4-FFF2-40B4-BE49-F238E27FC236}">
                    <a16:creationId xmlns:a16="http://schemas.microsoft.com/office/drawing/2014/main" id="{563FBE6A-FB6C-49FE-B2E0-23DCDC298ECE}"/>
                  </a:ext>
                </a:extLst>
              </p:cNvPr>
              <p:cNvSpPr>
                <a:spLocks/>
              </p:cNvSpPr>
              <p:nvPr/>
            </p:nvSpPr>
            <p:spPr bwMode="auto">
              <a:xfrm>
                <a:off x="4160" y="2411"/>
                <a:ext cx="48" cy="68"/>
              </a:xfrm>
              <a:custGeom>
                <a:avLst/>
                <a:gdLst>
                  <a:gd name="T0" fmla="*/ 9 w 10"/>
                  <a:gd name="T1" fmla="*/ 7 h 14"/>
                  <a:gd name="T2" fmla="*/ 2 w 10"/>
                  <a:gd name="T3" fmla="*/ 11 h 14"/>
                  <a:gd name="T4" fmla="*/ 5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2"/>
                      <a:pt x="5" y="14"/>
                      <a:pt x="2" y="11"/>
                    </a:cubicBezTo>
                    <a:cubicBezTo>
                      <a:pt x="0" y="8"/>
                      <a:pt x="1" y="1"/>
                      <a:pt x="5"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1" name="Freeform 1697">
                <a:extLst>
                  <a:ext uri="{FF2B5EF4-FFF2-40B4-BE49-F238E27FC236}">
                    <a16:creationId xmlns:a16="http://schemas.microsoft.com/office/drawing/2014/main" id="{3F7ED2FA-FFA5-4B0C-93FF-A0C93C387571}"/>
                  </a:ext>
                </a:extLst>
              </p:cNvPr>
              <p:cNvSpPr>
                <a:spLocks/>
              </p:cNvSpPr>
              <p:nvPr/>
            </p:nvSpPr>
            <p:spPr bwMode="auto">
              <a:xfrm>
                <a:off x="4208" y="2344"/>
                <a:ext cx="48" cy="67"/>
              </a:xfrm>
              <a:custGeom>
                <a:avLst/>
                <a:gdLst>
                  <a:gd name="T0" fmla="*/ 10 w 10"/>
                  <a:gd name="T1" fmla="*/ 6 h 14"/>
                  <a:gd name="T2" fmla="*/ 3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5" y="14"/>
                      <a:pt x="3" y="11"/>
                    </a:cubicBezTo>
                    <a:cubicBezTo>
                      <a:pt x="0" y="8"/>
                      <a:pt x="2" y="1"/>
                      <a:pt x="6" y="0"/>
                    </a:cubicBezTo>
                    <a:cubicBezTo>
                      <a:pt x="9"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2" name="Freeform 1698">
                <a:extLst>
                  <a:ext uri="{FF2B5EF4-FFF2-40B4-BE49-F238E27FC236}">
                    <a16:creationId xmlns:a16="http://schemas.microsoft.com/office/drawing/2014/main" id="{2B061074-4EAA-4056-A8E6-B867A4F61C77}"/>
                  </a:ext>
                </a:extLst>
              </p:cNvPr>
              <p:cNvSpPr>
                <a:spLocks/>
              </p:cNvSpPr>
              <p:nvPr/>
            </p:nvSpPr>
            <p:spPr bwMode="auto">
              <a:xfrm>
                <a:off x="4280" y="2286"/>
                <a:ext cx="53" cy="72"/>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2" y="1"/>
                      <a:pt x="6"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3" name="Freeform 1699">
                <a:extLst>
                  <a:ext uri="{FF2B5EF4-FFF2-40B4-BE49-F238E27FC236}">
                    <a16:creationId xmlns:a16="http://schemas.microsoft.com/office/drawing/2014/main" id="{73E942C4-3F76-42B1-A2D0-A58D9FEDC473}"/>
                  </a:ext>
                </a:extLst>
              </p:cNvPr>
              <p:cNvSpPr>
                <a:spLocks/>
              </p:cNvSpPr>
              <p:nvPr/>
            </p:nvSpPr>
            <p:spPr bwMode="auto">
              <a:xfrm>
                <a:off x="4343" y="2233"/>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3"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4" name="Freeform 1700">
                <a:extLst>
                  <a:ext uri="{FF2B5EF4-FFF2-40B4-BE49-F238E27FC236}">
                    <a16:creationId xmlns:a16="http://schemas.microsoft.com/office/drawing/2014/main" id="{9B70D898-96AD-4F68-B79C-4A50E4516A1C}"/>
                  </a:ext>
                </a:extLst>
              </p:cNvPr>
              <p:cNvSpPr>
                <a:spLocks/>
              </p:cNvSpPr>
              <p:nvPr/>
            </p:nvSpPr>
            <p:spPr bwMode="auto">
              <a:xfrm>
                <a:off x="4401" y="2271"/>
                <a:ext cx="57" cy="68"/>
              </a:xfrm>
              <a:custGeom>
                <a:avLst/>
                <a:gdLst>
                  <a:gd name="T0" fmla="*/ 12 w 12"/>
                  <a:gd name="T1" fmla="*/ 6 h 14"/>
                  <a:gd name="T2" fmla="*/ 3 w 12"/>
                  <a:gd name="T3" fmla="*/ 11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1"/>
                      <a:pt x="6" y="14"/>
                      <a:pt x="3" y="11"/>
                    </a:cubicBezTo>
                    <a:cubicBezTo>
                      <a:pt x="0" y="7"/>
                      <a:pt x="3"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5" name="Freeform 1701">
                <a:extLst>
                  <a:ext uri="{FF2B5EF4-FFF2-40B4-BE49-F238E27FC236}">
                    <a16:creationId xmlns:a16="http://schemas.microsoft.com/office/drawing/2014/main" id="{17648FE4-D238-4A5E-B981-73B1D7FF172B}"/>
                  </a:ext>
                </a:extLst>
              </p:cNvPr>
              <p:cNvSpPr>
                <a:spLocks/>
              </p:cNvSpPr>
              <p:nvPr/>
            </p:nvSpPr>
            <p:spPr bwMode="auto">
              <a:xfrm>
                <a:off x="4482" y="2247"/>
                <a:ext cx="58" cy="68"/>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2"/>
                      <a:pt x="5" y="14"/>
                      <a:pt x="2" y="10"/>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6" name="Freeform 1702">
                <a:extLst>
                  <a:ext uri="{FF2B5EF4-FFF2-40B4-BE49-F238E27FC236}">
                    <a16:creationId xmlns:a16="http://schemas.microsoft.com/office/drawing/2014/main" id="{30A53DF2-D174-477A-B64C-674123F6DD3B}"/>
                  </a:ext>
                </a:extLst>
              </p:cNvPr>
              <p:cNvSpPr>
                <a:spLocks/>
              </p:cNvSpPr>
              <p:nvPr/>
            </p:nvSpPr>
            <p:spPr bwMode="auto">
              <a:xfrm>
                <a:off x="4545" y="2199"/>
                <a:ext cx="63" cy="67"/>
              </a:xfrm>
              <a:custGeom>
                <a:avLst/>
                <a:gdLst>
                  <a:gd name="T0" fmla="*/ 12 w 13"/>
                  <a:gd name="T1" fmla="*/ 6 h 14"/>
                  <a:gd name="T2" fmla="*/ 2 w 13"/>
                  <a:gd name="T3" fmla="*/ 10 h 14"/>
                  <a:gd name="T4" fmla="*/ 7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2" y="10"/>
                    </a:cubicBezTo>
                    <a:cubicBezTo>
                      <a:pt x="0" y="7"/>
                      <a:pt x="2" y="0"/>
                      <a:pt x="7" y="0"/>
                    </a:cubicBezTo>
                    <a:cubicBezTo>
                      <a:pt x="11"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7" name="Freeform 1703">
                <a:extLst>
                  <a:ext uri="{FF2B5EF4-FFF2-40B4-BE49-F238E27FC236}">
                    <a16:creationId xmlns:a16="http://schemas.microsoft.com/office/drawing/2014/main" id="{7158A56C-0ACA-4134-B1CD-33583070B453}"/>
                  </a:ext>
                </a:extLst>
              </p:cNvPr>
              <p:cNvSpPr>
                <a:spLocks/>
              </p:cNvSpPr>
              <p:nvPr/>
            </p:nvSpPr>
            <p:spPr bwMode="auto">
              <a:xfrm>
                <a:off x="4617" y="2228"/>
                <a:ext cx="58" cy="67"/>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2"/>
                      <a:pt x="5" y="14"/>
                      <a:pt x="2" y="10"/>
                    </a:cubicBezTo>
                    <a:cubicBezTo>
                      <a:pt x="0" y="7"/>
                      <a:pt x="2" y="1"/>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8" name="Freeform 1704">
                <a:extLst>
                  <a:ext uri="{FF2B5EF4-FFF2-40B4-BE49-F238E27FC236}">
                    <a16:creationId xmlns:a16="http://schemas.microsoft.com/office/drawing/2014/main" id="{5BEC3A46-FE2F-400A-A474-D9F066687F55}"/>
                  </a:ext>
                </a:extLst>
              </p:cNvPr>
              <p:cNvSpPr>
                <a:spLocks/>
              </p:cNvSpPr>
              <p:nvPr/>
            </p:nvSpPr>
            <p:spPr bwMode="auto">
              <a:xfrm>
                <a:off x="4492" y="2136"/>
                <a:ext cx="58" cy="68"/>
              </a:xfrm>
              <a:custGeom>
                <a:avLst/>
                <a:gdLst>
                  <a:gd name="T0" fmla="*/ 12 w 12"/>
                  <a:gd name="T1" fmla="*/ 7 h 14"/>
                  <a:gd name="T2" fmla="*/ 2 w 12"/>
                  <a:gd name="T3" fmla="*/ 11 h 14"/>
                  <a:gd name="T4" fmla="*/ 8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5" y="14"/>
                      <a:pt x="2" y="11"/>
                    </a:cubicBezTo>
                    <a:cubicBezTo>
                      <a:pt x="0" y="7"/>
                      <a:pt x="3" y="1"/>
                      <a:pt x="8"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59" name="Freeform 1705">
                <a:extLst>
                  <a:ext uri="{FF2B5EF4-FFF2-40B4-BE49-F238E27FC236}">
                    <a16:creationId xmlns:a16="http://schemas.microsoft.com/office/drawing/2014/main" id="{47A3B0DB-1FBA-4FC6-8442-BF1CBB22F2E3}"/>
                  </a:ext>
                </a:extLst>
              </p:cNvPr>
              <p:cNvSpPr>
                <a:spLocks/>
              </p:cNvSpPr>
              <p:nvPr/>
            </p:nvSpPr>
            <p:spPr bwMode="auto">
              <a:xfrm>
                <a:off x="4545" y="1982"/>
                <a:ext cx="58" cy="63"/>
              </a:xfrm>
              <a:custGeom>
                <a:avLst/>
                <a:gdLst>
                  <a:gd name="T0" fmla="*/ 11 w 12"/>
                  <a:gd name="T1" fmla="*/ 6 h 13"/>
                  <a:gd name="T2" fmla="*/ 2 w 12"/>
                  <a:gd name="T3" fmla="*/ 10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6"/>
                      <a:pt x="2"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0" name="Freeform 1706">
                <a:extLst>
                  <a:ext uri="{FF2B5EF4-FFF2-40B4-BE49-F238E27FC236}">
                    <a16:creationId xmlns:a16="http://schemas.microsoft.com/office/drawing/2014/main" id="{B111AA37-133F-4DA4-9AA9-96DEEBE93427}"/>
                  </a:ext>
                </a:extLst>
              </p:cNvPr>
              <p:cNvSpPr>
                <a:spLocks/>
              </p:cNvSpPr>
              <p:nvPr/>
            </p:nvSpPr>
            <p:spPr bwMode="auto">
              <a:xfrm>
                <a:off x="4613" y="1924"/>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1" name="Freeform 1707">
                <a:extLst>
                  <a:ext uri="{FF2B5EF4-FFF2-40B4-BE49-F238E27FC236}">
                    <a16:creationId xmlns:a16="http://schemas.microsoft.com/office/drawing/2014/main" id="{A394F4CF-7D75-438C-B34D-03E1499BAD71}"/>
                  </a:ext>
                </a:extLst>
              </p:cNvPr>
              <p:cNvSpPr>
                <a:spLocks/>
              </p:cNvSpPr>
              <p:nvPr/>
            </p:nvSpPr>
            <p:spPr bwMode="auto">
              <a:xfrm>
                <a:off x="4690" y="1876"/>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4"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2" name="Freeform 1708">
                <a:extLst>
                  <a:ext uri="{FF2B5EF4-FFF2-40B4-BE49-F238E27FC236}">
                    <a16:creationId xmlns:a16="http://schemas.microsoft.com/office/drawing/2014/main" id="{FAF51719-8146-456D-9363-C2B13DEFB574}"/>
                  </a:ext>
                </a:extLst>
              </p:cNvPr>
              <p:cNvSpPr>
                <a:spLocks/>
              </p:cNvSpPr>
              <p:nvPr/>
            </p:nvSpPr>
            <p:spPr bwMode="auto">
              <a:xfrm>
                <a:off x="4627" y="1842"/>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6"/>
                      <a:pt x="3"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3" name="Freeform 1709">
                <a:extLst>
                  <a:ext uri="{FF2B5EF4-FFF2-40B4-BE49-F238E27FC236}">
                    <a16:creationId xmlns:a16="http://schemas.microsoft.com/office/drawing/2014/main" id="{35AFFA43-9BE7-462C-A982-92BD173BF549}"/>
                  </a:ext>
                </a:extLst>
              </p:cNvPr>
              <p:cNvSpPr>
                <a:spLocks/>
              </p:cNvSpPr>
              <p:nvPr/>
            </p:nvSpPr>
            <p:spPr bwMode="auto">
              <a:xfrm>
                <a:off x="4810" y="1857"/>
                <a:ext cx="63" cy="62"/>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4" name="Freeform 1710">
                <a:extLst>
                  <a:ext uri="{FF2B5EF4-FFF2-40B4-BE49-F238E27FC236}">
                    <a16:creationId xmlns:a16="http://schemas.microsoft.com/office/drawing/2014/main" id="{766B98B5-329B-4D84-A16A-6D3240B0143C}"/>
                  </a:ext>
                </a:extLst>
              </p:cNvPr>
              <p:cNvSpPr>
                <a:spLocks/>
              </p:cNvSpPr>
              <p:nvPr/>
            </p:nvSpPr>
            <p:spPr bwMode="auto">
              <a:xfrm>
                <a:off x="4752" y="1808"/>
                <a:ext cx="63"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5" name="Freeform 1711">
                <a:extLst>
                  <a:ext uri="{FF2B5EF4-FFF2-40B4-BE49-F238E27FC236}">
                    <a16:creationId xmlns:a16="http://schemas.microsoft.com/office/drawing/2014/main" id="{FF4BC8FB-6CAA-43C6-8DE1-32856DEA6686}"/>
                  </a:ext>
                </a:extLst>
              </p:cNvPr>
              <p:cNvSpPr>
                <a:spLocks/>
              </p:cNvSpPr>
              <p:nvPr/>
            </p:nvSpPr>
            <p:spPr bwMode="auto">
              <a:xfrm>
                <a:off x="4815" y="1760"/>
                <a:ext cx="58" cy="58"/>
              </a:xfrm>
              <a:custGeom>
                <a:avLst/>
                <a:gdLst>
                  <a:gd name="T0" fmla="*/ 11 w 12"/>
                  <a:gd name="T1" fmla="*/ 6 h 12"/>
                  <a:gd name="T2" fmla="*/ 2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4" y="12"/>
                      <a:pt x="2" y="9"/>
                    </a:cubicBezTo>
                    <a:cubicBezTo>
                      <a:pt x="0" y="6"/>
                      <a:pt x="2" y="1"/>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6" name="Freeform 1712">
                <a:extLst>
                  <a:ext uri="{FF2B5EF4-FFF2-40B4-BE49-F238E27FC236}">
                    <a16:creationId xmlns:a16="http://schemas.microsoft.com/office/drawing/2014/main" id="{3085A773-531A-42B3-B5DE-C7AB9F9D64A6}"/>
                  </a:ext>
                </a:extLst>
              </p:cNvPr>
              <p:cNvSpPr>
                <a:spLocks/>
              </p:cNvSpPr>
              <p:nvPr/>
            </p:nvSpPr>
            <p:spPr bwMode="auto">
              <a:xfrm>
                <a:off x="4685" y="1784"/>
                <a:ext cx="58" cy="58"/>
              </a:xfrm>
              <a:custGeom>
                <a:avLst/>
                <a:gdLst>
                  <a:gd name="T0" fmla="*/ 12 w 12"/>
                  <a:gd name="T1" fmla="*/ 5 h 12"/>
                  <a:gd name="T2" fmla="*/ 2 w 12"/>
                  <a:gd name="T3" fmla="*/ 9 h 12"/>
                  <a:gd name="T4" fmla="*/ 8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0" y="10"/>
                      <a:pt x="4" y="12"/>
                      <a:pt x="2" y="9"/>
                    </a:cubicBezTo>
                    <a:cubicBezTo>
                      <a:pt x="0" y="6"/>
                      <a:pt x="3" y="0"/>
                      <a:pt x="8" y="0"/>
                    </a:cubicBezTo>
                    <a:cubicBezTo>
                      <a:pt x="12" y="0"/>
                      <a:pt x="12"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7" name="Freeform 1713">
                <a:extLst>
                  <a:ext uri="{FF2B5EF4-FFF2-40B4-BE49-F238E27FC236}">
                    <a16:creationId xmlns:a16="http://schemas.microsoft.com/office/drawing/2014/main" id="{56D21843-5117-4B56-B73C-E65BA4B54B61}"/>
                  </a:ext>
                </a:extLst>
              </p:cNvPr>
              <p:cNvSpPr>
                <a:spLocks/>
              </p:cNvSpPr>
              <p:nvPr/>
            </p:nvSpPr>
            <p:spPr bwMode="auto">
              <a:xfrm>
                <a:off x="4747" y="1726"/>
                <a:ext cx="58" cy="58"/>
              </a:xfrm>
              <a:custGeom>
                <a:avLst/>
                <a:gdLst>
                  <a:gd name="T0" fmla="*/ 11 w 12"/>
                  <a:gd name="T1" fmla="*/ 5 h 12"/>
                  <a:gd name="T2" fmla="*/ 1 w 12"/>
                  <a:gd name="T3" fmla="*/ 9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0" y="10"/>
                      <a:pt x="4" y="12"/>
                      <a:pt x="1" y="9"/>
                    </a:cubicBezTo>
                    <a:cubicBezTo>
                      <a:pt x="0" y="6"/>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8" name="Freeform 1714">
                <a:extLst>
                  <a:ext uri="{FF2B5EF4-FFF2-40B4-BE49-F238E27FC236}">
                    <a16:creationId xmlns:a16="http://schemas.microsoft.com/office/drawing/2014/main" id="{7E719CF6-F897-441B-9DF0-208C6B6463DD}"/>
                  </a:ext>
                </a:extLst>
              </p:cNvPr>
              <p:cNvSpPr>
                <a:spLocks/>
              </p:cNvSpPr>
              <p:nvPr/>
            </p:nvSpPr>
            <p:spPr bwMode="auto">
              <a:xfrm>
                <a:off x="4810" y="1673"/>
                <a:ext cx="58" cy="58"/>
              </a:xfrm>
              <a:custGeom>
                <a:avLst/>
                <a:gdLst>
                  <a:gd name="T0" fmla="*/ 11 w 12"/>
                  <a:gd name="T1" fmla="*/ 6 h 12"/>
                  <a:gd name="T2" fmla="*/ 2 w 12"/>
                  <a:gd name="T3" fmla="*/ 9 h 12"/>
                  <a:gd name="T4" fmla="*/ 8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4" y="12"/>
                      <a:pt x="2" y="9"/>
                    </a:cubicBezTo>
                    <a:cubicBezTo>
                      <a:pt x="0" y="6"/>
                      <a:pt x="3" y="1"/>
                      <a:pt x="8"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69" name="Freeform 1715">
                <a:extLst>
                  <a:ext uri="{FF2B5EF4-FFF2-40B4-BE49-F238E27FC236}">
                    <a16:creationId xmlns:a16="http://schemas.microsoft.com/office/drawing/2014/main" id="{B37F602D-C9FE-4665-A306-4E5BE37135E9}"/>
                  </a:ext>
                </a:extLst>
              </p:cNvPr>
              <p:cNvSpPr>
                <a:spLocks/>
              </p:cNvSpPr>
              <p:nvPr/>
            </p:nvSpPr>
            <p:spPr bwMode="auto">
              <a:xfrm>
                <a:off x="4752" y="1644"/>
                <a:ext cx="58" cy="58"/>
              </a:xfrm>
              <a:custGeom>
                <a:avLst/>
                <a:gdLst>
                  <a:gd name="T0" fmla="*/ 11 w 12"/>
                  <a:gd name="T1" fmla="*/ 5 h 12"/>
                  <a:gd name="T2" fmla="*/ 1 w 12"/>
                  <a:gd name="T3" fmla="*/ 8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8"/>
                    </a:cubicBezTo>
                    <a:cubicBezTo>
                      <a:pt x="0" y="6"/>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0" name="Freeform 1716">
                <a:extLst>
                  <a:ext uri="{FF2B5EF4-FFF2-40B4-BE49-F238E27FC236}">
                    <a16:creationId xmlns:a16="http://schemas.microsoft.com/office/drawing/2014/main" id="{7D384776-F6C3-4A6C-83FF-D6A3DFB3B987}"/>
                  </a:ext>
                </a:extLst>
              </p:cNvPr>
              <p:cNvSpPr>
                <a:spLocks/>
              </p:cNvSpPr>
              <p:nvPr/>
            </p:nvSpPr>
            <p:spPr bwMode="auto">
              <a:xfrm>
                <a:off x="4680" y="1693"/>
                <a:ext cx="58" cy="5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2" y="9"/>
                    </a:cubicBezTo>
                    <a:cubicBezTo>
                      <a:pt x="0" y="6"/>
                      <a:pt x="3" y="1"/>
                      <a:pt x="8" y="0"/>
                    </a:cubicBezTo>
                    <a:cubicBezTo>
                      <a:pt x="11" y="0"/>
                      <a:pt x="12" y="3"/>
                      <a:pt x="11" y="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1" name="Freeform 1717">
                <a:extLst>
                  <a:ext uri="{FF2B5EF4-FFF2-40B4-BE49-F238E27FC236}">
                    <a16:creationId xmlns:a16="http://schemas.microsoft.com/office/drawing/2014/main" id="{D34A4CC2-793F-48DC-8E40-6CBA6D5E8738}"/>
                  </a:ext>
                </a:extLst>
              </p:cNvPr>
              <p:cNvSpPr>
                <a:spLocks/>
              </p:cNvSpPr>
              <p:nvPr/>
            </p:nvSpPr>
            <p:spPr bwMode="auto">
              <a:xfrm>
                <a:off x="4420" y="2175"/>
                <a:ext cx="58" cy="67"/>
              </a:xfrm>
              <a:custGeom>
                <a:avLst/>
                <a:gdLst>
                  <a:gd name="T0" fmla="*/ 12 w 12"/>
                  <a:gd name="T1" fmla="*/ 6 h 14"/>
                  <a:gd name="T2" fmla="*/ 2 w 12"/>
                  <a:gd name="T3" fmla="*/ 10 h 14"/>
                  <a:gd name="T4" fmla="*/ 7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1" y="11"/>
                      <a:pt x="5" y="14"/>
                      <a:pt x="2" y="10"/>
                    </a:cubicBezTo>
                    <a:cubicBezTo>
                      <a:pt x="0" y="7"/>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2" name="Freeform 1718">
                <a:extLst>
                  <a:ext uri="{FF2B5EF4-FFF2-40B4-BE49-F238E27FC236}">
                    <a16:creationId xmlns:a16="http://schemas.microsoft.com/office/drawing/2014/main" id="{2F1E881C-1F29-4EAE-BFF6-96649B19FCB8}"/>
                  </a:ext>
                </a:extLst>
              </p:cNvPr>
              <p:cNvSpPr>
                <a:spLocks/>
              </p:cNvSpPr>
              <p:nvPr/>
            </p:nvSpPr>
            <p:spPr bwMode="auto">
              <a:xfrm>
                <a:off x="4685" y="2237"/>
                <a:ext cx="62" cy="68"/>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7"/>
                      <a:pt x="3" y="0"/>
                      <a:pt x="8"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3" name="Freeform 1719">
                <a:extLst>
                  <a:ext uri="{FF2B5EF4-FFF2-40B4-BE49-F238E27FC236}">
                    <a16:creationId xmlns:a16="http://schemas.microsoft.com/office/drawing/2014/main" id="{701DA424-9DBE-48F7-BF1D-B41894612ED2}"/>
                  </a:ext>
                </a:extLst>
              </p:cNvPr>
              <p:cNvSpPr>
                <a:spLocks/>
              </p:cNvSpPr>
              <p:nvPr/>
            </p:nvSpPr>
            <p:spPr bwMode="auto">
              <a:xfrm>
                <a:off x="4743" y="2170"/>
                <a:ext cx="62"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4"/>
                      <a:pt x="13"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4" name="Freeform 1720">
                <a:extLst>
                  <a:ext uri="{FF2B5EF4-FFF2-40B4-BE49-F238E27FC236}">
                    <a16:creationId xmlns:a16="http://schemas.microsoft.com/office/drawing/2014/main" id="{256AC57C-8366-47B2-A57F-12D60370ADD1}"/>
                  </a:ext>
                </a:extLst>
              </p:cNvPr>
              <p:cNvSpPr>
                <a:spLocks/>
              </p:cNvSpPr>
              <p:nvPr/>
            </p:nvSpPr>
            <p:spPr bwMode="auto">
              <a:xfrm>
                <a:off x="4820" y="2122"/>
                <a:ext cx="62"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1"/>
                      <a:pt x="6" y="14"/>
                      <a:pt x="3" y="10"/>
                    </a:cubicBezTo>
                    <a:cubicBezTo>
                      <a:pt x="0" y="6"/>
                      <a:pt x="3"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5" name="Freeform 1721">
                <a:extLst>
                  <a:ext uri="{FF2B5EF4-FFF2-40B4-BE49-F238E27FC236}">
                    <a16:creationId xmlns:a16="http://schemas.microsoft.com/office/drawing/2014/main" id="{E0831DC4-FE32-4F66-9891-9C20CA427A06}"/>
                  </a:ext>
                </a:extLst>
              </p:cNvPr>
              <p:cNvSpPr>
                <a:spLocks/>
              </p:cNvSpPr>
              <p:nvPr/>
            </p:nvSpPr>
            <p:spPr bwMode="auto">
              <a:xfrm>
                <a:off x="4964" y="2112"/>
                <a:ext cx="63" cy="68"/>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6" y="14"/>
                      <a:pt x="3" y="10"/>
                    </a:cubicBezTo>
                    <a:cubicBezTo>
                      <a:pt x="0" y="7"/>
                      <a:pt x="2" y="1"/>
                      <a:pt x="8"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6" name="Freeform 1722">
                <a:extLst>
                  <a:ext uri="{FF2B5EF4-FFF2-40B4-BE49-F238E27FC236}">
                    <a16:creationId xmlns:a16="http://schemas.microsoft.com/office/drawing/2014/main" id="{20EC49DF-BCE5-4B61-8A59-6D552F4198AB}"/>
                  </a:ext>
                </a:extLst>
              </p:cNvPr>
              <p:cNvSpPr>
                <a:spLocks/>
              </p:cNvSpPr>
              <p:nvPr/>
            </p:nvSpPr>
            <p:spPr bwMode="auto">
              <a:xfrm>
                <a:off x="4897" y="2064"/>
                <a:ext cx="63" cy="67"/>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6" y="14"/>
                      <a:pt x="3" y="10"/>
                    </a:cubicBezTo>
                    <a:cubicBezTo>
                      <a:pt x="0" y="7"/>
                      <a:pt x="2" y="1"/>
                      <a:pt x="8"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7" name="Freeform 1723">
                <a:extLst>
                  <a:ext uri="{FF2B5EF4-FFF2-40B4-BE49-F238E27FC236}">
                    <a16:creationId xmlns:a16="http://schemas.microsoft.com/office/drawing/2014/main" id="{D0741F9F-3531-4EC6-A66D-4736FA1C8FC3}"/>
                  </a:ext>
                </a:extLst>
              </p:cNvPr>
              <p:cNvSpPr>
                <a:spLocks/>
              </p:cNvSpPr>
              <p:nvPr/>
            </p:nvSpPr>
            <p:spPr bwMode="auto">
              <a:xfrm>
                <a:off x="5032" y="2059"/>
                <a:ext cx="67" cy="68"/>
              </a:xfrm>
              <a:custGeom>
                <a:avLst/>
                <a:gdLst>
                  <a:gd name="T0" fmla="*/ 13 w 14"/>
                  <a:gd name="T1" fmla="*/ 6 h 14"/>
                  <a:gd name="T2" fmla="*/ 3 w 14"/>
                  <a:gd name="T3" fmla="*/ 10 h 14"/>
                  <a:gd name="T4" fmla="*/ 8 w 14"/>
                  <a:gd name="T5" fmla="*/ 0 h 14"/>
                  <a:gd name="T6" fmla="*/ 13 w 14"/>
                  <a:gd name="T7" fmla="*/ 6 h 14"/>
                </a:gdLst>
                <a:ahLst/>
                <a:cxnLst>
                  <a:cxn ang="0">
                    <a:pos x="T0" y="T1"/>
                  </a:cxn>
                  <a:cxn ang="0">
                    <a:pos x="T2" y="T3"/>
                  </a:cxn>
                  <a:cxn ang="0">
                    <a:pos x="T4" y="T5"/>
                  </a:cxn>
                  <a:cxn ang="0">
                    <a:pos x="T6" y="T7"/>
                  </a:cxn>
                </a:cxnLst>
                <a:rect l="0" t="0" r="r" b="b"/>
                <a:pathLst>
                  <a:path w="14" h="14">
                    <a:moveTo>
                      <a:pt x="13" y="6"/>
                    </a:moveTo>
                    <a:cubicBezTo>
                      <a:pt x="13" y="11"/>
                      <a:pt x="6" y="14"/>
                      <a:pt x="3" y="10"/>
                    </a:cubicBezTo>
                    <a:cubicBezTo>
                      <a:pt x="0" y="6"/>
                      <a:pt x="3" y="0"/>
                      <a:pt x="8" y="0"/>
                    </a:cubicBezTo>
                    <a:cubicBezTo>
                      <a:pt x="12" y="0"/>
                      <a:pt x="14"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8" name="Freeform 1724">
                <a:extLst>
                  <a:ext uri="{FF2B5EF4-FFF2-40B4-BE49-F238E27FC236}">
                    <a16:creationId xmlns:a16="http://schemas.microsoft.com/office/drawing/2014/main" id="{1CDE66B1-235E-4AE4-8707-1399618051F6}"/>
                  </a:ext>
                </a:extLst>
              </p:cNvPr>
              <p:cNvSpPr>
                <a:spLocks/>
              </p:cNvSpPr>
              <p:nvPr/>
            </p:nvSpPr>
            <p:spPr bwMode="auto">
              <a:xfrm>
                <a:off x="4969" y="2006"/>
                <a:ext cx="63" cy="68"/>
              </a:xfrm>
              <a:custGeom>
                <a:avLst/>
                <a:gdLst>
                  <a:gd name="T0" fmla="*/ 13 w 13"/>
                  <a:gd name="T1" fmla="*/ 7 h 14"/>
                  <a:gd name="T2" fmla="*/ 3 w 13"/>
                  <a:gd name="T3" fmla="*/ 10 h 14"/>
                  <a:gd name="T4" fmla="*/ 8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2" y="12"/>
                      <a:pt x="5" y="14"/>
                      <a:pt x="3" y="10"/>
                    </a:cubicBezTo>
                    <a:cubicBezTo>
                      <a:pt x="0" y="7"/>
                      <a:pt x="2" y="1"/>
                      <a:pt x="8" y="0"/>
                    </a:cubicBezTo>
                    <a:cubicBezTo>
                      <a:pt x="12" y="1"/>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79" name="Freeform 1725">
                <a:extLst>
                  <a:ext uri="{FF2B5EF4-FFF2-40B4-BE49-F238E27FC236}">
                    <a16:creationId xmlns:a16="http://schemas.microsoft.com/office/drawing/2014/main" id="{CA0A1FE2-5D50-44C3-AD87-85745F9BB277}"/>
                  </a:ext>
                </a:extLst>
              </p:cNvPr>
              <p:cNvSpPr>
                <a:spLocks/>
              </p:cNvSpPr>
              <p:nvPr/>
            </p:nvSpPr>
            <p:spPr bwMode="auto">
              <a:xfrm>
                <a:off x="5051" y="1967"/>
                <a:ext cx="63" cy="68"/>
              </a:xfrm>
              <a:custGeom>
                <a:avLst/>
                <a:gdLst>
                  <a:gd name="T0" fmla="*/ 13 w 13"/>
                  <a:gd name="T1" fmla="*/ 6 h 14"/>
                  <a:gd name="T2" fmla="*/ 2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1"/>
                      <a:pt x="5" y="14"/>
                      <a:pt x="2" y="10"/>
                    </a:cubicBezTo>
                    <a:cubicBezTo>
                      <a:pt x="0" y="6"/>
                      <a:pt x="2" y="1"/>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0" name="Freeform 1726">
                <a:extLst>
                  <a:ext uri="{FF2B5EF4-FFF2-40B4-BE49-F238E27FC236}">
                    <a16:creationId xmlns:a16="http://schemas.microsoft.com/office/drawing/2014/main" id="{B6D90E24-C7AB-4108-B652-B2908BE28BA2}"/>
                  </a:ext>
                </a:extLst>
              </p:cNvPr>
              <p:cNvSpPr>
                <a:spLocks/>
              </p:cNvSpPr>
              <p:nvPr/>
            </p:nvSpPr>
            <p:spPr bwMode="auto">
              <a:xfrm>
                <a:off x="5119" y="1910"/>
                <a:ext cx="62" cy="62"/>
              </a:xfrm>
              <a:custGeom>
                <a:avLst/>
                <a:gdLst>
                  <a:gd name="T0" fmla="*/ 13 w 13"/>
                  <a:gd name="T1" fmla="*/ 6 h 13"/>
                  <a:gd name="T2" fmla="*/ 3 w 13"/>
                  <a:gd name="T3" fmla="*/ 9 h 13"/>
                  <a:gd name="T4" fmla="*/ 8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2" y="0"/>
                      <a:pt x="8" y="0"/>
                    </a:cubicBezTo>
                    <a:cubicBezTo>
                      <a:pt x="12" y="0"/>
                      <a:pt x="13" y="3"/>
                      <a:pt x="13"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1" name="Freeform 1727">
                <a:extLst>
                  <a:ext uri="{FF2B5EF4-FFF2-40B4-BE49-F238E27FC236}">
                    <a16:creationId xmlns:a16="http://schemas.microsoft.com/office/drawing/2014/main" id="{6E594DAE-855F-46E2-BEF5-3AC5350C0F7E}"/>
                  </a:ext>
                </a:extLst>
              </p:cNvPr>
              <p:cNvSpPr>
                <a:spLocks/>
              </p:cNvSpPr>
              <p:nvPr/>
            </p:nvSpPr>
            <p:spPr bwMode="auto">
              <a:xfrm>
                <a:off x="5210" y="1982"/>
                <a:ext cx="63" cy="63"/>
              </a:xfrm>
              <a:custGeom>
                <a:avLst/>
                <a:gdLst>
                  <a:gd name="T0" fmla="*/ 13 w 13"/>
                  <a:gd name="T1" fmla="*/ 6 h 13"/>
                  <a:gd name="T2" fmla="*/ 2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2" y="10"/>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2" name="Freeform 1728">
                <a:extLst>
                  <a:ext uri="{FF2B5EF4-FFF2-40B4-BE49-F238E27FC236}">
                    <a16:creationId xmlns:a16="http://schemas.microsoft.com/office/drawing/2014/main" id="{277462FF-8243-4F15-BEB0-7775511DED66}"/>
                  </a:ext>
                </a:extLst>
              </p:cNvPr>
              <p:cNvSpPr>
                <a:spLocks/>
              </p:cNvSpPr>
              <p:nvPr/>
            </p:nvSpPr>
            <p:spPr bwMode="auto">
              <a:xfrm>
                <a:off x="5480" y="1857"/>
                <a:ext cx="63" cy="62"/>
              </a:xfrm>
              <a:custGeom>
                <a:avLst/>
                <a:gdLst>
                  <a:gd name="T0" fmla="*/ 13 w 13"/>
                  <a:gd name="T1" fmla="*/ 6 h 13"/>
                  <a:gd name="T2" fmla="*/ 3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3" y="11"/>
                      <a:pt x="6" y="13"/>
                      <a:pt x="3" y="10"/>
                    </a:cubicBezTo>
                    <a:cubicBezTo>
                      <a:pt x="0" y="6"/>
                      <a:pt x="2" y="1"/>
                      <a:pt x="7" y="0"/>
                    </a:cubicBezTo>
                    <a:cubicBezTo>
                      <a:pt x="12" y="1"/>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3" name="Freeform 1729">
                <a:extLst>
                  <a:ext uri="{FF2B5EF4-FFF2-40B4-BE49-F238E27FC236}">
                    <a16:creationId xmlns:a16="http://schemas.microsoft.com/office/drawing/2014/main" id="{A5205C1D-548E-4BB0-B442-205928155189}"/>
                  </a:ext>
                </a:extLst>
              </p:cNvPr>
              <p:cNvSpPr>
                <a:spLocks/>
              </p:cNvSpPr>
              <p:nvPr/>
            </p:nvSpPr>
            <p:spPr bwMode="auto">
              <a:xfrm>
                <a:off x="5388" y="1823"/>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1"/>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4" name="Freeform 1730">
                <a:extLst>
                  <a:ext uri="{FF2B5EF4-FFF2-40B4-BE49-F238E27FC236}">
                    <a16:creationId xmlns:a16="http://schemas.microsoft.com/office/drawing/2014/main" id="{FD6A4061-0A75-4E1F-9515-47D5DC93A28D}"/>
                  </a:ext>
                </a:extLst>
              </p:cNvPr>
              <p:cNvSpPr>
                <a:spLocks/>
              </p:cNvSpPr>
              <p:nvPr/>
            </p:nvSpPr>
            <p:spPr bwMode="auto">
              <a:xfrm>
                <a:off x="5306" y="1746"/>
                <a:ext cx="63" cy="58"/>
              </a:xfrm>
              <a:custGeom>
                <a:avLst/>
                <a:gdLst>
                  <a:gd name="T0" fmla="*/ 13 w 13"/>
                  <a:gd name="T1" fmla="*/ 5 h 12"/>
                  <a:gd name="T2" fmla="*/ 3 w 13"/>
                  <a:gd name="T3" fmla="*/ 8 h 12"/>
                  <a:gd name="T4" fmla="*/ 8 w 13"/>
                  <a:gd name="T5" fmla="*/ 0 h 12"/>
                  <a:gd name="T6" fmla="*/ 13 w 13"/>
                  <a:gd name="T7" fmla="*/ 5 h 12"/>
                </a:gdLst>
                <a:ahLst/>
                <a:cxnLst>
                  <a:cxn ang="0">
                    <a:pos x="T0" y="T1"/>
                  </a:cxn>
                  <a:cxn ang="0">
                    <a:pos x="T2" y="T3"/>
                  </a:cxn>
                  <a:cxn ang="0">
                    <a:pos x="T4" y="T5"/>
                  </a:cxn>
                  <a:cxn ang="0">
                    <a:pos x="T6" y="T7"/>
                  </a:cxn>
                </a:cxnLst>
                <a:rect l="0" t="0" r="r" b="b"/>
                <a:pathLst>
                  <a:path w="13" h="12">
                    <a:moveTo>
                      <a:pt x="13" y="5"/>
                    </a:moveTo>
                    <a:cubicBezTo>
                      <a:pt x="12" y="10"/>
                      <a:pt x="6" y="12"/>
                      <a:pt x="3" y="8"/>
                    </a:cubicBezTo>
                    <a:cubicBezTo>
                      <a:pt x="0" y="5"/>
                      <a:pt x="2" y="0"/>
                      <a:pt x="8" y="0"/>
                    </a:cubicBezTo>
                    <a:cubicBezTo>
                      <a:pt x="12" y="0"/>
                      <a:pt x="13" y="3"/>
                      <a:pt x="13"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5" name="Freeform 1731">
                <a:extLst>
                  <a:ext uri="{FF2B5EF4-FFF2-40B4-BE49-F238E27FC236}">
                    <a16:creationId xmlns:a16="http://schemas.microsoft.com/office/drawing/2014/main" id="{B677D845-AED3-4EBA-B327-B107AF4319E5}"/>
                  </a:ext>
                </a:extLst>
              </p:cNvPr>
              <p:cNvSpPr>
                <a:spLocks/>
              </p:cNvSpPr>
              <p:nvPr/>
            </p:nvSpPr>
            <p:spPr bwMode="auto">
              <a:xfrm>
                <a:off x="5384" y="1712"/>
                <a:ext cx="62"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1"/>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6" name="Freeform 1732">
                <a:extLst>
                  <a:ext uri="{FF2B5EF4-FFF2-40B4-BE49-F238E27FC236}">
                    <a16:creationId xmlns:a16="http://schemas.microsoft.com/office/drawing/2014/main" id="{9826E686-1349-4B34-B1BA-2AC2D8677C81}"/>
                  </a:ext>
                </a:extLst>
              </p:cNvPr>
              <p:cNvSpPr>
                <a:spLocks/>
              </p:cNvSpPr>
              <p:nvPr/>
            </p:nvSpPr>
            <p:spPr bwMode="auto">
              <a:xfrm>
                <a:off x="5263" y="1688"/>
                <a:ext cx="58" cy="58"/>
              </a:xfrm>
              <a:custGeom>
                <a:avLst/>
                <a:gdLst>
                  <a:gd name="T0" fmla="*/ 12 w 12"/>
                  <a:gd name="T1" fmla="*/ 5 h 12"/>
                  <a:gd name="T2" fmla="*/ 2 w 12"/>
                  <a:gd name="T3" fmla="*/ 8 h 12"/>
                  <a:gd name="T4" fmla="*/ 7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1" y="10"/>
                      <a:pt x="5" y="12"/>
                      <a:pt x="2" y="8"/>
                    </a:cubicBezTo>
                    <a:cubicBezTo>
                      <a:pt x="0" y="5"/>
                      <a:pt x="2" y="0"/>
                      <a:pt x="7" y="0"/>
                    </a:cubicBezTo>
                    <a:cubicBezTo>
                      <a:pt x="11" y="0"/>
                      <a:pt x="12"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7" name="Freeform 1733">
                <a:extLst>
                  <a:ext uri="{FF2B5EF4-FFF2-40B4-BE49-F238E27FC236}">
                    <a16:creationId xmlns:a16="http://schemas.microsoft.com/office/drawing/2014/main" id="{F5435D4E-4425-4E71-9086-9B0CA56914D1}"/>
                  </a:ext>
                </a:extLst>
              </p:cNvPr>
              <p:cNvSpPr>
                <a:spLocks/>
              </p:cNvSpPr>
              <p:nvPr/>
            </p:nvSpPr>
            <p:spPr bwMode="auto">
              <a:xfrm>
                <a:off x="5181" y="1683"/>
                <a:ext cx="63" cy="58"/>
              </a:xfrm>
              <a:custGeom>
                <a:avLst/>
                <a:gdLst>
                  <a:gd name="T0" fmla="*/ 13 w 13"/>
                  <a:gd name="T1" fmla="*/ 6 h 12"/>
                  <a:gd name="T2" fmla="*/ 3 w 13"/>
                  <a:gd name="T3" fmla="*/ 9 h 12"/>
                  <a:gd name="T4" fmla="*/ 8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6" y="12"/>
                      <a:pt x="3" y="9"/>
                    </a:cubicBezTo>
                    <a:cubicBezTo>
                      <a:pt x="0" y="6"/>
                      <a:pt x="3" y="1"/>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8" name="Freeform 1734">
                <a:extLst>
                  <a:ext uri="{FF2B5EF4-FFF2-40B4-BE49-F238E27FC236}">
                    <a16:creationId xmlns:a16="http://schemas.microsoft.com/office/drawing/2014/main" id="{7D587681-2B5C-4882-935B-28AECCD08757}"/>
                  </a:ext>
                </a:extLst>
              </p:cNvPr>
              <p:cNvSpPr>
                <a:spLocks/>
              </p:cNvSpPr>
              <p:nvPr/>
            </p:nvSpPr>
            <p:spPr bwMode="auto">
              <a:xfrm>
                <a:off x="5321" y="1635"/>
                <a:ext cx="63" cy="58"/>
              </a:xfrm>
              <a:custGeom>
                <a:avLst/>
                <a:gdLst>
                  <a:gd name="T0" fmla="*/ 12 w 13"/>
                  <a:gd name="T1" fmla="*/ 6 h 12"/>
                  <a:gd name="T2" fmla="*/ 3 w 13"/>
                  <a:gd name="T3" fmla="*/ 8 h 12"/>
                  <a:gd name="T4" fmla="*/ 7 w 13"/>
                  <a:gd name="T5" fmla="*/ 0 h 12"/>
                  <a:gd name="T6" fmla="*/ 12 w 13"/>
                  <a:gd name="T7" fmla="*/ 6 h 12"/>
                </a:gdLst>
                <a:ahLst/>
                <a:cxnLst>
                  <a:cxn ang="0">
                    <a:pos x="T0" y="T1"/>
                  </a:cxn>
                  <a:cxn ang="0">
                    <a:pos x="T2" y="T3"/>
                  </a:cxn>
                  <a:cxn ang="0">
                    <a:pos x="T4" y="T5"/>
                  </a:cxn>
                  <a:cxn ang="0">
                    <a:pos x="T6" y="T7"/>
                  </a:cxn>
                </a:cxnLst>
                <a:rect l="0" t="0" r="r" b="b"/>
                <a:pathLst>
                  <a:path w="13" h="12">
                    <a:moveTo>
                      <a:pt x="12" y="6"/>
                    </a:moveTo>
                    <a:cubicBezTo>
                      <a:pt x="12" y="10"/>
                      <a:pt x="6" y="12"/>
                      <a:pt x="3" y="8"/>
                    </a:cubicBezTo>
                    <a:cubicBezTo>
                      <a:pt x="0" y="5"/>
                      <a:pt x="2" y="0"/>
                      <a:pt x="7" y="0"/>
                    </a:cubicBezTo>
                    <a:cubicBezTo>
                      <a:pt x="11"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89" name="Freeform 1735">
                <a:extLst>
                  <a:ext uri="{FF2B5EF4-FFF2-40B4-BE49-F238E27FC236}">
                    <a16:creationId xmlns:a16="http://schemas.microsoft.com/office/drawing/2014/main" id="{56D0F1EB-9504-4407-A213-D81E363C7765}"/>
                  </a:ext>
                </a:extLst>
              </p:cNvPr>
              <p:cNvSpPr>
                <a:spLocks/>
              </p:cNvSpPr>
              <p:nvPr/>
            </p:nvSpPr>
            <p:spPr bwMode="auto">
              <a:xfrm>
                <a:off x="5244" y="1611"/>
                <a:ext cx="58" cy="58"/>
              </a:xfrm>
              <a:custGeom>
                <a:avLst/>
                <a:gdLst>
                  <a:gd name="T0" fmla="*/ 11 w 12"/>
                  <a:gd name="T1" fmla="*/ 5 h 12"/>
                  <a:gd name="T2" fmla="*/ 2 w 12"/>
                  <a:gd name="T3" fmla="*/ 8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1" y="10"/>
                      <a:pt x="4" y="12"/>
                      <a:pt x="2" y="8"/>
                    </a:cubicBezTo>
                    <a:cubicBezTo>
                      <a:pt x="0" y="5"/>
                      <a:pt x="2" y="0"/>
                      <a:pt x="7" y="0"/>
                    </a:cubicBezTo>
                    <a:cubicBezTo>
                      <a:pt x="10"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0" name="Freeform 1736">
                <a:extLst>
                  <a:ext uri="{FF2B5EF4-FFF2-40B4-BE49-F238E27FC236}">
                    <a16:creationId xmlns:a16="http://schemas.microsoft.com/office/drawing/2014/main" id="{892A5841-9889-47AE-AA5C-798E9C22458D}"/>
                  </a:ext>
                </a:extLst>
              </p:cNvPr>
              <p:cNvSpPr>
                <a:spLocks/>
              </p:cNvSpPr>
              <p:nvPr/>
            </p:nvSpPr>
            <p:spPr bwMode="auto">
              <a:xfrm>
                <a:off x="5244" y="1534"/>
                <a:ext cx="58" cy="53"/>
              </a:xfrm>
              <a:custGeom>
                <a:avLst/>
                <a:gdLst>
                  <a:gd name="T0" fmla="*/ 11 w 12"/>
                  <a:gd name="T1" fmla="*/ 5 h 11"/>
                  <a:gd name="T2" fmla="*/ 2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2" y="8"/>
                    </a:cubicBezTo>
                    <a:cubicBezTo>
                      <a:pt x="0" y="5"/>
                      <a:pt x="2"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1" name="Freeform 1737">
                <a:extLst>
                  <a:ext uri="{FF2B5EF4-FFF2-40B4-BE49-F238E27FC236}">
                    <a16:creationId xmlns:a16="http://schemas.microsoft.com/office/drawing/2014/main" id="{0E926587-F846-414E-A589-B92FDCAD15B4}"/>
                  </a:ext>
                </a:extLst>
              </p:cNvPr>
              <p:cNvSpPr>
                <a:spLocks/>
              </p:cNvSpPr>
              <p:nvPr/>
            </p:nvSpPr>
            <p:spPr bwMode="auto">
              <a:xfrm>
                <a:off x="5181" y="1567"/>
                <a:ext cx="53" cy="58"/>
              </a:xfrm>
              <a:custGeom>
                <a:avLst/>
                <a:gdLst>
                  <a:gd name="T0" fmla="*/ 11 w 11"/>
                  <a:gd name="T1" fmla="*/ 5 h 12"/>
                  <a:gd name="T2" fmla="*/ 1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0" y="10"/>
                      <a:pt x="4" y="12"/>
                      <a:pt x="1"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2" name="Freeform 1738">
                <a:extLst>
                  <a:ext uri="{FF2B5EF4-FFF2-40B4-BE49-F238E27FC236}">
                    <a16:creationId xmlns:a16="http://schemas.microsoft.com/office/drawing/2014/main" id="{8400CA87-035F-41FB-BB1D-0956EB63D816}"/>
                  </a:ext>
                </a:extLst>
              </p:cNvPr>
              <p:cNvSpPr>
                <a:spLocks/>
              </p:cNvSpPr>
              <p:nvPr/>
            </p:nvSpPr>
            <p:spPr bwMode="auto">
              <a:xfrm>
                <a:off x="5138" y="1635"/>
                <a:ext cx="58" cy="53"/>
              </a:xfrm>
              <a:custGeom>
                <a:avLst/>
                <a:gdLst>
                  <a:gd name="T0" fmla="*/ 11 w 12"/>
                  <a:gd name="T1" fmla="*/ 5 h 11"/>
                  <a:gd name="T2" fmla="*/ 1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1" y="8"/>
                    </a:cubicBezTo>
                    <a:cubicBezTo>
                      <a:pt x="0" y="5"/>
                      <a:pt x="2"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3" name="Freeform 1739">
                <a:extLst>
                  <a:ext uri="{FF2B5EF4-FFF2-40B4-BE49-F238E27FC236}">
                    <a16:creationId xmlns:a16="http://schemas.microsoft.com/office/drawing/2014/main" id="{F29BE91D-B73C-4154-A85E-E3535E369B26}"/>
                  </a:ext>
                </a:extLst>
              </p:cNvPr>
              <p:cNvSpPr>
                <a:spLocks/>
              </p:cNvSpPr>
              <p:nvPr/>
            </p:nvSpPr>
            <p:spPr bwMode="auto">
              <a:xfrm>
                <a:off x="5099" y="1572"/>
                <a:ext cx="58" cy="53"/>
              </a:xfrm>
              <a:custGeom>
                <a:avLst/>
                <a:gdLst>
                  <a:gd name="T0" fmla="*/ 11 w 12"/>
                  <a:gd name="T1" fmla="*/ 5 h 11"/>
                  <a:gd name="T2" fmla="*/ 2 w 12"/>
                  <a:gd name="T3" fmla="*/ 7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9"/>
                      <a:pt x="4" y="11"/>
                      <a:pt x="2" y="7"/>
                    </a:cubicBezTo>
                    <a:cubicBezTo>
                      <a:pt x="0" y="4"/>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4" name="Freeform 1740">
                <a:extLst>
                  <a:ext uri="{FF2B5EF4-FFF2-40B4-BE49-F238E27FC236}">
                    <a16:creationId xmlns:a16="http://schemas.microsoft.com/office/drawing/2014/main" id="{03389491-0B11-46DB-B3AF-7F64C4C1768B}"/>
                  </a:ext>
                </a:extLst>
              </p:cNvPr>
              <p:cNvSpPr>
                <a:spLocks/>
              </p:cNvSpPr>
              <p:nvPr/>
            </p:nvSpPr>
            <p:spPr bwMode="auto">
              <a:xfrm>
                <a:off x="5061" y="1635"/>
                <a:ext cx="53" cy="58"/>
              </a:xfrm>
              <a:custGeom>
                <a:avLst/>
                <a:gdLst>
                  <a:gd name="T0" fmla="*/ 11 w 11"/>
                  <a:gd name="T1" fmla="*/ 5 h 12"/>
                  <a:gd name="T2" fmla="*/ 1 w 11"/>
                  <a:gd name="T3" fmla="*/ 8 h 12"/>
                  <a:gd name="T4" fmla="*/ 7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0" y="10"/>
                      <a:pt x="3" y="12"/>
                      <a:pt x="1" y="8"/>
                    </a:cubicBezTo>
                    <a:cubicBezTo>
                      <a:pt x="0" y="5"/>
                      <a:pt x="2" y="0"/>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5" name="Freeform 1741">
                <a:extLst>
                  <a:ext uri="{FF2B5EF4-FFF2-40B4-BE49-F238E27FC236}">
                    <a16:creationId xmlns:a16="http://schemas.microsoft.com/office/drawing/2014/main" id="{9C635FFD-723A-4AFD-8AAC-7E019785CB45}"/>
                  </a:ext>
                </a:extLst>
              </p:cNvPr>
              <p:cNvSpPr>
                <a:spLocks/>
              </p:cNvSpPr>
              <p:nvPr/>
            </p:nvSpPr>
            <p:spPr bwMode="auto">
              <a:xfrm>
                <a:off x="5013" y="1698"/>
                <a:ext cx="57" cy="62"/>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0" y="11"/>
                      <a:pt x="4" y="13"/>
                      <a:pt x="2" y="9"/>
                    </a:cubicBezTo>
                    <a:cubicBezTo>
                      <a:pt x="0" y="6"/>
                      <a:pt x="3" y="1"/>
                      <a:pt x="7" y="0"/>
                    </a:cubicBezTo>
                    <a:cubicBezTo>
                      <a:pt x="11" y="1"/>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6" name="Freeform 1742">
                <a:extLst>
                  <a:ext uri="{FF2B5EF4-FFF2-40B4-BE49-F238E27FC236}">
                    <a16:creationId xmlns:a16="http://schemas.microsoft.com/office/drawing/2014/main" id="{558B7CE9-187A-4848-B0B6-83953EE59B3E}"/>
                  </a:ext>
                </a:extLst>
              </p:cNvPr>
              <p:cNvSpPr>
                <a:spLocks/>
              </p:cNvSpPr>
              <p:nvPr/>
            </p:nvSpPr>
            <p:spPr bwMode="auto">
              <a:xfrm>
                <a:off x="4988" y="1620"/>
                <a:ext cx="58" cy="53"/>
              </a:xfrm>
              <a:custGeom>
                <a:avLst/>
                <a:gdLst>
                  <a:gd name="T0" fmla="*/ 11 w 12"/>
                  <a:gd name="T1" fmla="*/ 5 h 11"/>
                  <a:gd name="T2" fmla="*/ 2 w 12"/>
                  <a:gd name="T3" fmla="*/ 8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10"/>
                      <a:pt x="4" y="11"/>
                      <a:pt x="2" y="8"/>
                    </a:cubicBezTo>
                    <a:cubicBezTo>
                      <a:pt x="0" y="5"/>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7" name="Freeform 1743">
                <a:extLst>
                  <a:ext uri="{FF2B5EF4-FFF2-40B4-BE49-F238E27FC236}">
                    <a16:creationId xmlns:a16="http://schemas.microsoft.com/office/drawing/2014/main" id="{26C86A15-72EF-4620-AB82-BBBF921E4DDF}"/>
                  </a:ext>
                </a:extLst>
              </p:cNvPr>
              <p:cNvSpPr>
                <a:spLocks/>
              </p:cNvSpPr>
              <p:nvPr/>
            </p:nvSpPr>
            <p:spPr bwMode="auto">
              <a:xfrm>
                <a:off x="5037" y="1553"/>
                <a:ext cx="53" cy="53"/>
              </a:xfrm>
              <a:custGeom>
                <a:avLst/>
                <a:gdLst>
                  <a:gd name="T0" fmla="*/ 10 w 11"/>
                  <a:gd name="T1" fmla="*/ 5 h 11"/>
                  <a:gd name="T2" fmla="*/ 1 w 11"/>
                  <a:gd name="T3" fmla="*/ 8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10"/>
                      <a:pt x="3" y="11"/>
                      <a:pt x="1" y="8"/>
                    </a:cubicBezTo>
                    <a:cubicBezTo>
                      <a:pt x="0" y="5"/>
                      <a:pt x="2" y="0"/>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8" name="Freeform 1744">
                <a:extLst>
                  <a:ext uri="{FF2B5EF4-FFF2-40B4-BE49-F238E27FC236}">
                    <a16:creationId xmlns:a16="http://schemas.microsoft.com/office/drawing/2014/main" id="{172BEA35-ADE8-4EBE-B431-2931780197F6}"/>
                  </a:ext>
                </a:extLst>
              </p:cNvPr>
              <p:cNvSpPr>
                <a:spLocks/>
              </p:cNvSpPr>
              <p:nvPr/>
            </p:nvSpPr>
            <p:spPr bwMode="auto">
              <a:xfrm>
                <a:off x="5109" y="1500"/>
                <a:ext cx="58" cy="53"/>
              </a:xfrm>
              <a:custGeom>
                <a:avLst/>
                <a:gdLst>
                  <a:gd name="T0" fmla="*/ 11 w 12"/>
                  <a:gd name="T1" fmla="*/ 5 h 11"/>
                  <a:gd name="T2" fmla="*/ 2 w 12"/>
                  <a:gd name="T3" fmla="*/ 7 h 11"/>
                  <a:gd name="T4" fmla="*/ 7 w 12"/>
                  <a:gd name="T5" fmla="*/ 0 h 11"/>
                  <a:gd name="T6" fmla="*/ 11 w 12"/>
                  <a:gd name="T7" fmla="*/ 5 h 11"/>
                </a:gdLst>
                <a:ahLst/>
                <a:cxnLst>
                  <a:cxn ang="0">
                    <a:pos x="T0" y="T1"/>
                  </a:cxn>
                  <a:cxn ang="0">
                    <a:pos x="T2" y="T3"/>
                  </a:cxn>
                  <a:cxn ang="0">
                    <a:pos x="T4" y="T5"/>
                  </a:cxn>
                  <a:cxn ang="0">
                    <a:pos x="T6" y="T7"/>
                  </a:cxn>
                </a:cxnLst>
                <a:rect l="0" t="0" r="r" b="b"/>
                <a:pathLst>
                  <a:path w="12" h="11">
                    <a:moveTo>
                      <a:pt x="11" y="5"/>
                    </a:moveTo>
                    <a:cubicBezTo>
                      <a:pt x="10" y="9"/>
                      <a:pt x="4" y="11"/>
                      <a:pt x="2" y="7"/>
                    </a:cubicBezTo>
                    <a:cubicBezTo>
                      <a:pt x="0" y="5"/>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499" name="Freeform 1745">
                <a:extLst>
                  <a:ext uri="{FF2B5EF4-FFF2-40B4-BE49-F238E27FC236}">
                    <a16:creationId xmlns:a16="http://schemas.microsoft.com/office/drawing/2014/main" id="{6CEDB767-995E-4180-B5A8-693C8671D514}"/>
                  </a:ext>
                </a:extLst>
              </p:cNvPr>
              <p:cNvSpPr>
                <a:spLocks/>
              </p:cNvSpPr>
              <p:nvPr/>
            </p:nvSpPr>
            <p:spPr bwMode="auto">
              <a:xfrm>
                <a:off x="4988" y="1514"/>
                <a:ext cx="53" cy="53"/>
              </a:xfrm>
              <a:custGeom>
                <a:avLst/>
                <a:gdLst>
                  <a:gd name="T0" fmla="*/ 10 w 11"/>
                  <a:gd name="T1" fmla="*/ 5 h 11"/>
                  <a:gd name="T2" fmla="*/ 1 w 11"/>
                  <a:gd name="T3" fmla="*/ 8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10"/>
                      <a:pt x="3" y="11"/>
                      <a:pt x="1" y="8"/>
                    </a:cubicBezTo>
                    <a:cubicBezTo>
                      <a:pt x="0" y="5"/>
                      <a:pt x="2" y="1"/>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0" name="Freeform 1746">
                <a:extLst>
                  <a:ext uri="{FF2B5EF4-FFF2-40B4-BE49-F238E27FC236}">
                    <a16:creationId xmlns:a16="http://schemas.microsoft.com/office/drawing/2014/main" id="{F21B84F8-3501-4684-9623-9ED7CC5D3F61}"/>
                  </a:ext>
                </a:extLst>
              </p:cNvPr>
              <p:cNvSpPr>
                <a:spLocks/>
              </p:cNvSpPr>
              <p:nvPr/>
            </p:nvSpPr>
            <p:spPr bwMode="auto">
              <a:xfrm>
                <a:off x="5066" y="1461"/>
                <a:ext cx="53" cy="53"/>
              </a:xfrm>
              <a:custGeom>
                <a:avLst/>
                <a:gdLst>
                  <a:gd name="T0" fmla="*/ 10 w 11"/>
                  <a:gd name="T1" fmla="*/ 5 h 11"/>
                  <a:gd name="T2" fmla="*/ 1 w 11"/>
                  <a:gd name="T3" fmla="*/ 7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9"/>
                      <a:pt x="3" y="11"/>
                      <a:pt x="1" y="7"/>
                    </a:cubicBezTo>
                    <a:cubicBezTo>
                      <a:pt x="0" y="5"/>
                      <a:pt x="2"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1" name="Freeform 1747">
                <a:extLst>
                  <a:ext uri="{FF2B5EF4-FFF2-40B4-BE49-F238E27FC236}">
                    <a16:creationId xmlns:a16="http://schemas.microsoft.com/office/drawing/2014/main" id="{A2D8F9F0-20F5-4E9B-B636-3C154DCC509C}"/>
                  </a:ext>
                </a:extLst>
              </p:cNvPr>
              <p:cNvSpPr>
                <a:spLocks/>
              </p:cNvSpPr>
              <p:nvPr/>
            </p:nvSpPr>
            <p:spPr bwMode="auto">
              <a:xfrm>
                <a:off x="5008" y="1447"/>
                <a:ext cx="53" cy="53"/>
              </a:xfrm>
              <a:custGeom>
                <a:avLst/>
                <a:gdLst>
                  <a:gd name="T0" fmla="*/ 10 w 11"/>
                  <a:gd name="T1" fmla="*/ 5 h 11"/>
                  <a:gd name="T2" fmla="*/ 1 w 11"/>
                  <a:gd name="T3" fmla="*/ 7 h 11"/>
                  <a:gd name="T4" fmla="*/ 7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9" y="9"/>
                      <a:pt x="3" y="11"/>
                      <a:pt x="1" y="7"/>
                    </a:cubicBezTo>
                    <a:cubicBezTo>
                      <a:pt x="0" y="5"/>
                      <a:pt x="3" y="0"/>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2" name="Freeform 1748">
                <a:extLst>
                  <a:ext uri="{FF2B5EF4-FFF2-40B4-BE49-F238E27FC236}">
                    <a16:creationId xmlns:a16="http://schemas.microsoft.com/office/drawing/2014/main" id="{523A9554-4294-4236-889E-99BDFA185ABA}"/>
                  </a:ext>
                </a:extLst>
              </p:cNvPr>
              <p:cNvSpPr>
                <a:spLocks/>
              </p:cNvSpPr>
              <p:nvPr/>
            </p:nvSpPr>
            <p:spPr bwMode="auto">
              <a:xfrm>
                <a:off x="4940" y="1678"/>
                <a:ext cx="58" cy="58"/>
              </a:xfrm>
              <a:custGeom>
                <a:avLst/>
                <a:gdLst>
                  <a:gd name="T0" fmla="*/ 11 w 12"/>
                  <a:gd name="T1" fmla="*/ 6 h 12"/>
                  <a:gd name="T2" fmla="*/ 1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1"/>
                      <a:pt x="3" y="12"/>
                      <a:pt x="1" y="9"/>
                    </a:cubicBezTo>
                    <a:cubicBezTo>
                      <a:pt x="0" y="6"/>
                      <a:pt x="2"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3" name="Freeform 1749">
                <a:extLst>
                  <a:ext uri="{FF2B5EF4-FFF2-40B4-BE49-F238E27FC236}">
                    <a16:creationId xmlns:a16="http://schemas.microsoft.com/office/drawing/2014/main" id="{A2420EC6-3B15-4A2C-BC96-72C5D343B9BC}"/>
                  </a:ext>
                </a:extLst>
              </p:cNvPr>
              <p:cNvSpPr>
                <a:spLocks/>
              </p:cNvSpPr>
              <p:nvPr/>
            </p:nvSpPr>
            <p:spPr bwMode="auto">
              <a:xfrm>
                <a:off x="5090" y="1707"/>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4" name="Freeform 1750">
                <a:extLst>
                  <a:ext uri="{FF2B5EF4-FFF2-40B4-BE49-F238E27FC236}">
                    <a16:creationId xmlns:a16="http://schemas.microsoft.com/office/drawing/2014/main" id="{CD819D33-C3B8-4C4E-A6FC-9F8A213E36A0}"/>
                  </a:ext>
                </a:extLst>
              </p:cNvPr>
              <p:cNvSpPr>
                <a:spLocks/>
              </p:cNvSpPr>
              <p:nvPr/>
            </p:nvSpPr>
            <p:spPr bwMode="auto">
              <a:xfrm>
                <a:off x="5258" y="1914"/>
                <a:ext cx="68" cy="63"/>
              </a:xfrm>
              <a:custGeom>
                <a:avLst/>
                <a:gdLst>
                  <a:gd name="T0" fmla="*/ 13 w 14"/>
                  <a:gd name="T1" fmla="*/ 6 h 13"/>
                  <a:gd name="T2" fmla="*/ 3 w 14"/>
                  <a:gd name="T3" fmla="*/ 9 h 13"/>
                  <a:gd name="T4" fmla="*/ 8 w 14"/>
                  <a:gd name="T5" fmla="*/ 0 h 13"/>
                  <a:gd name="T6" fmla="*/ 13 w 14"/>
                  <a:gd name="T7" fmla="*/ 6 h 13"/>
                </a:gdLst>
                <a:ahLst/>
                <a:cxnLst>
                  <a:cxn ang="0">
                    <a:pos x="T0" y="T1"/>
                  </a:cxn>
                  <a:cxn ang="0">
                    <a:pos x="T2" y="T3"/>
                  </a:cxn>
                  <a:cxn ang="0">
                    <a:pos x="T4" y="T5"/>
                  </a:cxn>
                  <a:cxn ang="0">
                    <a:pos x="T6" y="T7"/>
                  </a:cxn>
                </a:cxnLst>
                <a:rect l="0" t="0" r="r" b="b"/>
                <a:pathLst>
                  <a:path w="14" h="13">
                    <a:moveTo>
                      <a:pt x="13" y="6"/>
                    </a:moveTo>
                    <a:cubicBezTo>
                      <a:pt x="13" y="11"/>
                      <a:pt x="6" y="13"/>
                      <a:pt x="3" y="9"/>
                    </a:cubicBezTo>
                    <a:cubicBezTo>
                      <a:pt x="0" y="6"/>
                      <a:pt x="3" y="0"/>
                      <a:pt x="8" y="0"/>
                    </a:cubicBezTo>
                    <a:cubicBezTo>
                      <a:pt x="12" y="0"/>
                      <a:pt x="14"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5" name="Freeform 1751">
                <a:extLst>
                  <a:ext uri="{FF2B5EF4-FFF2-40B4-BE49-F238E27FC236}">
                    <a16:creationId xmlns:a16="http://schemas.microsoft.com/office/drawing/2014/main" id="{87BA65E7-A463-4D77-AABF-671B3555AA94}"/>
                  </a:ext>
                </a:extLst>
              </p:cNvPr>
              <p:cNvSpPr>
                <a:spLocks/>
              </p:cNvSpPr>
              <p:nvPr/>
            </p:nvSpPr>
            <p:spPr bwMode="auto">
              <a:xfrm>
                <a:off x="5196" y="1871"/>
                <a:ext cx="62" cy="63"/>
              </a:xfrm>
              <a:custGeom>
                <a:avLst/>
                <a:gdLst>
                  <a:gd name="T0" fmla="*/ 13 w 13"/>
                  <a:gd name="T1" fmla="*/ 6 h 13"/>
                  <a:gd name="T2" fmla="*/ 2 w 13"/>
                  <a:gd name="T3" fmla="*/ 10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2" y="10"/>
                    </a:cubicBezTo>
                    <a:cubicBezTo>
                      <a:pt x="0" y="6"/>
                      <a:pt x="2" y="1"/>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6" name="Freeform 1752">
                <a:extLst>
                  <a:ext uri="{FF2B5EF4-FFF2-40B4-BE49-F238E27FC236}">
                    <a16:creationId xmlns:a16="http://schemas.microsoft.com/office/drawing/2014/main" id="{8FF8A26D-C6E3-41E3-94CA-71AC96D7F1E3}"/>
                  </a:ext>
                </a:extLst>
              </p:cNvPr>
              <p:cNvSpPr>
                <a:spLocks/>
              </p:cNvSpPr>
              <p:nvPr/>
            </p:nvSpPr>
            <p:spPr bwMode="auto">
              <a:xfrm>
                <a:off x="5075" y="1818"/>
                <a:ext cx="63" cy="58"/>
              </a:xfrm>
              <a:custGeom>
                <a:avLst/>
                <a:gdLst>
                  <a:gd name="T0" fmla="*/ 12 w 13"/>
                  <a:gd name="T1" fmla="*/ 6 h 12"/>
                  <a:gd name="T2" fmla="*/ 2 w 13"/>
                  <a:gd name="T3" fmla="*/ 9 h 12"/>
                  <a:gd name="T4" fmla="*/ 8 w 13"/>
                  <a:gd name="T5" fmla="*/ 0 h 12"/>
                  <a:gd name="T6" fmla="*/ 12 w 13"/>
                  <a:gd name="T7" fmla="*/ 6 h 12"/>
                </a:gdLst>
                <a:ahLst/>
                <a:cxnLst>
                  <a:cxn ang="0">
                    <a:pos x="T0" y="T1"/>
                  </a:cxn>
                  <a:cxn ang="0">
                    <a:pos x="T2" y="T3"/>
                  </a:cxn>
                  <a:cxn ang="0">
                    <a:pos x="T4" y="T5"/>
                  </a:cxn>
                  <a:cxn ang="0">
                    <a:pos x="T6" y="T7"/>
                  </a:cxn>
                </a:cxnLst>
                <a:rect l="0" t="0" r="r" b="b"/>
                <a:pathLst>
                  <a:path w="13" h="12">
                    <a:moveTo>
                      <a:pt x="12" y="6"/>
                    </a:moveTo>
                    <a:cubicBezTo>
                      <a:pt x="12" y="10"/>
                      <a:pt x="5" y="12"/>
                      <a:pt x="2" y="9"/>
                    </a:cubicBezTo>
                    <a:cubicBezTo>
                      <a:pt x="0" y="6"/>
                      <a:pt x="2"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7" name="Freeform 1753">
                <a:extLst>
                  <a:ext uri="{FF2B5EF4-FFF2-40B4-BE49-F238E27FC236}">
                    <a16:creationId xmlns:a16="http://schemas.microsoft.com/office/drawing/2014/main" id="{9BE3E643-0502-4208-921F-D2BB5F4069C0}"/>
                  </a:ext>
                </a:extLst>
              </p:cNvPr>
              <p:cNvSpPr>
                <a:spLocks/>
              </p:cNvSpPr>
              <p:nvPr/>
            </p:nvSpPr>
            <p:spPr bwMode="auto">
              <a:xfrm>
                <a:off x="5147" y="1765"/>
                <a:ext cx="63" cy="58"/>
              </a:xfrm>
              <a:custGeom>
                <a:avLst/>
                <a:gdLst>
                  <a:gd name="T0" fmla="*/ 12 w 13"/>
                  <a:gd name="T1" fmla="*/ 5 h 12"/>
                  <a:gd name="T2" fmla="*/ 2 w 13"/>
                  <a:gd name="T3" fmla="*/ 9 h 12"/>
                  <a:gd name="T4" fmla="*/ 7 w 13"/>
                  <a:gd name="T5" fmla="*/ 0 h 12"/>
                  <a:gd name="T6" fmla="*/ 12 w 13"/>
                  <a:gd name="T7" fmla="*/ 5 h 12"/>
                </a:gdLst>
                <a:ahLst/>
                <a:cxnLst>
                  <a:cxn ang="0">
                    <a:pos x="T0" y="T1"/>
                  </a:cxn>
                  <a:cxn ang="0">
                    <a:pos x="T2" y="T3"/>
                  </a:cxn>
                  <a:cxn ang="0">
                    <a:pos x="T4" y="T5"/>
                  </a:cxn>
                  <a:cxn ang="0">
                    <a:pos x="T6" y="T7"/>
                  </a:cxn>
                </a:cxnLst>
                <a:rect l="0" t="0" r="r" b="b"/>
                <a:pathLst>
                  <a:path w="13" h="12">
                    <a:moveTo>
                      <a:pt x="12" y="5"/>
                    </a:moveTo>
                    <a:cubicBezTo>
                      <a:pt x="11" y="10"/>
                      <a:pt x="5" y="12"/>
                      <a:pt x="2" y="9"/>
                    </a:cubicBezTo>
                    <a:cubicBezTo>
                      <a:pt x="0" y="5"/>
                      <a:pt x="2" y="0"/>
                      <a:pt x="7" y="0"/>
                    </a:cubicBezTo>
                    <a:cubicBezTo>
                      <a:pt x="11" y="0"/>
                      <a:pt x="13"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8" name="Freeform 1754">
                <a:extLst>
                  <a:ext uri="{FF2B5EF4-FFF2-40B4-BE49-F238E27FC236}">
                    <a16:creationId xmlns:a16="http://schemas.microsoft.com/office/drawing/2014/main" id="{86D50EB5-2B81-45BA-A021-ADCCE0C3052F}"/>
                  </a:ext>
                </a:extLst>
              </p:cNvPr>
              <p:cNvSpPr>
                <a:spLocks/>
              </p:cNvSpPr>
              <p:nvPr/>
            </p:nvSpPr>
            <p:spPr bwMode="auto">
              <a:xfrm>
                <a:off x="5225" y="1760"/>
                <a:ext cx="62"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2" y="1"/>
                      <a:pt x="7" y="0"/>
                    </a:cubicBezTo>
                    <a:cubicBezTo>
                      <a:pt x="12" y="1"/>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09" name="Freeform 1755">
                <a:extLst>
                  <a:ext uri="{FF2B5EF4-FFF2-40B4-BE49-F238E27FC236}">
                    <a16:creationId xmlns:a16="http://schemas.microsoft.com/office/drawing/2014/main" id="{B8CEAA14-8300-44C1-BE1A-4F1FB077EEF6}"/>
                  </a:ext>
                </a:extLst>
              </p:cNvPr>
              <p:cNvSpPr>
                <a:spLocks/>
              </p:cNvSpPr>
              <p:nvPr/>
            </p:nvSpPr>
            <p:spPr bwMode="auto">
              <a:xfrm>
                <a:off x="4960" y="1842"/>
                <a:ext cx="62" cy="63"/>
              </a:xfrm>
              <a:custGeom>
                <a:avLst/>
                <a:gdLst>
                  <a:gd name="T0" fmla="*/ 12 w 13"/>
                  <a:gd name="T1" fmla="*/ 6 h 13"/>
                  <a:gd name="T2" fmla="*/ 2 w 13"/>
                  <a:gd name="T3" fmla="*/ 10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10"/>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0" name="Freeform 1756">
                <a:extLst>
                  <a:ext uri="{FF2B5EF4-FFF2-40B4-BE49-F238E27FC236}">
                    <a16:creationId xmlns:a16="http://schemas.microsoft.com/office/drawing/2014/main" id="{725688CB-DE7B-46BF-A11C-9212094C9403}"/>
                  </a:ext>
                </a:extLst>
              </p:cNvPr>
              <p:cNvSpPr>
                <a:spLocks/>
              </p:cNvSpPr>
              <p:nvPr/>
            </p:nvSpPr>
            <p:spPr bwMode="auto">
              <a:xfrm>
                <a:off x="5017" y="1775"/>
                <a:ext cx="63" cy="57"/>
              </a:xfrm>
              <a:custGeom>
                <a:avLst/>
                <a:gdLst>
                  <a:gd name="T0" fmla="*/ 13 w 13"/>
                  <a:gd name="T1" fmla="*/ 6 h 12"/>
                  <a:gd name="T2" fmla="*/ 3 w 13"/>
                  <a:gd name="T3" fmla="*/ 9 h 12"/>
                  <a:gd name="T4" fmla="*/ 8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5" y="12"/>
                      <a:pt x="3" y="9"/>
                    </a:cubicBezTo>
                    <a:cubicBezTo>
                      <a:pt x="0" y="6"/>
                      <a:pt x="3"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1" name="Freeform 1757">
                <a:extLst>
                  <a:ext uri="{FF2B5EF4-FFF2-40B4-BE49-F238E27FC236}">
                    <a16:creationId xmlns:a16="http://schemas.microsoft.com/office/drawing/2014/main" id="{FBF12CD3-8DAE-445B-88A6-53212DBF4D83}"/>
                  </a:ext>
                </a:extLst>
              </p:cNvPr>
              <p:cNvSpPr>
                <a:spLocks/>
              </p:cNvSpPr>
              <p:nvPr/>
            </p:nvSpPr>
            <p:spPr bwMode="auto">
              <a:xfrm>
                <a:off x="4940" y="1760"/>
                <a:ext cx="63" cy="63"/>
              </a:xfrm>
              <a:custGeom>
                <a:avLst/>
                <a:gdLst>
                  <a:gd name="T0" fmla="*/ 12 w 13"/>
                  <a:gd name="T1" fmla="*/ 6 h 13"/>
                  <a:gd name="T2" fmla="*/ 3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0"/>
                      <a:pt x="5" y="13"/>
                      <a:pt x="3" y="9"/>
                    </a:cubicBezTo>
                    <a:cubicBezTo>
                      <a:pt x="0" y="6"/>
                      <a:pt x="3" y="0"/>
                      <a:pt x="8" y="0"/>
                    </a:cubicBezTo>
                    <a:cubicBezTo>
                      <a:pt x="12" y="0"/>
                      <a:pt x="13" y="3"/>
                      <a:pt x="12"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2" name="Freeform 1758">
                <a:extLst>
                  <a:ext uri="{FF2B5EF4-FFF2-40B4-BE49-F238E27FC236}">
                    <a16:creationId xmlns:a16="http://schemas.microsoft.com/office/drawing/2014/main" id="{2B884F00-3BB0-4282-A825-EDDB5C890F8D}"/>
                  </a:ext>
                </a:extLst>
              </p:cNvPr>
              <p:cNvSpPr>
                <a:spLocks/>
              </p:cNvSpPr>
              <p:nvPr/>
            </p:nvSpPr>
            <p:spPr bwMode="auto">
              <a:xfrm>
                <a:off x="4666" y="2151"/>
                <a:ext cx="62" cy="67"/>
              </a:xfrm>
              <a:custGeom>
                <a:avLst/>
                <a:gdLst>
                  <a:gd name="T0" fmla="*/ 12 w 13"/>
                  <a:gd name="T1" fmla="*/ 6 h 14"/>
                  <a:gd name="T2" fmla="*/ 2 w 13"/>
                  <a:gd name="T3" fmla="*/ 10 h 14"/>
                  <a:gd name="T4" fmla="*/ 7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2" y="10"/>
                    </a:cubicBezTo>
                    <a:cubicBezTo>
                      <a:pt x="0" y="7"/>
                      <a:pt x="2" y="1"/>
                      <a:pt x="7"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3" name="Freeform 1759">
                <a:extLst>
                  <a:ext uri="{FF2B5EF4-FFF2-40B4-BE49-F238E27FC236}">
                    <a16:creationId xmlns:a16="http://schemas.microsoft.com/office/drawing/2014/main" id="{DE1740CF-7AD0-4B42-8085-C65FEF701B3C}"/>
                  </a:ext>
                </a:extLst>
              </p:cNvPr>
              <p:cNvSpPr>
                <a:spLocks/>
              </p:cNvSpPr>
              <p:nvPr/>
            </p:nvSpPr>
            <p:spPr bwMode="auto">
              <a:xfrm>
                <a:off x="4593" y="2127"/>
                <a:ext cx="63" cy="67"/>
              </a:xfrm>
              <a:custGeom>
                <a:avLst/>
                <a:gdLst>
                  <a:gd name="T0" fmla="*/ 12 w 13"/>
                  <a:gd name="T1" fmla="*/ 6 h 14"/>
                  <a:gd name="T2" fmla="*/ 2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1"/>
                      <a:pt x="5" y="14"/>
                      <a:pt x="2" y="10"/>
                    </a:cubicBezTo>
                    <a:cubicBezTo>
                      <a:pt x="0" y="7"/>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4" name="Freeform 1760">
                <a:extLst>
                  <a:ext uri="{FF2B5EF4-FFF2-40B4-BE49-F238E27FC236}">
                    <a16:creationId xmlns:a16="http://schemas.microsoft.com/office/drawing/2014/main" id="{730A8213-0A0E-49B3-B250-3C553E16F87A}"/>
                  </a:ext>
                </a:extLst>
              </p:cNvPr>
              <p:cNvSpPr>
                <a:spLocks/>
              </p:cNvSpPr>
              <p:nvPr/>
            </p:nvSpPr>
            <p:spPr bwMode="auto">
              <a:xfrm>
                <a:off x="4545" y="2064"/>
                <a:ext cx="58" cy="67"/>
              </a:xfrm>
              <a:custGeom>
                <a:avLst/>
                <a:gdLst>
                  <a:gd name="T0" fmla="*/ 11 w 12"/>
                  <a:gd name="T1" fmla="*/ 6 h 14"/>
                  <a:gd name="T2" fmla="*/ 2 w 12"/>
                  <a:gd name="T3" fmla="*/ 10 h 14"/>
                  <a:gd name="T4" fmla="*/ 7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10" y="12"/>
                      <a:pt x="4" y="14"/>
                      <a:pt x="2" y="10"/>
                    </a:cubicBezTo>
                    <a:cubicBezTo>
                      <a:pt x="0" y="7"/>
                      <a:pt x="2"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5" name="Freeform 1761">
                <a:extLst>
                  <a:ext uri="{FF2B5EF4-FFF2-40B4-BE49-F238E27FC236}">
                    <a16:creationId xmlns:a16="http://schemas.microsoft.com/office/drawing/2014/main" id="{272609FA-70F9-47AA-AEDD-EFA8D7EF1B55}"/>
                  </a:ext>
                </a:extLst>
              </p:cNvPr>
              <p:cNvSpPr>
                <a:spLocks/>
              </p:cNvSpPr>
              <p:nvPr/>
            </p:nvSpPr>
            <p:spPr bwMode="auto">
              <a:xfrm>
                <a:off x="4608" y="2006"/>
                <a:ext cx="62" cy="68"/>
              </a:xfrm>
              <a:custGeom>
                <a:avLst/>
                <a:gdLst>
                  <a:gd name="T0" fmla="*/ 12 w 13"/>
                  <a:gd name="T1" fmla="*/ 6 h 14"/>
                  <a:gd name="T2" fmla="*/ 2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1"/>
                      <a:pt x="5" y="14"/>
                      <a:pt x="2" y="10"/>
                    </a:cubicBezTo>
                    <a:cubicBezTo>
                      <a:pt x="0" y="7"/>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6" name="Freeform 1762">
                <a:extLst>
                  <a:ext uri="{FF2B5EF4-FFF2-40B4-BE49-F238E27FC236}">
                    <a16:creationId xmlns:a16="http://schemas.microsoft.com/office/drawing/2014/main" id="{E321951A-62A4-49E4-B866-B0E747351F0E}"/>
                  </a:ext>
                </a:extLst>
              </p:cNvPr>
              <p:cNvSpPr>
                <a:spLocks/>
              </p:cNvSpPr>
              <p:nvPr/>
            </p:nvSpPr>
            <p:spPr bwMode="auto">
              <a:xfrm>
                <a:off x="4675" y="1972"/>
                <a:ext cx="63" cy="63"/>
              </a:xfrm>
              <a:custGeom>
                <a:avLst/>
                <a:gdLst>
                  <a:gd name="T0" fmla="*/ 12 w 13"/>
                  <a:gd name="T1" fmla="*/ 6 h 13"/>
                  <a:gd name="T2" fmla="*/ 3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3"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7" name="Freeform 1763">
                <a:extLst>
                  <a:ext uri="{FF2B5EF4-FFF2-40B4-BE49-F238E27FC236}">
                    <a16:creationId xmlns:a16="http://schemas.microsoft.com/office/drawing/2014/main" id="{0AB56561-4843-4CE2-94AD-5929B07633A1}"/>
                  </a:ext>
                </a:extLst>
              </p:cNvPr>
              <p:cNvSpPr>
                <a:spLocks/>
              </p:cNvSpPr>
              <p:nvPr/>
            </p:nvSpPr>
            <p:spPr bwMode="auto">
              <a:xfrm>
                <a:off x="4743" y="1996"/>
                <a:ext cx="62" cy="63"/>
              </a:xfrm>
              <a:custGeom>
                <a:avLst/>
                <a:gdLst>
                  <a:gd name="T0" fmla="*/ 13 w 13"/>
                  <a:gd name="T1" fmla="*/ 6 h 13"/>
                  <a:gd name="T2" fmla="*/ 3 w 13"/>
                  <a:gd name="T3" fmla="*/ 9 h 13"/>
                  <a:gd name="T4" fmla="*/ 8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5" y="13"/>
                      <a:pt x="3" y="9"/>
                    </a:cubicBezTo>
                    <a:cubicBezTo>
                      <a:pt x="0" y="6"/>
                      <a:pt x="3"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8" name="Freeform 1764">
                <a:extLst>
                  <a:ext uri="{FF2B5EF4-FFF2-40B4-BE49-F238E27FC236}">
                    <a16:creationId xmlns:a16="http://schemas.microsoft.com/office/drawing/2014/main" id="{F2FE9E9F-BA00-40EE-8ECC-5278E85CB048}"/>
                  </a:ext>
                </a:extLst>
              </p:cNvPr>
              <p:cNvSpPr>
                <a:spLocks/>
              </p:cNvSpPr>
              <p:nvPr/>
            </p:nvSpPr>
            <p:spPr bwMode="auto">
              <a:xfrm>
                <a:off x="4815" y="1943"/>
                <a:ext cx="58" cy="63"/>
              </a:xfrm>
              <a:custGeom>
                <a:avLst/>
                <a:gdLst>
                  <a:gd name="T0" fmla="*/ 12 w 12"/>
                  <a:gd name="T1" fmla="*/ 6 h 13"/>
                  <a:gd name="T2" fmla="*/ 2 w 12"/>
                  <a:gd name="T3" fmla="*/ 10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4" y="13"/>
                      <a:pt x="2" y="10"/>
                    </a:cubicBezTo>
                    <a:cubicBezTo>
                      <a:pt x="0" y="6"/>
                      <a:pt x="2" y="1"/>
                      <a:pt x="7" y="0"/>
                    </a:cubicBezTo>
                    <a:cubicBezTo>
                      <a:pt x="11" y="0"/>
                      <a:pt x="12" y="4"/>
                      <a:pt x="12"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19" name="Freeform 1765">
                <a:extLst>
                  <a:ext uri="{FF2B5EF4-FFF2-40B4-BE49-F238E27FC236}">
                    <a16:creationId xmlns:a16="http://schemas.microsoft.com/office/drawing/2014/main" id="{55652C45-3EA6-44AB-9F0B-976FB6B05F5B}"/>
                  </a:ext>
                </a:extLst>
              </p:cNvPr>
              <p:cNvSpPr>
                <a:spLocks/>
              </p:cNvSpPr>
              <p:nvPr/>
            </p:nvSpPr>
            <p:spPr bwMode="auto">
              <a:xfrm>
                <a:off x="4882" y="1890"/>
                <a:ext cx="58" cy="63"/>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4" y="13"/>
                      <a:pt x="2" y="9"/>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0" name="Freeform 1766">
                <a:extLst>
                  <a:ext uri="{FF2B5EF4-FFF2-40B4-BE49-F238E27FC236}">
                    <a16:creationId xmlns:a16="http://schemas.microsoft.com/office/drawing/2014/main" id="{37191325-7479-4B75-A6A7-22F50FB73BE2}"/>
                  </a:ext>
                </a:extLst>
              </p:cNvPr>
              <p:cNvSpPr>
                <a:spLocks/>
              </p:cNvSpPr>
              <p:nvPr/>
            </p:nvSpPr>
            <p:spPr bwMode="auto">
              <a:xfrm>
                <a:off x="4873" y="1808"/>
                <a:ext cx="62" cy="63"/>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1" name="Freeform 1767">
                <a:extLst>
                  <a:ext uri="{FF2B5EF4-FFF2-40B4-BE49-F238E27FC236}">
                    <a16:creationId xmlns:a16="http://schemas.microsoft.com/office/drawing/2014/main" id="{BD35FD34-85BC-4597-BCA6-6DBE8D8B2B24}"/>
                  </a:ext>
                </a:extLst>
              </p:cNvPr>
              <p:cNvSpPr>
                <a:spLocks/>
              </p:cNvSpPr>
              <p:nvPr/>
            </p:nvSpPr>
            <p:spPr bwMode="auto">
              <a:xfrm>
                <a:off x="4747" y="1910"/>
                <a:ext cx="63" cy="62"/>
              </a:xfrm>
              <a:custGeom>
                <a:avLst/>
                <a:gdLst>
                  <a:gd name="T0" fmla="*/ 12 w 13"/>
                  <a:gd name="T1" fmla="*/ 6 h 13"/>
                  <a:gd name="T2" fmla="*/ 2 w 13"/>
                  <a:gd name="T3" fmla="*/ 9 h 13"/>
                  <a:gd name="T4" fmla="*/ 8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3" y="0"/>
                      <a:pt x="8"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2" name="Freeform 1768">
                <a:extLst>
                  <a:ext uri="{FF2B5EF4-FFF2-40B4-BE49-F238E27FC236}">
                    <a16:creationId xmlns:a16="http://schemas.microsoft.com/office/drawing/2014/main" id="{BDB75272-9430-4523-AAC4-62EB79D10E39}"/>
                  </a:ext>
                </a:extLst>
              </p:cNvPr>
              <p:cNvSpPr>
                <a:spLocks/>
              </p:cNvSpPr>
              <p:nvPr/>
            </p:nvSpPr>
            <p:spPr bwMode="auto">
              <a:xfrm>
                <a:off x="4661" y="2064"/>
                <a:ext cx="62" cy="67"/>
              </a:xfrm>
              <a:custGeom>
                <a:avLst/>
                <a:gdLst>
                  <a:gd name="T0" fmla="*/ 12 w 13"/>
                  <a:gd name="T1" fmla="*/ 6 h 14"/>
                  <a:gd name="T2" fmla="*/ 3 w 13"/>
                  <a:gd name="T3" fmla="*/ 10 h 14"/>
                  <a:gd name="T4" fmla="*/ 8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1" y="12"/>
                      <a:pt x="5" y="14"/>
                      <a:pt x="3" y="10"/>
                    </a:cubicBezTo>
                    <a:cubicBezTo>
                      <a:pt x="0" y="7"/>
                      <a:pt x="3" y="1"/>
                      <a:pt x="8" y="0"/>
                    </a:cubicBezTo>
                    <a:cubicBezTo>
                      <a:pt x="12"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3" name="Freeform 1769">
                <a:extLst>
                  <a:ext uri="{FF2B5EF4-FFF2-40B4-BE49-F238E27FC236}">
                    <a16:creationId xmlns:a16="http://schemas.microsoft.com/office/drawing/2014/main" id="{A07125E4-0902-45A8-811B-46F20DC50489}"/>
                  </a:ext>
                </a:extLst>
              </p:cNvPr>
              <p:cNvSpPr>
                <a:spLocks/>
              </p:cNvSpPr>
              <p:nvPr/>
            </p:nvSpPr>
            <p:spPr bwMode="auto">
              <a:xfrm>
                <a:off x="4733" y="2083"/>
                <a:ext cx="63" cy="68"/>
              </a:xfrm>
              <a:custGeom>
                <a:avLst/>
                <a:gdLst>
                  <a:gd name="T0" fmla="*/ 12 w 13"/>
                  <a:gd name="T1" fmla="*/ 7 h 14"/>
                  <a:gd name="T2" fmla="*/ 2 w 13"/>
                  <a:gd name="T3" fmla="*/ 10 h 14"/>
                  <a:gd name="T4" fmla="*/ 7 w 13"/>
                  <a:gd name="T5" fmla="*/ 0 h 14"/>
                  <a:gd name="T6" fmla="*/ 12 w 13"/>
                  <a:gd name="T7" fmla="*/ 7 h 14"/>
                </a:gdLst>
                <a:ahLst/>
                <a:cxnLst>
                  <a:cxn ang="0">
                    <a:pos x="T0" y="T1"/>
                  </a:cxn>
                  <a:cxn ang="0">
                    <a:pos x="T2" y="T3"/>
                  </a:cxn>
                  <a:cxn ang="0">
                    <a:pos x="T4" y="T5"/>
                  </a:cxn>
                  <a:cxn ang="0">
                    <a:pos x="T6" y="T7"/>
                  </a:cxn>
                </a:cxnLst>
                <a:rect l="0" t="0" r="r" b="b"/>
                <a:pathLst>
                  <a:path w="13" h="14">
                    <a:moveTo>
                      <a:pt x="12" y="7"/>
                    </a:moveTo>
                    <a:cubicBezTo>
                      <a:pt x="11" y="12"/>
                      <a:pt x="5" y="14"/>
                      <a:pt x="2" y="10"/>
                    </a:cubicBezTo>
                    <a:cubicBezTo>
                      <a:pt x="0" y="7"/>
                      <a:pt x="2" y="1"/>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4" name="Freeform 1770">
                <a:extLst>
                  <a:ext uri="{FF2B5EF4-FFF2-40B4-BE49-F238E27FC236}">
                    <a16:creationId xmlns:a16="http://schemas.microsoft.com/office/drawing/2014/main" id="{6A5F5981-1760-47A2-A65D-B532BB31551A}"/>
                  </a:ext>
                </a:extLst>
              </p:cNvPr>
              <p:cNvSpPr>
                <a:spLocks/>
              </p:cNvSpPr>
              <p:nvPr/>
            </p:nvSpPr>
            <p:spPr bwMode="auto">
              <a:xfrm>
                <a:off x="4810" y="2045"/>
                <a:ext cx="58" cy="62"/>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2" y="9"/>
                    </a:cubicBezTo>
                    <a:cubicBezTo>
                      <a:pt x="0" y="6"/>
                      <a:pt x="2" y="0"/>
                      <a:pt x="7" y="0"/>
                    </a:cubicBezTo>
                    <a:cubicBezTo>
                      <a:pt x="12"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5" name="Freeform 1771">
                <a:extLst>
                  <a:ext uri="{FF2B5EF4-FFF2-40B4-BE49-F238E27FC236}">
                    <a16:creationId xmlns:a16="http://schemas.microsoft.com/office/drawing/2014/main" id="{180A8CEB-9F67-4ADF-9148-24583317C626}"/>
                  </a:ext>
                </a:extLst>
              </p:cNvPr>
              <p:cNvSpPr>
                <a:spLocks/>
              </p:cNvSpPr>
              <p:nvPr/>
            </p:nvSpPr>
            <p:spPr bwMode="auto">
              <a:xfrm>
                <a:off x="4878" y="1987"/>
                <a:ext cx="62" cy="62"/>
              </a:xfrm>
              <a:custGeom>
                <a:avLst/>
                <a:gdLst>
                  <a:gd name="T0" fmla="*/ 12 w 13"/>
                  <a:gd name="T1" fmla="*/ 6 h 13"/>
                  <a:gd name="T2" fmla="*/ 2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2" y="0"/>
                      <a:pt x="7"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6" name="Freeform 1772">
                <a:extLst>
                  <a:ext uri="{FF2B5EF4-FFF2-40B4-BE49-F238E27FC236}">
                    <a16:creationId xmlns:a16="http://schemas.microsoft.com/office/drawing/2014/main" id="{8F49FE9D-C414-4A0B-8AF8-821B3D117F5C}"/>
                  </a:ext>
                </a:extLst>
              </p:cNvPr>
              <p:cNvSpPr>
                <a:spLocks/>
              </p:cNvSpPr>
              <p:nvPr/>
            </p:nvSpPr>
            <p:spPr bwMode="auto">
              <a:xfrm>
                <a:off x="4950" y="1934"/>
                <a:ext cx="63" cy="62"/>
              </a:xfrm>
              <a:custGeom>
                <a:avLst/>
                <a:gdLst>
                  <a:gd name="T0" fmla="*/ 12 w 13"/>
                  <a:gd name="T1" fmla="*/ 6 h 13"/>
                  <a:gd name="T2" fmla="*/ 2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1" y="11"/>
                      <a:pt x="5" y="13"/>
                      <a:pt x="2" y="9"/>
                    </a:cubicBezTo>
                    <a:cubicBezTo>
                      <a:pt x="0" y="6"/>
                      <a:pt x="2" y="0"/>
                      <a:pt x="7" y="0"/>
                    </a:cubicBezTo>
                    <a:cubicBezTo>
                      <a:pt x="12" y="0"/>
                      <a:pt x="13"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7" name="Freeform 1773">
                <a:extLst>
                  <a:ext uri="{FF2B5EF4-FFF2-40B4-BE49-F238E27FC236}">
                    <a16:creationId xmlns:a16="http://schemas.microsoft.com/office/drawing/2014/main" id="{8B17C407-9D2F-4350-A066-B82D0F28D6FF}"/>
                  </a:ext>
                </a:extLst>
              </p:cNvPr>
              <p:cNvSpPr>
                <a:spLocks/>
              </p:cNvSpPr>
              <p:nvPr/>
            </p:nvSpPr>
            <p:spPr bwMode="auto">
              <a:xfrm>
                <a:off x="5032" y="1890"/>
                <a:ext cx="62" cy="63"/>
              </a:xfrm>
              <a:custGeom>
                <a:avLst/>
                <a:gdLst>
                  <a:gd name="T0" fmla="*/ 13 w 13"/>
                  <a:gd name="T1" fmla="*/ 5 h 13"/>
                  <a:gd name="T2" fmla="*/ 2 w 13"/>
                  <a:gd name="T3" fmla="*/ 9 h 13"/>
                  <a:gd name="T4" fmla="*/ 8 w 13"/>
                  <a:gd name="T5" fmla="*/ 0 h 13"/>
                  <a:gd name="T6" fmla="*/ 13 w 13"/>
                  <a:gd name="T7" fmla="*/ 5 h 13"/>
                </a:gdLst>
                <a:ahLst/>
                <a:cxnLst>
                  <a:cxn ang="0">
                    <a:pos x="T0" y="T1"/>
                  </a:cxn>
                  <a:cxn ang="0">
                    <a:pos x="T2" y="T3"/>
                  </a:cxn>
                  <a:cxn ang="0">
                    <a:pos x="T4" y="T5"/>
                  </a:cxn>
                  <a:cxn ang="0">
                    <a:pos x="T6" y="T7"/>
                  </a:cxn>
                </a:cxnLst>
                <a:rect l="0" t="0" r="r" b="b"/>
                <a:pathLst>
                  <a:path w="13" h="13">
                    <a:moveTo>
                      <a:pt x="13" y="5"/>
                    </a:moveTo>
                    <a:cubicBezTo>
                      <a:pt x="12" y="10"/>
                      <a:pt x="5" y="13"/>
                      <a:pt x="2" y="9"/>
                    </a:cubicBezTo>
                    <a:cubicBezTo>
                      <a:pt x="0" y="6"/>
                      <a:pt x="2" y="0"/>
                      <a:pt x="8" y="0"/>
                    </a:cubicBezTo>
                    <a:cubicBezTo>
                      <a:pt x="12" y="0"/>
                      <a:pt x="13" y="3"/>
                      <a:pt x="13"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8" name="Freeform 1774">
                <a:extLst>
                  <a:ext uri="{FF2B5EF4-FFF2-40B4-BE49-F238E27FC236}">
                    <a16:creationId xmlns:a16="http://schemas.microsoft.com/office/drawing/2014/main" id="{542D6F6C-A24B-4672-A3C3-AE97FB72B328}"/>
                  </a:ext>
                </a:extLst>
              </p:cNvPr>
              <p:cNvSpPr>
                <a:spLocks/>
              </p:cNvSpPr>
              <p:nvPr/>
            </p:nvSpPr>
            <p:spPr bwMode="auto">
              <a:xfrm>
                <a:off x="4295" y="2474"/>
                <a:ext cx="53" cy="72"/>
              </a:xfrm>
              <a:custGeom>
                <a:avLst/>
                <a:gdLst>
                  <a:gd name="T0" fmla="*/ 10 w 11"/>
                  <a:gd name="T1" fmla="*/ 7 h 15"/>
                  <a:gd name="T2" fmla="*/ 2 w 11"/>
                  <a:gd name="T3" fmla="*/ 11 h 15"/>
                  <a:gd name="T4" fmla="*/ 6 w 11"/>
                  <a:gd name="T5" fmla="*/ 0 h 15"/>
                  <a:gd name="T6" fmla="*/ 10 w 11"/>
                  <a:gd name="T7" fmla="*/ 7 h 15"/>
                </a:gdLst>
                <a:ahLst/>
                <a:cxnLst>
                  <a:cxn ang="0">
                    <a:pos x="T0" y="T1"/>
                  </a:cxn>
                  <a:cxn ang="0">
                    <a:pos x="T2" y="T3"/>
                  </a:cxn>
                  <a:cxn ang="0">
                    <a:pos x="T4" y="T5"/>
                  </a:cxn>
                  <a:cxn ang="0">
                    <a:pos x="T6" y="T7"/>
                  </a:cxn>
                </a:cxnLst>
                <a:rect l="0" t="0" r="r" b="b"/>
                <a:pathLst>
                  <a:path w="11" h="15">
                    <a:moveTo>
                      <a:pt x="10" y="7"/>
                    </a:moveTo>
                    <a:cubicBezTo>
                      <a:pt x="10" y="12"/>
                      <a:pt x="5" y="15"/>
                      <a:pt x="2" y="11"/>
                    </a:cubicBezTo>
                    <a:cubicBezTo>
                      <a:pt x="0" y="8"/>
                      <a:pt x="1" y="1"/>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29" name="Freeform 1775">
                <a:extLst>
                  <a:ext uri="{FF2B5EF4-FFF2-40B4-BE49-F238E27FC236}">
                    <a16:creationId xmlns:a16="http://schemas.microsoft.com/office/drawing/2014/main" id="{6BEF9F8F-94F0-4CCF-B9AF-56351DE8A2F5}"/>
                  </a:ext>
                </a:extLst>
              </p:cNvPr>
              <p:cNvSpPr>
                <a:spLocks/>
              </p:cNvSpPr>
              <p:nvPr/>
            </p:nvSpPr>
            <p:spPr bwMode="auto">
              <a:xfrm>
                <a:off x="4357" y="2425"/>
                <a:ext cx="53" cy="73"/>
              </a:xfrm>
              <a:custGeom>
                <a:avLst/>
                <a:gdLst>
                  <a:gd name="T0" fmla="*/ 11 w 11"/>
                  <a:gd name="T1" fmla="*/ 7 h 15"/>
                  <a:gd name="T2" fmla="*/ 3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1" y="12"/>
                      <a:pt x="5" y="15"/>
                      <a:pt x="3" y="11"/>
                    </a:cubicBezTo>
                    <a:cubicBezTo>
                      <a:pt x="0" y="8"/>
                      <a:pt x="2" y="1"/>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0" name="Freeform 1776">
                <a:extLst>
                  <a:ext uri="{FF2B5EF4-FFF2-40B4-BE49-F238E27FC236}">
                    <a16:creationId xmlns:a16="http://schemas.microsoft.com/office/drawing/2014/main" id="{4143AD9C-8712-40D9-B14F-A089277D0246}"/>
                  </a:ext>
                </a:extLst>
              </p:cNvPr>
              <p:cNvSpPr>
                <a:spLocks/>
              </p:cNvSpPr>
              <p:nvPr/>
            </p:nvSpPr>
            <p:spPr bwMode="auto">
              <a:xfrm>
                <a:off x="4410" y="2358"/>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2"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1" name="Freeform 1777">
                <a:extLst>
                  <a:ext uri="{FF2B5EF4-FFF2-40B4-BE49-F238E27FC236}">
                    <a16:creationId xmlns:a16="http://schemas.microsoft.com/office/drawing/2014/main" id="{FCCF1BE4-56C0-49B9-8010-42303FC42821}"/>
                  </a:ext>
                </a:extLst>
              </p:cNvPr>
              <p:cNvSpPr>
                <a:spLocks/>
              </p:cNvSpPr>
              <p:nvPr/>
            </p:nvSpPr>
            <p:spPr bwMode="auto">
              <a:xfrm>
                <a:off x="4487" y="2334"/>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2"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2" name="Freeform 1778">
                <a:extLst>
                  <a:ext uri="{FF2B5EF4-FFF2-40B4-BE49-F238E27FC236}">
                    <a16:creationId xmlns:a16="http://schemas.microsoft.com/office/drawing/2014/main" id="{1BFBDAE6-9F77-489D-BBAC-226A7BD4FA86}"/>
                  </a:ext>
                </a:extLst>
              </p:cNvPr>
              <p:cNvSpPr>
                <a:spLocks/>
              </p:cNvSpPr>
              <p:nvPr/>
            </p:nvSpPr>
            <p:spPr bwMode="auto">
              <a:xfrm>
                <a:off x="4555" y="2295"/>
                <a:ext cx="62" cy="73"/>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2" y="12"/>
                      <a:pt x="6" y="15"/>
                      <a:pt x="3" y="11"/>
                    </a:cubicBezTo>
                    <a:cubicBezTo>
                      <a:pt x="0" y="7"/>
                      <a:pt x="2" y="1"/>
                      <a:pt x="7" y="0"/>
                    </a:cubicBezTo>
                    <a:cubicBezTo>
                      <a:pt x="12"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3" name="Freeform 1779">
                <a:extLst>
                  <a:ext uri="{FF2B5EF4-FFF2-40B4-BE49-F238E27FC236}">
                    <a16:creationId xmlns:a16="http://schemas.microsoft.com/office/drawing/2014/main" id="{79F11C03-0DF3-41B4-B4F4-B652E092DD08}"/>
                  </a:ext>
                </a:extLst>
              </p:cNvPr>
              <p:cNvSpPr>
                <a:spLocks/>
              </p:cNvSpPr>
              <p:nvPr/>
            </p:nvSpPr>
            <p:spPr bwMode="auto">
              <a:xfrm>
                <a:off x="4632" y="2319"/>
                <a:ext cx="62" cy="68"/>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4" name="Freeform 1780">
                <a:extLst>
                  <a:ext uri="{FF2B5EF4-FFF2-40B4-BE49-F238E27FC236}">
                    <a16:creationId xmlns:a16="http://schemas.microsoft.com/office/drawing/2014/main" id="{17C65896-C09D-4119-BA58-F6055B82251C}"/>
                  </a:ext>
                </a:extLst>
              </p:cNvPr>
              <p:cNvSpPr>
                <a:spLocks/>
              </p:cNvSpPr>
              <p:nvPr/>
            </p:nvSpPr>
            <p:spPr bwMode="auto">
              <a:xfrm>
                <a:off x="4704" y="2339"/>
                <a:ext cx="63"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8" y="0"/>
                    </a:cubicBezTo>
                    <a:cubicBezTo>
                      <a:pt x="12"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5" name="Freeform 1781">
                <a:extLst>
                  <a:ext uri="{FF2B5EF4-FFF2-40B4-BE49-F238E27FC236}">
                    <a16:creationId xmlns:a16="http://schemas.microsoft.com/office/drawing/2014/main" id="{16FDB18F-E71E-45C1-AF47-F3DAD63422FB}"/>
                  </a:ext>
                </a:extLst>
              </p:cNvPr>
              <p:cNvSpPr>
                <a:spLocks/>
              </p:cNvSpPr>
              <p:nvPr/>
            </p:nvSpPr>
            <p:spPr bwMode="auto">
              <a:xfrm>
                <a:off x="4781" y="2358"/>
                <a:ext cx="68" cy="72"/>
              </a:xfrm>
              <a:custGeom>
                <a:avLst/>
                <a:gdLst>
                  <a:gd name="T0" fmla="*/ 13 w 14"/>
                  <a:gd name="T1" fmla="*/ 7 h 15"/>
                  <a:gd name="T2" fmla="*/ 3 w 14"/>
                  <a:gd name="T3" fmla="*/ 11 h 15"/>
                  <a:gd name="T4" fmla="*/ 8 w 14"/>
                  <a:gd name="T5" fmla="*/ 0 h 15"/>
                  <a:gd name="T6" fmla="*/ 13 w 14"/>
                  <a:gd name="T7" fmla="*/ 7 h 15"/>
                </a:gdLst>
                <a:ahLst/>
                <a:cxnLst>
                  <a:cxn ang="0">
                    <a:pos x="T0" y="T1"/>
                  </a:cxn>
                  <a:cxn ang="0">
                    <a:pos x="T2" y="T3"/>
                  </a:cxn>
                  <a:cxn ang="0">
                    <a:pos x="T4" y="T5"/>
                  </a:cxn>
                  <a:cxn ang="0">
                    <a:pos x="T6" y="T7"/>
                  </a:cxn>
                </a:cxnLst>
                <a:rect l="0" t="0" r="r" b="b"/>
                <a:pathLst>
                  <a:path w="14" h="15">
                    <a:moveTo>
                      <a:pt x="13" y="7"/>
                    </a:moveTo>
                    <a:cubicBezTo>
                      <a:pt x="13" y="13"/>
                      <a:pt x="6" y="15"/>
                      <a:pt x="3" y="11"/>
                    </a:cubicBezTo>
                    <a:cubicBezTo>
                      <a:pt x="0" y="7"/>
                      <a:pt x="2" y="1"/>
                      <a:pt x="8" y="0"/>
                    </a:cubicBezTo>
                    <a:cubicBezTo>
                      <a:pt x="12" y="0"/>
                      <a:pt x="14"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6" name="Freeform 1782">
                <a:extLst>
                  <a:ext uri="{FF2B5EF4-FFF2-40B4-BE49-F238E27FC236}">
                    <a16:creationId xmlns:a16="http://schemas.microsoft.com/office/drawing/2014/main" id="{77398D2B-4637-4E55-88A6-5E7909BD58C0}"/>
                  </a:ext>
                </a:extLst>
              </p:cNvPr>
              <p:cNvSpPr>
                <a:spLocks/>
              </p:cNvSpPr>
              <p:nvPr/>
            </p:nvSpPr>
            <p:spPr bwMode="auto">
              <a:xfrm>
                <a:off x="4834" y="2290"/>
                <a:ext cx="68" cy="73"/>
              </a:xfrm>
              <a:custGeom>
                <a:avLst/>
                <a:gdLst>
                  <a:gd name="T0" fmla="*/ 13 w 14"/>
                  <a:gd name="T1" fmla="*/ 7 h 15"/>
                  <a:gd name="T2" fmla="*/ 3 w 14"/>
                  <a:gd name="T3" fmla="*/ 11 h 15"/>
                  <a:gd name="T4" fmla="*/ 8 w 14"/>
                  <a:gd name="T5" fmla="*/ 0 h 15"/>
                  <a:gd name="T6" fmla="*/ 13 w 14"/>
                  <a:gd name="T7" fmla="*/ 7 h 15"/>
                </a:gdLst>
                <a:ahLst/>
                <a:cxnLst>
                  <a:cxn ang="0">
                    <a:pos x="T0" y="T1"/>
                  </a:cxn>
                  <a:cxn ang="0">
                    <a:pos x="T2" y="T3"/>
                  </a:cxn>
                  <a:cxn ang="0">
                    <a:pos x="T4" y="T5"/>
                  </a:cxn>
                  <a:cxn ang="0">
                    <a:pos x="T6" y="T7"/>
                  </a:cxn>
                </a:cxnLst>
                <a:rect l="0" t="0" r="r" b="b"/>
                <a:pathLst>
                  <a:path w="14" h="15">
                    <a:moveTo>
                      <a:pt x="13" y="7"/>
                    </a:moveTo>
                    <a:cubicBezTo>
                      <a:pt x="13" y="13"/>
                      <a:pt x="6" y="15"/>
                      <a:pt x="3" y="11"/>
                    </a:cubicBezTo>
                    <a:cubicBezTo>
                      <a:pt x="0" y="7"/>
                      <a:pt x="2" y="1"/>
                      <a:pt x="8" y="0"/>
                    </a:cubicBezTo>
                    <a:cubicBezTo>
                      <a:pt x="12" y="0"/>
                      <a:pt x="14" y="4"/>
                      <a:pt x="13"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7" name="Freeform 1783">
                <a:extLst>
                  <a:ext uri="{FF2B5EF4-FFF2-40B4-BE49-F238E27FC236}">
                    <a16:creationId xmlns:a16="http://schemas.microsoft.com/office/drawing/2014/main" id="{8C1275D2-B2CD-4388-B63D-23F771B14749}"/>
                  </a:ext>
                </a:extLst>
              </p:cNvPr>
              <p:cNvSpPr>
                <a:spLocks/>
              </p:cNvSpPr>
              <p:nvPr/>
            </p:nvSpPr>
            <p:spPr bwMode="auto">
              <a:xfrm>
                <a:off x="4911" y="2247"/>
                <a:ext cx="63" cy="72"/>
              </a:xfrm>
              <a:custGeom>
                <a:avLst/>
                <a:gdLst>
                  <a:gd name="T0" fmla="*/ 13 w 13"/>
                  <a:gd name="T1" fmla="*/ 7 h 15"/>
                  <a:gd name="T2" fmla="*/ 2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2" y="12"/>
                      <a:pt x="5" y="15"/>
                      <a:pt x="2" y="11"/>
                    </a:cubicBezTo>
                    <a:cubicBezTo>
                      <a:pt x="0" y="7"/>
                      <a:pt x="2" y="1"/>
                      <a:pt x="7" y="0"/>
                    </a:cubicBezTo>
                    <a:cubicBezTo>
                      <a:pt x="12"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8" name="Freeform 1784">
                <a:extLst>
                  <a:ext uri="{FF2B5EF4-FFF2-40B4-BE49-F238E27FC236}">
                    <a16:creationId xmlns:a16="http://schemas.microsoft.com/office/drawing/2014/main" id="{2762DB2C-6141-4281-8EC7-39EA246B7F48}"/>
                  </a:ext>
                </a:extLst>
              </p:cNvPr>
              <p:cNvSpPr>
                <a:spLocks/>
              </p:cNvSpPr>
              <p:nvPr/>
            </p:nvSpPr>
            <p:spPr bwMode="auto">
              <a:xfrm>
                <a:off x="4892" y="2170"/>
                <a:ext cx="63" cy="67"/>
              </a:xfrm>
              <a:custGeom>
                <a:avLst/>
                <a:gdLst>
                  <a:gd name="T0" fmla="*/ 13 w 13"/>
                  <a:gd name="T1" fmla="*/ 6 h 14"/>
                  <a:gd name="T2" fmla="*/ 2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5" y="14"/>
                      <a:pt x="2" y="10"/>
                    </a:cubicBezTo>
                    <a:cubicBezTo>
                      <a:pt x="0" y="6"/>
                      <a:pt x="2" y="0"/>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39" name="Freeform 1785">
                <a:extLst>
                  <a:ext uri="{FF2B5EF4-FFF2-40B4-BE49-F238E27FC236}">
                    <a16:creationId xmlns:a16="http://schemas.microsoft.com/office/drawing/2014/main" id="{8C66C5ED-3C7F-4E11-9C90-9FEDD76FF863}"/>
                  </a:ext>
                </a:extLst>
              </p:cNvPr>
              <p:cNvSpPr>
                <a:spLocks/>
              </p:cNvSpPr>
              <p:nvPr/>
            </p:nvSpPr>
            <p:spPr bwMode="auto">
              <a:xfrm>
                <a:off x="4820" y="2213"/>
                <a:ext cx="58" cy="63"/>
              </a:xfrm>
              <a:custGeom>
                <a:avLst/>
                <a:gdLst>
                  <a:gd name="T0" fmla="*/ 12 w 12"/>
                  <a:gd name="T1" fmla="*/ 6 h 13"/>
                  <a:gd name="T2" fmla="*/ 2 w 12"/>
                  <a:gd name="T3" fmla="*/ 11 h 13"/>
                  <a:gd name="T4" fmla="*/ 2 w 12"/>
                  <a:gd name="T5" fmla="*/ 10 h 13"/>
                  <a:gd name="T6" fmla="*/ 1 w 12"/>
                  <a:gd name="T7" fmla="*/ 8 h 13"/>
                  <a:gd name="T8" fmla="*/ 1 w 12"/>
                  <a:gd name="T9" fmla="*/ 4 h 13"/>
                  <a:gd name="T10" fmla="*/ 6 w 12"/>
                  <a:gd name="T11" fmla="*/ 0 h 13"/>
                  <a:gd name="T12" fmla="*/ 12 w 12"/>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6"/>
                    </a:moveTo>
                    <a:cubicBezTo>
                      <a:pt x="11" y="12"/>
                      <a:pt x="4" y="13"/>
                      <a:pt x="2" y="11"/>
                    </a:cubicBezTo>
                    <a:cubicBezTo>
                      <a:pt x="2" y="11"/>
                      <a:pt x="2" y="10"/>
                      <a:pt x="2" y="10"/>
                    </a:cubicBezTo>
                    <a:cubicBezTo>
                      <a:pt x="2" y="9"/>
                      <a:pt x="1" y="9"/>
                      <a:pt x="1" y="8"/>
                    </a:cubicBezTo>
                    <a:cubicBezTo>
                      <a:pt x="0" y="7"/>
                      <a:pt x="0" y="5"/>
                      <a:pt x="1" y="4"/>
                    </a:cubicBezTo>
                    <a:cubicBezTo>
                      <a:pt x="1" y="3"/>
                      <a:pt x="3" y="0"/>
                      <a:pt x="6"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0" name="Freeform 1786">
                <a:extLst>
                  <a:ext uri="{FF2B5EF4-FFF2-40B4-BE49-F238E27FC236}">
                    <a16:creationId xmlns:a16="http://schemas.microsoft.com/office/drawing/2014/main" id="{7E6F43B4-CCA5-459D-9F6C-884E9486090B}"/>
                  </a:ext>
                </a:extLst>
              </p:cNvPr>
              <p:cNvSpPr>
                <a:spLocks/>
              </p:cNvSpPr>
              <p:nvPr/>
            </p:nvSpPr>
            <p:spPr bwMode="auto">
              <a:xfrm>
                <a:off x="4757" y="2262"/>
                <a:ext cx="63" cy="67"/>
              </a:xfrm>
              <a:custGeom>
                <a:avLst/>
                <a:gdLst>
                  <a:gd name="T0" fmla="*/ 13 w 13"/>
                  <a:gd name="T1" fmla="*/ 6 h 14"/>
                  <a:gd name="T2" fmla="*/ 3 w 13"/>
                  <a:gd name="T3" fmla="*/ 10 h 14"/>
                  <a:gd name="T4" fmla="*/ 8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7"/>
                      <a:pt x="2" y="0"/>
                      <a:pt x="8"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1" name="Freeform 1787">
                <a:extLst>
                  <a:ext uri="{FF2B5EF4-FFF2-40B4-BE49-F238E27FC236}">
                    <a16:creationId xmlns:a16="http://schemas.microsoft.com/office/drawing/2014/main" id="{5F618DB9-D942-4028-BD3B-38CF2E08D7E6}"/>
                  </a:ext>
                </a:extLst>
              </p:cNvPr>
              <p:cNvSpPr>
                <a:spLocks/>
              </p:cNvSpPr>
              <p:nvPr/>
            </p:nvSpPr>
            <p:spPr bwMode="auto">
              <a:xfrm>
                <a:off x="4097" y="2271"/>
                <a:ext cx="48" cy="68"/>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1"/>
                      <a:pt x="5" y="14"/>
                      <a:pt x="3" y="11"/>
                    </a:cubicBezTo>
                    <a:cubicBezTo>
                      <a:pt x="0" y="8"/>
                      <a:pt x="2" y="1"/>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2" name="Freeform 1788">
                <a:extLst>
                  <a:ext uri="{FF2B5EF4-FFF2-40B4-BE49-F238E27FC236}">
                    <a16:creationId xmlns:a16="http://schemas.microsoft.com/office/drawing/2014/main" id="{EA9FAE6C-7C98-4402-84E0-D52D987CB149}"/>
                  </a:ext>
                </a:extLst>
              </p:cNvPr>
              <p:cNvSpPr>
                <a:spLocks/>
              </p:cNvSpPr>
              <p:nvPr/>
            </p:nvSpPr>
            <p:spPr bwMode="auto">
              <a:xfrm>
                <a:off x="4063" y="2358"/>
                <a:ext cx="44" cy="67"/>
              </a:xfrm>
              <a:custGeom>
                <a:avLst/>
                <a:gdLst>
                  <a:gd name="T0" fmla="*/ 9 w 9"/>
                  <a:gd name="T1" fmla="*/ 7 h 14"/>
                  <a:gd name="T2" fmla="*/ 3 w 9"/>
                  <a:gd name="T3" fmla="*/ 11 h 14"/>
                  <a:gd name="T4" fmla="*/ 6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5" y="14"/>
                      <a:pt x="3" y="11"/>
                    </a:cubicBezTo>
                    <a:cubicBezTo>
                      <a:pt x="0" y="8"/>
                      <a:pt x="2" y="1"/>
                      <a:pt x="6" y="0"/>
                    </a:cubicBezTo>
                    <a:cubicBezTo>
                      <a:pt x="9"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3" name="Freeform 1789">
                <a:extLst>
                  <a:ext uri="{FF2B5EF4-FFF2-40B4-BE49-F238E27FC236}">
                    <a16:creationId xmlns:a16="http://schemas.microsoft.com/office/drawing/2014/main" id="{8A9E369E-E321-4EA2-988E-CE44F6E34556}"/>
                  </a:ext>
                </a:extLst>
              </p:cNvPr>
              <p:cNvSpPr>
                <a:spLocks/>
              </p:cNvSpPr>
              <p:nvPr/>
            </p:nvSpPr>
            <p:spPr bwMode="auto">
              <a:xfrm>
                <a:off x="4049" y="2266"/>
                <a:ext cx="43" cy="68"/>
              </a:xfrm>
              <a:custGeom>
                <a:avLst/>
                <a:gdLst>
                  <a:gd name="T0" fmla="*/ 8 w 9"/>
                  <a:gd name="T1" fmla="*/ 6 h 14"/>
                  <a:gd name="T2" fmla="*/ 2 w 9"/>
                  <a:gd name="T3" fmla="*/ 11 h 14"/>
                  <a:gd name="T4" fmla="*/ 5 w 9"/>
                  <a:gd name="T5" fmla="*/ 0 h 14"/>
                  <a:gd name="T6" fmla="*/ 8 w 9"/>
                  <a:gd name="T7" fmla="*/ 6 h 14"/>
                </a:gdLst>
                <a:ahLst/>
                <a:cxnLst>
                  <a:cxn ang="0">
                    <a:pos x="T0" y="T1"/>
                  </a:cxn>
                  <a:cxn ang="0">
                    <a:pos x="T2" y="T3"/>
                  </a:cxn>
                  <a:cxn ang="0">
                    <a:pos x="T4" y="T5"/>
                  </a:cxn>
                  <a:cxn ang="0">
                    <a:pos x="T6" y="T7"/>
                  </a:cxn>
                </a:cxnLst>
                <a:rect l="0" t="0" r="r" b="b"/>
                <a:pathLst>
                  <a:path w="9" h="14">
                    <a:moveTo>
                      <a:pt x="8" y="6"/>
                    </a:moveTo>
                    <a:cubicBezTo>
                      <a:pt x="7" y="11"/>
                      <a:pt x="4" y="14"/>
                      <a:pt x="2" y="11"/>
                    </a:cubicBezTo>
                    <a:cubicBezTo>
                      <a:pt x="0" y="8"/>
                      <a:pt x="2" y="0"/>
                      <a:pt x="5" y="0"/>
                    </a:cubicBezTo>
                    <a:cubicBezTo>
                      <a:pt x="8"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4" name="Freeform 1790">
                <a:extLst>
                  <a:ext uri="{FF2B5EF4-FFF2-40B4-BE49-F238E27FC236}">
                    <a16:creationId xmlns:a16="http://schemas.microsoft.com/office/drawing/2014/main" id="{EB24751D-2F1E-49C7-A24D-6A0A6BD4C242}"/>
                  </a:ext>
                </a:extLst>
              </p:cNvPr>
              <p:cNvSpPr>
                <a:spLocks/>
              </p:cNvSpPr>
              <p:nvPr/>
            </p:nvSpPr>
            <p:spPr bwMode="auto">
              <a:xfrm>
                <a:off x="4126" y="2334"/>
                <a:ext cx="48" cy="72"/>
              </a:xfrm>
              <a:custGeom>
                <a:avLst/>
                <a:gdLst>
                  <a:gd name="T0" fmla="*/ 10 w 10"/>
                  <a:gd name="T1" fmla="*/ 7 h 15"/>
                  <a:gd name="T2" fmla="*/ 3 w 10"/>
                  <a:gd name="T3" fmla="*/ 12 h 15"/>
                  <a:gd name="T4" fmla="*/ 6 w 10"/>
                  <a:gd name="T5" fmla="*/ 0 h 15"/>
                  <a:gd name="T6" fmla="*/ 10 w 10"/>
                  <a:gd name="T7" fmla="*/ 7 h 15"/>
                </a:gdLst>
                <a:ahLst/>
                <a:cxnLst>
                  <a:cxn ang="0">
                    <a:pos x="T0" y="T1"/>
                  </a:cxn>
                  <a:cxn ang="0">
                    <a:pos x="T2" y="T3"/>
                  </a:cxn>
                  <a:cxn ang="0">
                    <a:pos x="T4" y="T5"/>
                  </a:cxn>
                  <a:cxn ang="0">
                    <a:pos x="T6" y="T7"/>
                  </a:cxn>
                </a:cxnLst>
                <a:rect l="0" t="0" r="r" b="b"/>
                <a:pathLst>
                  <a:path w="10" h="15">
                    <a:moveTo>
                      <a:pt x="10" y="7"/>
                    </a:moveTo>
                    <a:cubicBezTo>
                      <a:pt x="9" y="12"/>
                      <a:pt x="5" y="15"/>
                      <a:pt x="3" y="12"/>
                    </a:cubicBezTo>
                    <a:cubicBezTo>
                      <a:pt x="0" y="9"/>
                      <a:pt x="2" y="1"/>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5" name="Freeform 1791">
                <a:extLst>
                  <a:ext uri="{FF2B5EF4-FFF2-40B4-BE49-F238E27FC236}">
                    <a16:creationId xmlns:a16="http://schemas.microsoft.com/office/drawing/2014/main" id="{13341FF0-BEC8-4A38-9577-65BCCFC6C24E}"/>
                  </a:ext>
                </a:extLst>
              </p:cNvPr>
              <p:cNvSpPr>
                <a:spLocks/>
              </p:cNvSpPr>
              <p:nvPr/>
            </p:nvSpPr>
            <p:spPr bwMode="auto">
              <a:xfrm>
                <a:off x="4160" y="2252"/>
                <a:ext cx="48" cy="67"/>
              </a:xfrm>
              <a:custGeom>
                <a:avLst/>
                <a:gdLst>
                  <a:gd name="T0" fmla="*/ 10 w 10"/>
                  <a:gd name="T1" fmla="*/ 6 h 14"/>
                  <a:gd name="T2" fmla="*/ 3 w 10"/>
                  <a:gd name="T3" fmla="*/ 11 h 14"/>
                  <a:gd name="T4" fmla="*/ 7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5" y="14"/>
                      <a:pt x="3" y="11"/>
                    </a:cubicBezTo>
                    <a:cubicBezTo>
                      <a:pt x="0" y="8"/>
                      <a:pt x="2" y="1"/>
                      <a:pt x="7" y="0"/>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6" name="Freeform 1792">
                <a:extLst>
                  <a:ext uri="{FF2B5EF4-FFF2-40B4-BE49-F238E27FC236}">
                    <a16:creationId xmlns:a16="http://schemas.microsoft.com/office/drawing/2014/main" id="{2C7D3EC3-5BEC-4411-8D3E-A5A80FC6B853}"/>
                  </a:ext>
                </a:extLst>
              </p:cNvPr>
              <p:cNvSpPr>
                <a:spLocks/>
              </p:cNvSpPr>
              <p:nvPr/>
            </p:nvSpPr>
            <p:spPr bwMode="auto">
              <a:xfrm>
                <a:off x="4222" y="2257"/>
                <a:ext cx="48" cy="67"/>
              </a:xfrm>
              <a:custGeom>
                <a:avLst/>
                <a:gdLst>
                  <a:gd name="T0" fmla="*/ 10 w 10"/>
                  <a:gd name="T1" fmla="*/ 6 h 14"/>
                  <a:gd name="T2" fmla="*/ 2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2"/>
                      <a:pt x="4" y="14"/>
                      <a:pt x="2" y="11"/>
                    </a:cubicBezTo>
                    <a:cubicBezTo>
                      <a:pt x="0" y="8"/>
                      <a:pt x="2" y="1"/>
                      <a:pt x="6" y="0"/>
                    </a:cubicBezTo>
                    <a:cubicBezTo>
                      <a:pt x="9"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7" name="Freeform 1793">
                <a:extLst>
                  <a:ext uri="{FF2B5EF4-FFF2-40B4-BE49-F238E27FC236}">
                    <a16:creationId xmlns:a16="http://schemas.microsoft.com/office/drawing/2014/main" id="{49EFDFE4-846D-4A29-A615-73B9B9B94CA0}"/>
                  </a:ext>
                </a:extLst>
              </p:cNvPr>
              <p:cNvSpPr>
                <a:spLocks/>
              </p:cNvSpPr>
              <p:nvPr/>
            </p:nvSpPr>
            <p:spPr bwMode="auto">
              <a:xfrm>
                <a:off x="4010" y="2136"/>
                <a:ext cx="39" cy="68"/>
              </a:xfrm>
              <a:custGeom>
                <a:avLst/>
                <a:gdLst>
                  <a:gd name="T0" fmla="*/ 7 w 8"/>
                  <a:gd name="T1" fmla="*/ 6 h 14"/>
                  <a:gd name="T2" fmla="*/ 1 w 8"/>
                  <a:gd name="T3" fmla="*/ 11 h 14"/>
                  <a:gd name="T4" fmla="*/ 5 w 8"/>
                  <a:gd name="T5" fmla="*/ 0 h 14"/>
                  <a:gd name="T6" fmla="*/ 7 w 8"/>
                  <a:gd name="T7" fmla="*/ 6 h 14"/>
                </a:gdLst>
                <a:ahLst/>
                <a:cxnLst>
                  <a:cxn ang="0">
                    <a:pos x="T0" y="T1"/>
                  </a:cxn>
                  <a:cxn ang="0">
                    <a:pos x="T2" y="T3"/>
                  </a:cxn>
                  <a:cxn ang="0">
                    <a:pos x="T4" y="T5"/>
                  </a:cxn>
                  <a:cxn ang="0">
                    <a:pos x="T6" y="T7"/>
                  </a:cxn>
                </a:cxnLst>
                <a:rect l="0" t="0" r="r" b="b"/>
                <a:pathLst>
                  <a:path w="8" h="14">
                    <a:moveTo>
                      <a:pt x="7" y="6"/>
                    </a:moveTo>
                    <a:cubicBezTo>
                      <a:pt x="6" y="11"/>
                      <a:pt x="3" y="14"/>
                      <a:pt x="1" y="11"/>
                    </a:cubicBezTo>
                    <a:cubicBezTo>
                      <a:pt x="0" y="9"/>
                      <a:pt x="2" y="1"/>
                      <a:pt x="5" y="0"/>
                    </a:cubicBezTo>
                    <a:cubicBezTo>
                      <a:pt x="8" y="0"/>
                      <a:pt x="8"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8" name="Freeform 1794">
                <a:extLst>
                  <a:ext uri="{FF2B5EF4-FFF2-40B4-BE49-F238E27FC236}">
                    <a16:creationId xmlns:a16="http://schemas.microsoft.com/office/drawing/2014/main" id="{FE5A8FBE-939E-4733-B475-990AC206A3EA}"/>
                  </a:ext>
                </a:extLst>
              </p:cNvPr>
              <p:cNvSpPr>
                <a:spLocks/>
              </p:cNvSpPr>
              <p:nvPr/>
            </p:nvSpPr>
            <p:spPr bwMode="auto">
              <a:xfrm>
                <a:off x="4015" y="2358"/>
                <a:ext cx="43" cy="67"/>
              </a:xfrm>
              <a:custGeom>
                <a:avLst/>
                <a:gdLst>
                  <a:gd name="T0" fmla="*/ 8 w 9"/>
                  <a:gd name="T1" fmla="*/ 6 h 14"/>
                  <a:gd name="T2" fmla="*/ 3 w 9"/>
                  <a:gd name="T3" fmla="*/ 11 h 14"/>
                  <a:gd name="T4" fmla="*/ 5 w 9"/>
                  <a:gd name="T5" fmla="*/ 0 h 14"/>
                  <a:gd name="T6" fmla="*/ 8 w 9"/>
                  <a:gd name="T7" fmla="*/ 6 h 14"/>
                </a:gdLst>
                <a:ahLst/>
                <a:cxnLst>
                  <a:cxn ang="0">
                    <a:pos x="T0" y="T1"/>
                  </a:cxn>
                  <a:cxn ang="0">
                    <a:pos x="T2" y="T3"/>
                  </a:cxn>
                  <a:cxn ang="0">
                    <a:pos x="T4" y="T5"/>
                  </a:cxn>
                  <a:cxn ang="0">
                    <a:pos x="T6" y="T7"/>
                  </a:cxn>
                </a:cxnLst>
                <a:rect l="0" t="0" r="r" b="b"/>
                <a:pathLst>
                  <a:path w="9" h="14">
                    <a:moveTo>
                      <a:pt x="8" y="6"/>
                    </a:moveTo>
                    <a:cubicBezTo>
                      <a:pt x="8" y="11"/>
                      <a:pt x="5" y="14"/>
                      <a:pt x="3" y="11"/>
                    </a:cubicBezTo>
                    <a:cubicBezTo>
                      <a:pt x="0" y="9"/>
                      <a:pt x="2" y="0"/>
                      <a:pt x="5" y="0"/>
                    </a:cubicBezTo>
                    <a:cubicBezTo>
                      <a:pt x="8"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49" name="Freeform 1795">
                <a:extLst>
                  <a:ext uri="{FF2B5EF4-FFF2-40B4-BE49-F238E27FC236}">
                    <a16:creationId xmlns:a16="http://schemas.microsoft.com/office/drawing/2014/main" id="{9B8826C2-EF39-4283-9613-0985A0D71894}"/>
                  </a:ext>
                </a:extLst>
              </p:cNvPr>
              <p:cNvSpPr>
                <a:spLocks/>
              </p:cNvSpPr>
              <p:nvPr/>
            </p:nvSpPr>
            <p:spPr bwMode="auto">
              <a:xfrm>
                <a:off x="4001" y="2064"/>
                <a:ext cx="38" cy="67"/>
              </a:xfrm>
              <a:custGeom>
                <a:avLst/>
                <a:gdLst>
                  <a:gd name="T0" fmla="*/ 8 w 8"/>
                  <a:gd name="T1" fmla="*/ 6 h 14"/>
                  <a:gd name="T2" fmla="*/ 2 w 8"/>
                  <a:gd name="T3" fmla="*/ 11 h 14"/>
                  <a:gd name="T4" fmla="*/ 6 w 8"/>
                  <a:gd name="T5" fmla="*/ 0 h 14"/>
                  <a:gd name="T6" fmla="*/ 8 w 8"/>
                  <a:gd name="T7" fmla="*/ 6 h 14"/>
                </a:gdLst>
                <a:ahLst/>
                <a:cxnLst>
                  <a:cxn ang="0">
                    <a:pos x="T0" y="T1"/>
                  </a:cxn>
                  <a:cxn ang="0">
                    <a:pos x="T2" y="T3"/>
                  </a:cxn>
                  <a:cxn ang="0">
                    <a:pos x="T4" y="T5"/>
                  </a:cxn>
                  <a:cxn ang="0">
                    <a:pos x="T6" y="T7"/>
                  </a:cxn>
                </a:cxnLst>
                <a:rect l="0" t="0" r="r" b="b"/>
                <a:pathLst>
                  <a:path w="8" h="14">
                    <a:moveTo>
                      <a:pt x="8" y="6"/>
                    </a:moveTo>
                    <a:cubicBezTo>
                      <a:pt x="6" y="11"/>
                      <a:pt x="3" y="14"/>
                      <a:pt x="2" y="11"/>
                    </a:cubicBezTo>
                    <a:cubicBezTo>
                      <a:pt x="0" y="9"/>
                      <a:pt x="3" y="1"/>
                      <a:pt x="6" y="0"/>
                    </a:cubicBezTo>
                    <a:cubicBezTo>
                      <a:pt x="8" y="0"/>
                      <a:pt x="8"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550" name="Freeform 1796">
                <a:extLst>
                  <a:ext uri="{FF2B5EF4-FFF2-40B4-BE49-F238E27FC236}">
                    <a16:creationId xmlns:a16="http://schemas.microsoft.com/office/drawing/2014/main" id="{1CEA2D79-9FEC-4645-AA1D-3E540944E310}"/>
                  </a:ext>
                </a:extLst>
              </p:cNvPr>
              <p:cNvSpPr>
                <a:spLocks/>
              </p:cNvSpPr>
              <p:nvPr/>
            </p:nvSpPr>
            <p:spPr bwMode="auto">
              <a:xfrm>
                <a:off x="4058" y="2107"/>
                <a:ext cx="44" cy="68"/>
              </a:xfrm>
              <a:custGeom>
                <a:avLst/>
                <a:gdLst>
                  <a:gd name="T0" fmla="*/ 8 w 9"/>
                  <a:gd name="T1" fmla="*/ 7 h 14"/>
                  <a:gd name="T2" fmla="*/ 2 w 9"/>
                  <a:gd name="T3" fmla="*/ 11 h 14"/>
                  <a:gd name="T4" fmla="*/ 6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1"/>
                      <a:pt x="3" y="14"/>
                      <a:pt x="2" y="11"/>
                    </a:cubicBezTo>
                    <a:cubicBezTo>
                      <a:pt x="0" y="8"/>
                      <a:pt x="3" y="1"/>
                      <a:pt x="6"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grpSp>
          <p:nvGrpSpPr>
            <p:cNvPr id="3459" name="Group 1998">
              <a:extLst>
                <a:ext uri="{FF2B5EF4-FFF2-40B4-BE49-F238E27FC236}">
                  <a16:creationId xmlns:a16="http://schemas.microsoft.com/office/drawing/2014/main" id="{645FEE13-61FD-4B82-A70A-62C43AF5D6CE}"/>
                </a:ext>
              </a:extLst>
            </p:cNvPr>
            <p:cNvGrpSpPr>
              <a:grpSpLocks/>
            </p:cNvGrpSpPr>
            <p:nvPr/>
          </p:nvGrpSpPr>
          <p:grpSpPr bwMode="auto">
            <a:xfrm>
              <a:off x="3991" y="984"/>
              <a:ext cx="1354" cy="1176"/>
              <a:chOff x="3991" y="984"/>
              <a:chExt cx="1354" cy="1176"/>
            </a:xfrm>
          </p:grpSpPr>
          <p:sp>
            <p:nvSpPr>
              <p:cNvPr id="4151" name="Freeform 1798">
                <a:extLst>
                  <a:ext uri="{FF2B5EF4-FFF2-40B4-BE49-F238E27FC236}">
                    <a16:creationId xmlns:a16="http://schemas.microsoft.com/office/drawing/2014/main" id="{E322FC89-B421-42F2-9078-999BC481AD14}"/>
                  </a:ext>
                </a:extLst>
              </p:cNvPr>
              <p:cNvSpPr>
                <a:spLocks/>
              </p:cNvSpPr>
              <p:nvPr/>
            </p:nvSpPr>
            <p:spPr bwMode="auto">
              <a:xfrm>
                <a:off x="4111" y="2098"/>
                <a:ext cx="44" cy="62"/>
              </a:xfrm>
              <a:custGeom>
                <a:avLst/>
                <a:gdLst>
                  <a:gd name="T0" fmla="*/ 9 w 9"/>
                  <a:gd name="T1" fmla="*/ 6 h 13"/>
                  <a:gd name="T2" fmla="*/ 2 w 9"/>
                  <a:gd name="T3" fmla="*/ 10 h 13"/>
                  <a:gd name="T4" fmla="*/ 6 w 9"/>
                  <a:gd name="T5" fmla="*/ 0 h 13"/>
                  <a:gd name="T6" fmla="*/ 9 w 9"/>
                  <a:gd name="T7" fmla="*/ 6 h 13"/>
                </a:gdLst>
                <a:ahLst/>
                <a:cxnLst>
                  <a:cxn ang="0">
                    <a:pos x="T0" y="T1"/>
                  </a:cxn>
                  <a:cxn ang="0">
                    <a:pos x="T2" y="T3"/>
                  </a:cxn>
                  <a:cxn ang="0">
                    <a:pos x="T4" y="T5"/>
                  </a:cxn>
                  <a:cxn ang="0">
                    <a:pos x="T6" y="T7"/>
                  </a:cxn>
                </a:cxnLst>
                <a:rect l="0" t="0" r="r" b="b"/>
                <a:pathLst>
                  <a:path w="9" h="13">
                    <a:moveTo>
                      <a:pt x="9" y="6"/>
                    </a:moveTo>
                    <a:cubicBezTo>
                      <a:pt x="8" y="10"/>
                      <a:pt x="4" y="13"/>
                      <a:pt x="2" y="10"/>
                    </a:cubicBezTo>
                    <a:cubicBezTo>
                      <a:pt x="0" y="7"/>
                      <a:pt x="3" y="0"/>
                      <a:pt x="6" y="0"/>
                    </a:cubicBezTo>
                    <a:cubicBezTo>
                      <a:pt x="9" y="0"/>
                      <a:pt x="9" y="3"/>
                      <a:pt x="9"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2" name="Freeform 1799">
                <a:extLst>
                  <a:ext uri="{FF2B5EF4-FFF2-40B4-BE49-F238E27FC236}">
                    <a16:creationId xmlns:a16="http://schemas.microsoft.com/office/drawing/2014/main" id="{74F38872-CC89-48D8-9E45-56403F6FDBBC}"/>
                  </a:ext>
                </a:extLst>
              </p:cNvPr>
              <p:cNvSpPr>
                <a:spLocks/>
              </p:cNvSpPr>
              <p:nvPr/>
            </p:nvSpPr>
            <p:spPr bwMode="auto">
              <a:xfrm>
                <a:off x="4169" y="2074"/>
                <a:ext cx="48" cy="67"/>
              </a:xfrm>
              <a:custGeom>
                <a:avLst/>
                <a:gdLst>
                  <a:gd name="T0" fmla="*/ 9 w 10"/>
                  <a:gd name="T1" fmla="*/ 6 h 14"/>
                  <a:gd name="T2" fmla="*/ 2 w 10"/>
                  <a:gd name="T3" fmla="*/ 11 h 14"/>
                  <a:gd name="T4" fmla="*/ 6 w 10"/>
                  <a:gd name="T5" fmla="*/ 0 h 14"/>
                  <a:gd name="T6" fmla="*/ 9 w 10"/>
                  <a:gd name="T7" fmla="*/ 6 h 14"/>
                </a:gdLst>
                <a:ahLst/>
                <a:cxnLst>
                  <a:cxn ang="0">
                    <a:pos x="T0" y="T1"/>
                  </a:cxn>
                  <a:cxn ang="0">
                    <a:pos x="T2" y="T3"/>
                  </a:cxn>
                  <a:cxn ang="0">
                    <a:pos x="T4" y="T5"/>
                  </a:cxn>
                  <a:cxn ang="0">
                    <a:pos x="T6" y="T7"/>
                  </a:cxn>
                </a:cxnLst>
                <a:rect l="0" t="0" r="r" b="b"/>
                <a:pathLst>
                  <a:path w="10" h="14">
                    <a:moveTo>
                      <a:pt x="9" y="6"/>
                    </a:moveTo>
                    <a:cubicBezTo>
                      <a:pt x="8" y="11"/>
                      <a:pt x="4" y="14"/>
                      <a:pt x="2" y="11"/>
                    </a:cubicBezTo>
                    <a:cubicBezTo>
                      <a:pt x="0" y="8"/>
                      <a:pt x="2" y="1"/>
                      <a:pt x="6" y="0"/>
                    </a:cubicBezTo>
                    <a:cubicBezTo>
                      <a:pt x="9"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3" name="Freeform 1800">
                <a:extLst>
                  <a:ext uri="{FF2B5EF4-FFF2-40B4-BE49-F238E27FC236}">
                    <a16:creationId xmlns:a16="http://schemas.microsoft.com/office/drawing/2014/main" id="{E56105C5-7F34-4845-8C04-DA83A169F5ED}"/>
                  </a:ext>
                </a:extLst>
              </p:cNvPr>
              <p:cNvSpPr>
                <a:spLocks/>
              </p:cNvSpPr>
              <p:nvPr/>
            </p:nvSpPr>
            <p:spPr bwMode="auto">
              <a:xfrm>
                <a:off x="4111" y="2006"/>
                <a:ext cx="44" cy="63"/>
              </a:xfrm>
              <a:custGeom>
                <a:avLst/>
                <a:gdLst>
                  <a:gd name="T0" fmla="*/ 8 w 9"/>
                  <a:gd name="T1" fmla="*/ 6 h 13"/>
                  <a:gd name="T2" fmla="*/ 1 w 9"/>
                  <a:gd name="T3" fmla="*/ 10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3" y="13"/>
                      <a:pt x="1" y="10"/>
                    </a:cubicBezTo>
                    <a:cubicBezTo>
                      <a:pt x="0" y="7"/>
                      <a:pt x="3" y="1"/>
                      <a:pt x="6" y="0"/>
                    </a:cubicBezTo>
                    <a:cubicBezTo>
                      <a:pt x="9"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4" name="Freeform 1801">
                <a:extLst>
                  <a:ext uri="{FF2B5EF4-FFF2-40B4-BE49-F238E27FC236}">
                    <a16:creationId xmlns:a16="http://schemas.microsoft.com/office/drawing/2014/main" id="{239CB0E8-6032-4608-9B3F-8813212FA3A9}"/>
                  </a:ext>
                </a:extLst>
              </p:cNvPr>
              <p:cNvSpPr>
                <a:spLocks/>
              </p:cNvSpPr>
              <p:nvPr/>
            </p:nvSpPr>
            <p:spPr bwMode="auto">
              <a:xfrm>
                <a:off x="4058" y="2025"/>
                <a:ext cx="39" cy="63"/>
              </a:xfrm>
              <a:custGeom>
                <a:avLst/>
                <a:gdLst>
                  <a:gd name="T0" fmla="*/ 7 w 8"/>
                  <a:gd name="T1" fmla="*/ 6 h 13"/>
                  <a:gd name="T2" fmla="*/ 1 w 8"/>
                  <a:gd name="T3" fmla="*/ 11 h 13"/>
                  <a:gd name="T4" fmla="*/ 6 w 8"/>
                  <a:gd name="T5" fmla="*/ 0 h 13"/>
                  <a:gd name="T6" fmla="*/ 7 w 8"/>
                  <a:gd name="T7" fmla="*/ 6 h 13"/>
                </a:gdLst>
                <a:ahLst/>
                <a:cxnLst>
                  <a:cxn ang="0">
                    <a:pos x="T0" y="T1"/>
                  </a:cxn>
                  <a:cxn ang="0">
                    <a:pos x="T2" y="T3"/>
                  </a:cxn>
                  <a:cxn ang="0">
                    <a:pos x="T4" y="T5"/>
                  </a:cxn>
                  <a:cxn ang="0">
                    <a:pos x="T6" y="T7"/>
                  </a:cxn>
                </a:cxnLst>
                <a:rect l="0" t="0" r="r" b="b"/>
                <a:pathLst>
                  <a:path w="8" h="13">
                    <a:moveTo>
                      <a:pt x="7" y="6"/>
                    </a:moveTo>
                    <a:cubicBezTo>
                      <a:pt x="6" y="11"/>
                      <a:pt x="2" y="13"/>
                      <a:pt x="1" y="11"/>
                    </a:cubicBezTo>
                    <a:cubicBezTo>
                      <a:pt x="0" y="8"/>
                      <a:pt x="2" y="1"/>
                      <a:pt x="6" y="0"/>
                    </a:cubicBezTo>
                    <a:cubicBezTo>
                      <a:pt x="8"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5" name="Freeform 1802">
                <a:extLst>
                  <a:ext uri="{FF2B5EF4-FFF2-40B4-BE49-F238E27FC236}">
                    <a16:creationId xmlns:a16="http://schemas.microsoft.com/office/drawing/2014/main" id="{DE53C377-D53F-40A1-88F1-7C63392B2F7F}"/>
                  </a:ext>
                </a:extLst>
              </p:cNvPr>
              <p:cNvSpPr>
                <a:spLocks/>
              </p:cNvSpPr>
              <p:nvPr/>
            </p:nvSpPr>
            <p:spPr bwMode="auto">
              <a:xfrm>
                <a:off x="4217" y="2083"/>
                <a:ext cx="53" cy="68"/>
              </a:xfrm>
              <a:custGeom>
                <a:avLst/>
                <a:gdLst>
                  <a:gd name="T0" fmla="*/ 10 w 11"/>
                  <a:gd name="T1" fmla="*/ 6 h 14"/>
                  <a:gd name="T2" fmla="*/ 2 w 11"/>
                  <a:gd name="T3" fmla="*/ 11 h 14"/>
                  <a:gd name="T4" fmla="*/ 7 w 11"/>
                  <a:gd name="T5" fmla="*/ 0 h 14"/>
                  <a:gd name="T6" fmla="*/ 10 w 11"/>
                  <a:gd name="T7" fmla="*/ 6 h 14"/>
                </a:gdLst>
                <a:ahLst/>
                <a:cxnLst>
                  <a:cxn ang="0">
                    <a:pos x="T0" y="T1"/>
                  </a:cxn>
                  <a:cxn ang="0">
                    <a:pos x="T2" y="T3"/>
                  </a:cxn>
                  <a:cxn ang="0">
                    <a:pos x="T4" y="T5"/>
                  </a:cxn>
                  <a:cxn ang="0">
                    <a:pos x="T6" y="T7"/>
                  </a:cxn>
                </a:cxnLst>
                <a:rect l="0" t="0" r="r" b="b"/>
                <a:pathLst>
                  <a:path w="11" h="14">
                    <a:moveTo>
                      <a:pt x="10" y="6"/>
                    </a:moveTo>
                    <a:cubicBezTo>
                      <a:pt x="9" y="11"/>
                      <a:pt x="4" y="14"/>
                      <a:pt x="2" y="11"/>
                    </a:cubicBezTo>
                    <a:cubicBezTo>
                      <a:pt x="0" y="7"/>
                      <a:pt x="3" y="1"/>
                      <a:pt x="7" y="0"/>
                    </a:cubicBezTo>
                    <a:cubicBezTo>
                      <a:pt x="10" y="0"/>
                      <a:pt x="11"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6" name="Freeform 1803">
                <a:extLst>
                  <a:ext uri="{FF2B5EF4-FFF2-40B4-BE49-F238E27FC236}">
                    <a16:creationId xmlns:a16="http://schemas.microsoft.com/office/drawing/2014/main" id="{2C42BD0C-44F1-463A-AAF5-C5F38BFF7F83}"/>
                  </a:ext>
                </a:extLst>
              </p:cNvPr>
              <p:cNvSpPr>
                <a:spLocks/>
              </p:cNvSpPr>
              <p:nvPr/>
            </p:nvSpPr>
            <p:spPr bwMode="auto">
              <a:xfrm>
                <a:off x="4280" y="2016"/>
                <a:ext cx="53" cy="62"/>
              </a:xfrm>
              <a:custGeom>
                <a:avLst/>
                <a:gdLst>
                  <a:gd name="T0" fmla="*/ 10 w 11"/>
                  <a:gd name="T1" fmla="*/ 6 h 13"/>
                  <a:gd name="T2" fmla="*/ 2 w 11"/>
                  <a:gd name="T3" fmla="*/ 10 h 13"/>
                  <a:gd name="T4" fmla="*/ 7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9" y="10"/>
                      <a:pt x="4" y="13"/>
                      <a:pt x="2" y="10"/>
                    </a:cubicBezTo>
                    <a:cubicBezTo>
                      <a:pt x="0" y="7"/>
                      <a:pt x="3" y="0"/>
                      <a:pt x="7"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7" name="Freeform 1804">
                <a:extLst>
                  <a:ext uri="{FF2B5EF4-FFF2-40B4-BE49-F238E27FC236}">
                    <a16:creationId xmlns:a16="http://schemas.microsoft.com/office/drawing/2014/main" id="{14EEFD8B-6694-4BD8-818F-0B312F0768DF}"/>
                  </a:ext>
                </a:extLst>
              </p:cNvPr>
              <p:cNvSpPr>
                <a:spLocks/>
              </p:cNvSpPr>
              <p:nvPr/>
            </p:nvSpPr>
            <p:spPr bwMode="auto">
              <a:xfrm>
                <a:off x="4352" y="1963"/>
                <a:ext cx="53" cy="67"/>
              </a:xfrm>
              <a:custGeom>
                <a:avLst/>
                <a:gdLst>
                  <a:gd name="T0" fmla="*/ 11 w 11"/>
                  <a:gd name="T1" fmla="*/ 6 h 14"/>
                  <a:gd name="T2" fmla="*/ 2 w 11"/>
                  <a:gd name="T3" fmla="*/ 11 h 14"/>
                  <a:gd name="T4" fmla="*/ 7 w 11"/>
                  <a:gd name="T5" fmla="*/ 1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9" y="11"/>
                      <a:pt x="4" y="14"/>
                      <a:pt x="2" y="11"/>
                    </a:cubicBezTo>
                    <a:cubicBezTo>
                      <a:pt x="0" y="7"/>
                      <a:pt x="3" y="1"/>
                      <a:pt x="7" y="1"/>
                    </a:cubicBezTo>
                    <a:cubicBezTo>
                      <a:pt x="11"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8" name="Freeform 1805">
                <a:extLst>
                  <a:ext uri="{FF2B5EF4-FFF2-40B4-BE49-F238E27FC236}">
                    <a16:creationId xmlns:a16="http://schemas.microsoft.com/office/drawing/2014/main" id="{2B0727D9-1EBA-4BE1-A4F9-FAB4590FABE4}"/>
                  </a:ext>
                </a:extLst>
              </p:cNvPr>
              <p:cNvSpPr>
                <a:spLocks/>
              </p:cNvSpPr>
              <p:nvPr/>
            </p:nvSpPr>
            <p:spPr bwMode="auto">
              <a:xfrm>
                <a:off x="4473" y="1958"/>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6"/>
                      <a:pt x="3"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9" name="Freeform 1806">
                <a:extLst>
                  <a:ext uri="{FF2B5EF4-FFF2-40B4-BE49-F238E27FC236}">
                    <a16:creationId xmlns:a16="http://schemas.microsoft.com/office/drawing/2014/main" id="{1C417D6E-6415-47EB-AFDE-26D433734963}"/>
                  </a:ext>
                </a:extLst>
              </p:cNvPr>
              <p:cNvSpPr>
                <a:spLocks/>
              </p:cNvSpPr>
              <p:nvPr/>
            </p:nvSpPr>
            <p:spPr bwMode="auto">
              <a:xfrm>
                <a:off x="4420" y="1910"/>
                <a:ext cx="58" cy="67"/>
              </a:xfrm>
              <a:custGeom>
                <a:avLst/>
                <a:gdLst>
                  <a:gd name="T0" fmla="*/ 11 w 12"/>
                  <a:gd name="T1" fmla="*/ 6 h 14"/>
                  <a:gd name="T2" fmla="*/ 2 w 12"/>
                  <a:gd name="T3" fmla="*/ 10 h 14"/>
                  <a:gd name="T4" fmla="*/ 8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9" y="11"/>
                      <a:pt x="4" y="14"/>
                      <a:pt x="2" y="10"/>
                    </a:cubicBezTo>
                    <a:cubicBezTo>
                      <a:pt x="0" y="7"/>
                      <a:pt x="3" y="1"/>
                      <a:pt x="8"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0" name="Freeform 1807">
                <a:extLst>
                  <a:ext uri="{FF2B5EF4-FFF2-40B4-BE49-F238E27FC236}">
                    <a16:creationId xmlns:a16="http://schemas.microsoft.com/office/drawing/2014/main" id="{ED0C8B44-E978-4F34-8EC3-B89B95A0BF46}"/>
                  </a:ext>
                </a:extLst>
              </p:cNvPr>
              <p:cNvSpPr>
                <a:spLocks/>
              </p:cNvSpPr>
              <p:nvPr/>
            </p:nvSpPr>
            <p:spPr bwMode="auto">
              <a:xfrm>
                <a:off x="4545" y="1900"/>
                <a:ext cx="58" cy="63"/>
              </a:xfrm>
              <a:custGeom>
                <a:avLst/>
                <a:gdLst>
                  <a:gd name="T0" fmla="*/ 11 w 12"/>
                  <a:gd name="T1" fmla="*/ 6 h 13"/>
                  <a:gd name="T2" fmla="*/ 2 w 12"/>
                  <a:gd name="T3" fmla="*/ 10 h 13"/>
                  <a:gd name="T4" fmla="*/ 8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7"/>
                      <a:pt x="3" y="1"/>
                      <a:pt x="8"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1" name="Freeform 1808">
                <a:extLst>
                  <a:ext uri="{FF2B5EF4-FFF2-40B4-BE49-F238E27FC236}">
                    <a16:creationId xmlns:a16="http://schemas.microsoft.com/office/drawing/2014/main" id="{2A3997A2-5CEC-4D81-8312-3654639FFE8D}"/>
                  </a:ext>
                </a:extLst>
              </p:cNvPr>
              <p:cNvSpPr>
                <a:spLocks/>
              </p:cNvSpPr>
              <p:nvPr/>
            </p:nvSpPr>
            <p:spPr bwMode="auto">
              <a:xfrm>
                <a:off x="4487" y="1857"/>
                <a:ext cx="58" cy="62"/>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9" y="10"/>
                      <a:pt x="3" y="13"/>
                      <a:pt x="2" y="9"/>
                    </a:cubicBezTo>
                    <a:cubicBezTo>
                      <a:pt x="0" y="6"/>
                      <a:pt x="3"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2" name="Freeform 1809">
                <a:extLst>
                  <a:ext uri="{FF2B5EF4-FFF2-40B4-BE49-F238E27FC236}">
                    <a16:creationId xmlns:a16="http://schemas.microsoft.com/office/drawing/2014/main" id="{129ED67E-F796-4E77-B5DA-6521881CAC56}"/>
                  </a:ext>
                </a:extLst>
              </p:cNvPr>
              <p:cNvSpPr>
                <a:spLocks/>
              </p:cNvSpPr>
              <p:nvPr/>
            </p:nvSpPr>
            <p:spPr bwMode="auto">
              <a:xfrm>
                <a:off x="4560" y="1818"/>
                <a:ext cx="57" cy="5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10" y="10"/>
                      <a:pt x="4" y="12"/>
                      <a:pt x="2" y="9"/>
                    </a:cubicBezTo>
                    <a:cubicBezTo>
                      <a:pt x="0" y="6"/>
                      <a:pt x="3" y="0"/>
                      <a:pt x="8" y="0"/>
                    </a:cubicBezTo>
                    <a:cubicBezTo>
                      <a:pt x="12"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3" name="Freeform 1810">
                <a:extLst>
                  <a:ext uri="{FF2B5EF4-FFF2-40B4-BE49-F238E27FC236}">
                    <a16:creationId xmlns:a16="http://schemas.microsoft.com/office/drawing/2014/main" id="{971523D5-C943-43E6-9C7E-DCC299F516B3}"/>
                  </a:ext>
                </a:extLst>
              </p:cNvPr>
              <p:cNvSpPr>
                <a:spLocks/>
              </p:cNvSpPr>
              <p:nvPr/>
            </p:nvSpPr>
            <p:spPr bwMode="auto">
              <a:xfrm>
                <a:off x="4632" y="1760"/>
                <a:ext cx="58" cy="58"/>
              </a:xfrm>
              <a:custGeom>
                <a:avLst/>
                <a:gdLst>
                  <a:gd name="T0" fmla="*/ 11 w 12"/>
                  <a:gd name="T1" fmla="*/ 5 h 12"/>
                  <a:gd name="T2" fmla="*/ 1 w 12"/>
                  <a:gd name="T3" fmla="*/ 9 h 12"/>
                  <a:gd name="T4" fmla="*/ 7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9"/>
                    </a:cubicBezTo>
                    <a:cubicBezTo>
                      <a:pt x="0" y="6"/>
                      <a:pt x="3" y="0"/>
                      <a:pt x="7"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4" name="Freeform 1811">
                <a:extLst>
                  <a:ext uri="{FF2B5EF4-FFF2-40B4-BE49-F238E27FC236}">
                    <a16:creationId xmlns:a16="http://schemas.microsoft.com/office/drawing/2014/main" id="{19003E94-2BE2-4B32-9322-AB025FE83E46}"/>
                  </a:ext>
                </a:extLst>
              </p:cNvPr>
              <p:cNvSpPr>
                <a:spLocks/>
              </p:cNvSpPr>
              <p:nvPr/>
            </p:nvSpPr>
            <p:spPr bwMode="auto">
              <a:xfrm>
                <a:off x="4613" y="1673"/>
                <a:ext cx="53" cy="58"/>
              </a:xfrm>
              <a:custGeom>
                <a:avLst/>
                <a:gdLst>
                  <a:gd name="T0" fmla="*/ 10 w 11"/>
                  <a:gd name="T1" fmla="*/ 5 h 12"/>
                  <a:gd name="T2" fmla="*/ 1 w 11"/>
                  <a:gd name="T3" fmla="*/ 8 h 12"/>
                  <a:gd name="T4" fmla="*/ 7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9" y="10"/>
                      <a:pt x="3" y="12"/>
                      <a:pt x="1" y="8"/>
                    </a:cubicBezTo>
                    <a:cubicBezTo>
                      <a:pt x="0" y="6"/>
                      <a:pt x="3"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5" name="Freeform 1812">
                <a:extLst>
                  <a:ext uri="{FF2B5EF4-FFF2-40B4-BE49-F238E27FC236}">
                    <a16:creationId xmlns:a16="http://schemas.microsoft.com/office/drawing/2014/main" id="{64425B67-E59B-4695-8CF2-1054AFE272D4}"/>
                  </a:ext>
                </a:extLst>
              </p:cNvPr>
              <p:cNvSpPr>
                <a:spLocks/>
              </p:cNvSpPr>
              <p:nvPr/>
            </p:nvSpPr>
            <p:spPr bwMode="auto">
              <a:xfrm>
                <a:off x="4694" y="1620"/>
                <a:ext cx="58" cy="58"/>
              </a:xfrm>
              <a:custGeom>
                <a:avLst/>
                <a:gdLst>
                  <a:gd name="T0" fmla="*/ 11 w 12"/>
                  <a:gd name="T1" fmla="*/ 5 h 12"/>
                  <a:gd name="T2" fmla="*/ 1 w 12"/>
                  <a:gd name="T3" fmla="*/ 8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1" y="8"/>
                    </a:cubicBezTo>
                    <a:cubicBezTo>
                      <a:pt x="0" y="6"/>
                      <a:pt x="3" y="1"/>
                      <a:pt x="8" y="0"/>
                    </a:cubicBezTo>
                    <a:cubicBezTo>
                      <a:pt x="11"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6" name="Freeform 1813">
                <a:extLst>
                  <a:ext uri="{FF2B5EF4-FFF2-40B4-BE49-F238E27FC236}">
                    <a16:creationId xmlns:a16="http://schemas.microsoft.com/office/drawing/2014/main" id="{B190EDFD-41B5-4AF3-B7A9-6B131AD1547C}"/>
                  </a:ext>
                </a:extLst>
              </p:cNvPr>
              <p:cNvSpPr>
                <a:spLocks/>
              </p:cNvSpPr>
              <p:nvPr/>
            </p:nvSpPr>
            <p:spPr bwMode="auto">
              <a:xfrm>
                <a:off x="4646" y="1587"/>
                <a:ext cx="53" cy="57"/>
              </a:xfrm>
              <a:custGeom>
                <a:avLst/>
                <a:gdLst>
                  <a:gd name="T0" fmla="*/ 10 w 11"/>
                  <a:gd name="T1" fmla="*/ 6 h 12"/>
                  <a:gd name="T2" fmla="*/ 1 w 11"/>
                  <a:gd name="T3" fmla="*/ 9 h 12"/>
                  <a:gd name="T4" fmla="*/ 7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8" y="10"/>
                      <a:pt x="2" y="12"/>
                      <a:pt x="1" y="9"/>
                    </a:cubicBezTo>
                    <a:cubicBezTo>
                      <a:pt x="0" y="6"/>
                      <a:pt x="3" y="1"/>
                      <a:pt x="7"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7" name="Freeform 1814">
                <a:extLst>
                  <a:ext uri="{FF2B5EF4-FFF2-40B4-BE49-F238E27FC236}">
                    <a16:creationId xmlns:a16="http://schemas.microsoft.com/office/drawing/2014/main" id="{F50269C6-4D02-4A5F-9704-1BF0EAEA0DA9}"/>
                  </a:ext>
                </a:extLst>
              </p:cNvPr>
              <p:cNvSpPr>
                <a:spLocks/>
              </p:cNvSpPr>
              <p:nvPr/>
            </p:nvSpPr>
            <p:spPr bwMode="auto">
              <a:xfrm>
                <a:off x="4627" y="1490"/>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2" y="11"/>
                      <a:pt x="1" y="8"/>
                    </a:cubicBezTo>
                    <a:cubicBezTo>
                      <a:pt x="0" y="6"/>
                      <a:pt x="4" y="1"/>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8" name="Freeform 1815">
                <a:extLst>
                  <a:ext uri="{FF2B5EF4-FFF2-40B4-BE49-F238E27FC236}">
                    <a16:creationId xmlns:a16="http://schemas.microsoft.com/office/drawing/2014/main" id="{AB98DBB1-B55E-4448-87BC-FE94B1FFF7B9}"/>
                  </a:ext>
                </a:extLst>
              </p:cNvPr>
              <p:cNvSpPr>
                <a:spLocks/>
              </p:cNvSpPr>
              <p:nvPr/>
            </p:nvSpPr>
            <p:spPr bwMode="auto">
              <a:xfrm>
                <a:off x="4699" y="1437"/>
                <a:ext cx="48" cy="53"/>
              </a:xfrm>
              <a:custGeom>
                <a:avLst/>
                <a:gdLst>
                  <a:gd name="T0" fmla="*/ 9 w 10"/>
                  <a:gd name="T1" fmla="*/ 5 h 11"/>
                  <a:gd name="T2" fmla="*/ 1 w 10"/>
                  <a:gd name="T3" fmla="*/ 8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3" y="1"/>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69" name="Freeform 1816">
                <a:extLst>
                  <a:ext uri="{FF2B5EF4-FFF2-40B4-BE49-F238E27FC236}">
                    <a16:creationId xmlns:a16="http://schemas.microsoft.com/office/drawing/2014/main" id="{E68438B9-6C61-40D5-8F1E-266876D4B686}"/>
                  </a:ext>
                </a:extLst>
              </p:cNvPr>
              <p:cNvSpPr>
                <a:spLocks/>
              </p:cNvSpPr>
              <p:nvPr/>
            </p:nvSpPr>
            <p:spPr bwMode="auto">
              <a:xfrm>
                <a:off x="4762" y="1394"/>
                <a:ext cx="48" cy="48"/>
              </a:xfrm>
              <a:custGeom>
                <a:avLst/>
                <a:gdLst>
                  <a:gd name="T0" fmla="*/ 9 w 10"/>
                  <a:gd name="T1" fmla="*/ 4 h 10"/>
                  <a:gd name="T2" fmla="*/ 0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0" y="7"/>
                    </a:cubicBezTo>
                    <a:cubicBezTo>
                      <a:pt x="0" y="5"/>
                      <a:pt x="3"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0" name="Freeform 1817">
                <a:extLst>
                  <a:ext uri="{FF2B5EF4-FFF2-40B4-BE49-F238E27FC236}">
                    <a16:creationId xmlns:a16="http://schemas.microsoft.com/office/drawing/2014/main" id="{E52EC572-E555-4190-89C2-85B53AA8F180}"/>
                  </a:ext>
                </a:extLst>
              </p:cNvPr>
              <p:cNvSpPr>
                <a:spLocks/>
              </p:cNvSpPr>
              <p:nvPr/>
            </p:nvSpPr>
            <p:spPr bwMode="auto">
              <a:xfrm>
                <a:off x="4878" y="1370"/>
                <a:ext cx="48" cy="48"/>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1" y="7"/>
                    </a:cubicBezTo>
                    <a:cubicBezTo>
                      <a:pt x="0" y="4"/>
                      <a:pt x="3" y="0"/>
                      <a:pt x="7"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1" name="Freeform 1818">
                <a:extLst>
                  <a:ext uri="{FF2B5EF4-FFF2-40B4-BE49-F238E27FC236}">
                    <a16:creationId xmlns:a16="http://schemas.microsoft.com/office/drawing/2014/main" id="{54724692-D6E9-4668-8145-D34292E38936}"/>
                  </a:ext>
                </a:extLst>
              </p:cNvPr>
              <p:cNvSpPr>
                <a:spLocks/>
              </p:cNvSpPr>
              <p:nvPr/>
            </p:nvSpPr>
            <p:spPr bwMode="auto">
              <a:xfrm>
                <a:off x="4805" y="1331"/>
                <a:ext cx="48" cy="48"/>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1" y="7"/>
                    </a:cubicBezTo>
                    <a:cubicBezTo>
                      <a:pt x="0" y="5"/>
                      <a:pt x="3" y="0"/>
                      <a:pt x="7"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2" name="Freeform 1819">
                <a:extLst>
                  <a:ext uri="{FF2B5EF4-FFF2-40B4-BE49-F238E27FC236}">
                    <a16:creationId xmlns:a16="http://schemas.microsoft.com/office/drawing/2014/main" id="{BB38381A-8870-477E-8572-347AC3A3659D}"/>
                  </a:ext>
                </a:extLst>
              </p:cNvPr>
              <p:cNvSpPr>
                <a:spLocks/>
              </p:cNvSpPr>
              <p:nvPr/>
            </p:nvSpPr>
            <p:spPr bwMode="auto">
              <a:xfrm>
                <a:off x="4868" y="1293"/>
                <a:ext cx="48" cy="43"/>
              </a:xfrm>
              <a:custGeom>
                <a:avLst/>
                <a:gdLst>
                  <a:gd name="T0" fmla="*/ 9 w 10"/>
                  <a:gd name="T1" fmla="*/ 4 h 9"/>
                  <a:gd name="T2" fmla="*/ 1 w 10"/>
                  <a:gd name="T3" fmla="*/ 7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7" y="8"/>
                      <a:pt x="2" y="9"/>
                      <a:pt x="1" y="7"/>
                    </a:cubicBezTo>
                    <a:cubicBezTo>
                      <a:pt x="0" y="4"/>
                      <a:pt x="4"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3" name="Freeform 1820">
                <a:extLst>
                  <a:ext uri="{FF2B5EF4-FFF2-40B4-BE49-F238E27FC236}">
                    <a16:creationId xmlns:a16="http://schemas.microsoft.com/office/drawing/2014/main" id="{2CF602F9-A46C-4F59-84E8-D0DFA8476286}"/>
                  </a:ext>
                </a:extLst>
              </p:cNvPr>
              <p:cNvSpPr>
                <a:spLocks/>
              </p:cNvSpPr>
              <p:nvPr/>
            </p:nvSpPr>
            <p:spPr bwMode="auto">
              <a:xfrm>
                <a:off x="4916" y="1307"/>
                <a:ext cx="48" cy="48"/>
              </a:xfrm>
              <a:custGeom>
                <a:avLst/>
                <a:gdLst>
                  <a:gd name="T0" fmla="*/ 9 w 10"/>
                  <a:gd name="T1" fmla="*/ 4 h 10"/>
                  <a:gd name="T2" fmla="*/ 1 w 10"/>
                  <a:gd name="T3" fmla="*/ 7 h 10"/>
                  <a:gd name="T4" fmla="*/ 7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1" y="10"/>
                      <a:pt x="1" y="7"/>
                    </a:cubicBezTo>
                    <a:cubicBezTo>
                      <a:pt x="0" y="4"/>
                      <a:pt x="3" y="1"/>
                      <a:pt x="7"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4" name="Freeform 1821">
                <a:extLst>
                  <a:ext uri="{FF2B5EF4-FFF2-40B4-BE49-F238E27FC236}">
                    <a16:creationId xmlns:a16="http://schemas.microsoft.com/office/drawing/2014/main" id="{129D980F-1F70-4FAF-A074-C7668C3C0725}"/>
                  </a:ext>
                </a:extLst>
              </p:cNvPr>
              <p:cNvSpPr>
                <a:spLocks/>
              </p:cNvSpPr>
              <p:nvPr/>
            </p:nvSpPr>
            <p:spPr bwMode="auto">
              <a:xfrm>
                <a:off x="4950" y="1244"/>
                <a:ext cx="48" cy="44"/>
              </a:xfrm>
              <a:custGeom>
                <a:avLst/>
                <a:gdLst>
                  <a:gd name="T0" fmla="*/ 9 w 10"/>
                  <a:gd name="T1" fmla="*/ 4 h 9"/>
                  <a:gd name="T2" fmla="*/ 1 w 10"/>
                  <a:gd name="T3" fmla="*/ 6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7" y="8"/>
                      <a:pt x="2" y="9"/>
                      <a:pt x="1" y="6"/>
                    </a:cubicBezTo>
                    <a:cubicBezTo>
                      <a:pt x="0" y="4"/>
                      <a:pt x="3"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5" name="Freeform 1822">
                <a:extLst>
                  <a:ext uri="{FF2B5EF4-FFF2-40B4-BE49-F238E27FC236}">
                    <a16:creationId xmlns:a16="http://schemas.microsoft.com/office/drawing/2014/main" id="{EB318B46-ECA3-4C73-A2D4-6E496D546FEB}"/>
                  </a:ext>
                </a:extLst>
              </p:cNvPr>
              <p:cNvSpPr>
                <a:spLocks/>
              </p:cNvSpPr>
              <p:nvPr/>
            </p:nvSpPr>
            <p:spPr bwMode="auto">
              <a:xfrm>
                <a:off x="5032" y="1346"/>
                <a:ext cx="53" cy="48"/>
              </a:xfrm>
              <a:custGeom>
                <a:avLst/>
                <a:gdLst>
                  <a:gd name="T0" fmla="*/ 10 w 11"/>
                  <a:gd name="T1" fmla="*/ 5 h 10"/>
                  <a:gd name="T2" fmla="*/ 1 w 11"/>
                  <a:gd name="T3" fmla="*/ 7 h 10"/>
                  <a:gd name="T4" fmla="*/ 7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8" y="9"/>
                      <a:pt x="3" y="10"/>
                      <a:pt x="1" y="7"/>
                    </a:cubicBezTo>
                    <a:cubicBezTo>
                      <a:pt x="0" y="4"/>
                      <a:pt x="3" y="1"/>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6" name="Freeform 1823">
                <a:extLst>
                  <a:ext uri="{FF2B5EF4-FFF2-40B4-BE49-F238E27FC236}">
                    <a16:creationId xmlns:a16="http://schemas.microsoft.com/office/drawing/2014/main" id="{8280C429-3101-4DB3-8207-55CA1879F712}"/>
                  </a:ext>
                </a:extLst>
              </p:cNvPr>
              <p:cNvSpPr>
                <a:spLocks/>
              </p:cNvSpPr>
              <p:nvPr/>
            </p:nvSpPr>
            <p:spPr bwMode="auto">
              <a:xfrm>
                <a:off x="5109" y="1346"/>
                <a:ext cx="53" cy="48"/>
              </a:xfrm>
              <a:custGeom>
                <a:avLst/>
                <a:gdLst>
                  <a:gd name="T0" fmla="*/ 10 w 11"/>
                  <a:gd name="T1" fmla="*/ 4 h 10"/>
                  <a:gd name="T2" fmla="*/ 1 w 11"/>
                  <a:gd name="T3" fmla="*/ 6 h 10"/>
                  <a:gd name="T4" fmla="*/ 7 w 11"/>
                  <a:gd name="T5" fmla="*/ 0 h 10"/>
                  <a:gd name="T6" fmla="*/ 10 w 11"/>
                  <a:gd name="T7" fmla="*/ 4 h 10"/>
                </a:gdLst>
                <a:ahLst/>
                <a:cxnLst>
                  <a:cxn ang="0">
                    <a:pos x="T0" y="T1"/>
                  </a:cxn>
                  <a:cxn ang="0">
                    <a:pos x="T2" y="T3"/>
                  </a:cxn>
                  <a:cxn ang="0">
                    <a:pos x="T4" y="T5"/>
                  </a:cxn>
                  <a:cxn ang="0">
                    <a:pos x="T6" y="T7"/>
                  </a:cxn>
                </a:cxnLst>
                <a:rect l="0" t="0" r="r" b="b"/>
                <a:pathLst>
                  <a:path w="11" h="10">
                    <a:moveTo>
                      <a:pt x="10" y="4"/>
                    </a:moveTo>
                    <a:cubicBezTo>
                      <a:pt x="9" y="8"/>
                      <a:pt x="3" y="10"/>
                      <a:pt x="1" y="6"/>
                    </a:cubicBezTo>
                    <a:cubicBezTo>
                      <a:pt x="0" y="4"/>
                      <a:pt x="3" y="0"/>
                      <a:pt x="7" y="0"/>
                    </a:cubicBezTo>
                    <a:cubicBezTo>
                      <a:pt x="10" y="0"/>
                      <a:pt x="11"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7" name="Freeform 1824">
                <a:extLst>
                  <a:ext uri="{FF2B5EF4-FFF2-40B4-BE49-F238E27FC236}">
                    <a16:creationId xmlns:a16="http://schemas.microsoft.com/office/drawing/2014/main" id="{80ACBBCE-6FD0-4CD4-8D94-6CF1E21AF509}"/>
                  </a:ext>
                </a:extLst>
              </p:cNvPr>
              <p:cNvSpPr>
                <a:spLocks/>
              </p:cNvSpPr>
              <p:nvPr/>
            </p:nvSpPr>
            <p:spPr bwMode="auto">
              <a:xfrm>
                <a:off x="5157" y="1384"/>
                <a:ext cx="48" cy="53"/>
              </a:xfrm>
              <a:custGeom>
                <a:avLst/>
                <a:gdLst>
                  <a:gd name="T0" fmla="*/ 10 w 10"/>
                  <a:gd name="T1" fmla="*/ 5 h 11"/>
                  <a:gd name="T2" fmla="*/ 1 w 10"/>
                  <a:gd name="T3" fmla="*/ 7 h 11"/>
                  <a:gd name="T4" fmla="*/ 6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3" y="11"/>
                      <a:pt x="1" y="7"/>
                    </a:cubicBezTo>
                    <a:cubicBezTo>
                      <a:pt x="0" y="5"/>
                      <a:pt x="2" y="1"/>
                      <a:pt x="6" y="0"/>
                    </a:cubicBezTo>
                    <a:cubicBezTo>
                      <a:pt x="10" y="1"/>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8" name="Freeform 1825">
                <a:extLst>
                  <a:ext uri="{FF2B5EF4-FFF2-40B4-BE49-F238E27FC236}">
                    <a16:creationId xmlns:a16="http://schemas.microsoft.com/office/drawing/2014/main" id="{89EFB775-9BB1-4D6B-9037-749992256E5A}"/>
                  </a:ext>
                </a:extLst>
              </p:cNvPr>
              <p:cNvSpPr>
                <a:spLocks/>
              </p:cNvSpPr>
              <p:nvPr/>
            </p:nvSpPr>
            <p:spPr bwMode="auto">
              <a:xfrm>
                <a:off x="5210" y="1408"/>
                <a:ext cx="53" cy="53"/>
              </a:xfrm>
              <a:custGeom>
                <a:avLst/>
                <a:gdLst>
                  <a:gd name="T0" fmla="*/ 11 w 11"/>
                  <a:gd name="T1" fmla="*/ 5 h 11"/>
                  <a:gd name="T2" fmla="*/ 2 w 11"/>
                  <a:gd name="T3" fmla="*/ 7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4" y="11"/>
                      <a:pt x="2" y="7"/>
                    </a:cubicBezTo>
                    <a:cubicBezTo>
                      <a:pt x="0" y="5"/>
                      <a:pt x="3" y="1"/>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79" name="Freeform 1826">
                <a:extLst>
                  <a:ext uri="{FF2B5EF4-FFF2-40B4-BE49-F238E27FC236}">
                    <a16:creationId xmlns:a16="http://schemas.microsoft.com/office/drawing/2014/main" id="{F2AA0277-3ACB-4931-A72C-F7C3522A4331}"/>
                  </a:ext>
                </a:extLst>
              </p:cNvPr>
              <p:cNvSpPr>
                <a:spLocks/>
              </p:cNvSpPr>
              <p:nvPr/>
            </p:nvSpPr>
            <p:spPr bwMode="auto">
              <a:xfrm>
                <a:off x="5234" y="1278"/>
                <a:ext cx="48" cy="4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2" y="0"/>
                      <a:pt x="6" y="0"/>
                    </a:cubicBezTo>
                    <a:cubicBezTo>
                      <a:pt x="9"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0" name="Freeform 1827">
                <a:extLst>
                  <a:ext uri="{FF2B5EF4-FFF2-40B4-BE49-F238E27FC236}">
                    <a16:creationId xmlns:a16="http://schemas.microsoft.com/office/drawing/2014/main" id="{61CC8357-67B6-46DB-9EC8-6EF6E106DB70}"/>
                  </a:ext>
                </a:extLst>
              </p:cNvPr>
              <p:cNvSpPr>
                <a:spLocks/>
              </p:cNvSpPr>
              <p:nvPr/>
            </p:nvSpPr>
            <p:spPr bwMode="auto">
              <a:xfrm>
                <a:off x="5297" y="1264"/>
                <a:ext cx="48" cy="48"/>
              </a:xfrm>
              <a:custGeom>
                <a:avLst/>
                <a:gdLst>
                  <a:gd name="T0" fmla="*/ 9 w 10"/>
                  <a:gd name="T1" fmla="*/ 5 h 10"/>
                  <a:gd name="T2" fmla="*/ 1 w 10"/>
                  <a:gd name="T3" fmla="*/ 7 h 10"/>
                  <a:gd name="T4" fmla="*/ 6 w 10"/>
                  <a:gd name="T5" fmla="*/ 0 h 10"/>
                  <a:gd name="T6" fmla="*/ 9 w 10"/>
                  <a:gd name="T7" fmla="*/ 5 h 10"/>
                </a:gdLst>
                <a:ahLst/>
                <a:cxnLst>
                  <a:cxn ang="0">
                    <a:pos x="T0" y="T1"/>
                  </a:cxn>
                  <a:cxn ang="0">
                    <a:pos x="T2" y="T3"/>
                  </a:cxn>
                  <a:cxn ang="0">
                    <a:pos x="T4" y="T5"/>
                  </a:cxn>
                  <a:cxn ang="0">
                    <a:pos x="T6" y="T7"/>
                  </a:cxn>
                </a:cxnLst>
                <a:rect l="0" t="0" r="r" b="b"/>
                <a:pathLst>
                  <a:path w="10" h="10">
                    <a:moveTo>
                      <a:pt x="9" y="5"/>
                    </a:moveTo>
                    <a:cubicBezTo>
                      <a:pt x="8" y="8"/>
                      <a:pt x="3" y="10"/>
                      <a:pt x="1" y="7"/>
                    </a:cubicBezTo>
                    <a:cubicBezTo>
                      <a:pt x="0" y="4"/>
                      <a:pt x="2" y="1"/>
                      <a:pt x="6" y="0"/>
                    </a:cubicBezTo>
                    <a:cubicBezTo>
                      <a:pt x="9"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1" name="Freeform 1828">
                <a:extLst>
                  <a:ext uri="{FF2B5EF4-FFF2-40B4-BE49-F238E27FC236}">
                    <a16:creationId xmlns:a16="http://schemas.microsoft.com/office/drawing/2014/main" id="{1FBD9B36-81B8-46EE-9FC7-5332DA71C6B5}"/>
                  </a:ext>
                </a:extLst>
              </p:cNvPr>
              <p:cNvSpPr>
                <a:spLocks/>
              </p:cNvSpPr>
              <p:nvPr/>
            </p:nvSpPr>
            <p:spPr bwMode="auto">
              <a:xfrm>
                <a:off x="5229" y="1346"/>
                <a:ext cx="53" cy="48"/>
              </a:xfrm>
              <a:custGeom>
                <a:avLst/>
                <a:gdLst>
                  <a:gd name="T0" fmla="*/ 10 w 11"/>
                  <a:gd name="T1" fmla="*/ 5 h 10"/>
                  <a:gd name="T2" fmla="*/ 2 w 11"/>
                  <a:gd name="T3" fmla="*/ 7 h 10"/>
                  <a:gd name="T4" fmla="*/ 7 w 11"/>
                  <a:gd name="T5" fmla="*/ 0 h 10"/>
                  <a:gd name="T6" fmla="*/ 10 w 11"/>
                  <a:gd name="T7" fmla="*/ 5 h 10"/>
                </a:gdLst>
                <a:ahLst/>
                <a:cxnLst>
                  <a:cxn ang="0">
                    <a:pos x="T0" y="T1"/>
                  </a:cxn>
                  <a:cxn ang="0">
                    <a:pos x="T2" y="T3"/>
                  </a:cxn>
                  <a:cxn ang="0">
                    <a:pos x="T4" y="T5"/>
                  </a:cxn>
                  <a:cxn ang="0">
                    <a:pos x="T6" y="T7"/>
                  </a:cxn>
                </a:cxnLst>
                <a:rect l="0" t="0" r="r" b="b"/>
                <a:pathLst>
                  <a:path w="11" h="10">
                    <a:moveTo>
                      <a:pt x="10" y="5"/>
                    </a:moveTo>
                    <a:cubicBezTo>
                      <a:pt x="9" y="9"/>
                      <a:pt x="4" y="10"/>
                      <a:pt x="2" y="7"/>
                    </a:cubicBezTo>
                    <a:cubicBezTo>
                      <a:pt x="0" y="4"/>
                      <a:pt x="3" y="0"/>
                      <a:pt x="7" y="0"/>
                    </a:cubicBezTo>
                    <a:cubicBezTo>
                      <a:pt x="10"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2" name="Freeform 1829">
                <a:extLst>
                  <a:ext uri="{FF2B5EF4-FFF2-40B4-BE49-F238E27FC236}">
                    <a16:creationId xmlns:a16="http://schemas.microsoft.com/office/drawing/2014/main" id="{F646FE7C-3E94-4538-BE13-8DD3CC105B7C}"/>
                  </a:ext>
                </a:extLst>
              </p:cNvPr>
              <p:cNvSpPr>
                <a:spLocks/>
              </p:cNvSpPr>
              <p:nvPr/>
            </p:nvSpPr>
            <p:spPr bwMode="auto">
              <a:xfrm>
                <a:off x="4935" y="1374"/>
                <a:ext cx="49" cy="49"/>
              </a:xfrm>
              <a:custGeom>
                <a:avLst/>
                <a:gdLst>
                  <a:gd name="T0" fmla="*/ 9 w 10"/>
                  <a:gd name="T1" fmla="*/ 4 h 10"/>
                  <a:gd name="T2" fmla="*/ 0 w 10"/>
                  <a:gd name="T3" fmla="*/ 7 h 10"/>
                  <a:gd name="T4" fmla="*/ 6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7" y="8"/>
                      <a:pt x="2" y="10"/>
                      <a:pt x="0" y="7"/>
                    </a:cubicBezTo>
                    <a:cubicBezTo>
                      <a:pt x="0" y="4"/>
                      <a:pt x="3" y="0"/>
                      <a:pt x="6" y="0"/>
                    </a:cubicBezTo>
                    <a:cubicBezTo>
                      <a:pt x="10"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3" name="Freeform 1830">
                <a:extLst>
                  <a:ext uri="{FF2B5EF4-FFF2-40B4-BE49-F238E27FC236}">
                    <a16:creationId xmlns:a16="http://schemas.microsoft.com/office/drawing/2014/main" id="{9274B75B-158C-4463-9D92-344B463C5108}"/>
                  </a:ext>
                </a:extLst>
              </p:cNvPr>
              <p:cNvSpPr>
                <a:spLocks/>
              </p:cNvSpPr>
              <p:nvPr/>
            </p:nvSpPr>
            <p:spPr bwMode="auto">
              <a:xfrm>
                <a:off x="4579" y="1476"/>
                <a:ext cx="48" cy="53"/>
              </a:xfrm>
              <a:custGeom>
                <a:avLst/>
                <a:gdLst>
                  <a:gd name="T0" fmla="*/ 9 w 10"/>
                  <a:gd name="T1" fmla="*/ 5 h 11"/>
                  <a:gd name="T2" fmla="*/ 1 w 10"/>
                  <a:gd name="T3" fmla="*/ 8 h 11"/>
                  <a:gd name="T4" fmla="*/ 8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4" y="1"/>
                      <a:pt x="8"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4" name="Freeform 1831">
                <a:extLst>
                  <a:ext uri="{FF2B5EF4-FFF2-40B4-BE49-F238E27FC236}">
                    <a16:creationId xmlns:a16="http://schemas.microsoft.com/office/drawing/2014/main" id="{5DBD34D7-B151-4A3A-8C17-30817A2A8E39}"/>
                  </a:ext>
                </a:extLst>
              </p:cNvPr>
              <p:cNvSpPr>
                <a:spLocks/>
              </p:cNvSpPr>
              <p:nvPr/>
            </p:nvSpPr>
            <p:spPr bwMode="auto">
              <a:xfrm>
                <a:off x="4540" y="1447"/>
                <a:ext cx="48" cy="48"/>
              </a:xfrm>
              <a:custGeom>
                <a:avLst/>
                <a:gdLst>
                  <a:gd name="T0" fmla="*/ 9 w 10"/>
                  <a:gd name="T1" fmla="*/ 4 h 10"/>
                  <a:gd name="T2" fmla="*/ 1 w 10"/>
                  <a:gd name="T3" fmla="*/ 8 h 10"/>
                  <a:gd name="T4" fmla="*/ 8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6" y="8"/>
                      <a:pt x="2" y="10"/>
                      <a:pt x="1" y="8"/>
                    </a:cubicBezTo>
                    <a:cubicBezTo>
                      <a:pt x="0" y="5"/>
                      <a:pt x="4" y="0"/>
                      <a:pt x="8"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5" name="Freeform 1832">
                <a:extLst>
                  <a:ext uri="{FF2B5EF4-FFF2-40B4-BE49-F238E27FC236}">
                    <a16:creationId xmlns:a16="http://schemas.microsoft.com/office/drawing/2014/main" id="{E2EEFC15-FD2A-491A-BECF-024CEEA9C0C6}"/>
                  </a:ext>
                </a:extLst>
              </p:cNvPr>
              <p:cNvSpPr>
                <a:spLocks/>
              </p:cNvSpPr>
              <p:nvPr/>
            </p:nvSpPr>
            <p:spPr bwMode="auto">
              <a:xfrm>
                <a:off x="4511" y="1702"/>
                <a:ext cx="53" cy="58"/>
              </a:xfrm>
              <a:custGeom>
                <a:avLst/>
                <a:gdLst>
                  <a:gd name="T0" fmla="*/ 10 w 11"/>
                  <a:gd name="T1" fmla="*/ 5 h 12"/>
                  <a:gd name="T2" fmla="*/ 1 w 11"/>
                  <a:gd name="T3" fmla="*/ 9 h 12"/>
                  <a:gd name="T4" fmla="*/ 7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8" y="10"/>
                      <a:pt x="2" y="12"/>
                      <a:pt x="1" y="9"/>
                    </a:cubicBezTo>
                    <a:cubicBezTo>
                      <a:pt x="0" y="6"/>
                      <a:pt x="3"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6" name="Freeform 1833">
                <a:extLst>
                  <a:ext uri="{FF2B5EF4-FFF2-40B4-BE49-F238E27FC236}">
                    <a16:creationId xmlns:a16="http://schemas.microsoft.com/office/drawing/2014/main" id="{905ABCB5-4B19-446B-A305-EC6038F61B7D}"/>
                  </a:ext>
                </a:extLst>
              </p:cNvPr>
              <p:cNvSpPr>
                <a:spLocks/>
              </p:cNvSpPr>
              <p:nvPr/>
            </p:nvSpPr>
            <p:spPr bwMode="auto">
              <a:xfrm>
                <a:off x="4574" y="1635"/>
                <a:ext cx="53" cy="58"/>
              </a:xfrm>
              <a:custGeom>
                <a:avLst/>
                <a:gdLst>
                  <a:gd name="T0" fmla="*/ 10 w 11"/>
                  <a:gd name="T1" fmla="*/ 5 h 12"/>
                  <a:gd name="T2" fmla="*/ 1 w 11"/>
                  <a:gd name="T3" fmla="*/ 8 h 12"/>
                  <a:gd name="T4" fmla="*/ 8 w 11"/>
                  <a:gd name="T5" fmla="*/ 0 h 12"/>
                  <a:gd name="T6" fmla="*/ 10 w 11"/>
                  <a:gd name="T7" fmla="*/ 5 h 12"/>
                </a:gdLst>
                <a:ahLst/>
                <a:cxnLst>
                  <a:cxn ang="0">
                    <a:pos x="T0" y="T1"/>
                  </a:cxn>
                  <a:cxn ang="0">
                    <a:pos x="T2" y="T3"/>
                  </a:cxn>
                  <a:cxn ang="0">
                    <a:pos x="T4" y="T5"/>
                  </a:cxn>
                  <a:cxn ang="0">
                    <a:pos x="T6" y="T7"/>
                  </a:cxn>
                </a:cxnLst>
                <a:rect l="0" t="0" r="r" b="b"/>
                <a:pathLst>
                  <a:path w="11" h="12">
                    <a:moveTo>
                      <a:pt x="10" y="5"/>
                    </a:moveTo>
                    <a:cubicBezTo>
                      <a:pt x="8" y="10"/>
                      <a:pt x="3" y="12"/>
                      <a:pt x="1" y="8"/>
                    </a:cubicBezTo>
                    <a:cubicBezTo>
                      <a:pt x="0" y="5"/>
                      <a:pt x="3" y="0"/>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7" name="Freeform 1834">
                <a:extLst>
                  <a:ext uri="{FF2B5EF4-FFF2-40B4-BE49-F238E27FC236}">
                    <a16:creationId xmlns:a16="http://schemas.microsoft.com/office/drawing/2014/main" id="{B9E1027E-CF6C-4EDE-96A5-3B696A7CFF61}"/>
                  </a:ext>
                </a:extLst>
              </p:cNvPr>
              <p:cNvSpPr>
                <a:spLocks/>
              </p:cNvSpPr>
              <p:nvPr/>
            </p:nvSpPr>
            <p:spPr bwMode="auto">
              <a:xfrm>
                <a:off x="4516" y="1625"/>
                <a:ext cx="48" cy="53"/>
              </a:xfrm>
              <a:custGeom>
                <a:avLst/>
                <a:gdLst>
                  <a:gd name="T0" fmla="*/ 9 w 10"/>
                  <a:gd name="T1" fmla="*/ 5 h 11"/>
                  <a:gd name="T2" fmla="*/ 1 w 10"/>
                  <a:gd name="T3" fmla="*/ 8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8"/>
                    </a:cubicBezTo>
                    <a:cubicBezTo>
                      <a:pt x="0" y="5"/>
                      <a:pt x="3" y="0"/>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8" name="Freeform 1835">
                <a:extLst>
                  <a:ext uri="{FF2B5EF4-FFF2-40B4-BE49-F238E27FC236}">
                    <a16:creationId xmlns:a16="http://schemas.microsoft.com/office/drawing/2014/main" id="{66B6B633-E2B8-4B63-9CDB-4619BD474F9B}"/>
                  </a:ext>
                </a:extLst>
              </p:cNvPr>
              <p:cNvSpPr>
                <a:spLocks/>
              </p:cNvSpPr>
              <p:nvPr/>
            </p:nvSpPr>
            <p:spPr bwMode="auto">
              <a:xfrm>
                <a:off x="4227" y="1996"/>
                <a:ext cx="48" cy="68"/>
              </a:xfrm>
              <a:custGeom>
                <a:avLst/>
                <a:gdLst>
                  <a:gd name="T0" fmla="*/ 9 w 10"/>
                  <a:gd name="T1" fmla="*/ 6 h 14"/>
                  <a:gd name="T2" fmla="*/ 1 w 10"/>
                  <a:gd name="T3" fmla="*/ 11 h 14"/>
                  <a:gd name="T4" fmla="*/ 7 w 10"/>
                  <a:gd name="T5" fmla="*/ 0 h 14"/>
                  <a:gd name="T6" fmla="*/ 9 w 10"/>
                  <a:gd name="T7" fmla="*/ 6 h 14"/>
                </a:gdLst>
                <a:ahLst/>
                <a:cxnLst>
                  <a:cxn ang="0">
                    <a:pos x="T0" y="T1"/>
                  </a:cxn>
                  <a:cxn ang="0">
                    <a:pos x="T2" y="T3"/>
                  </a:cxn>
                  <a:cxn ang="0">
                    <a:pos x="T4" y="T5"/>
                  </a:cxn>
                  <a:cxn ang="0">
                    <a:pos x="T6" y="T7"/>
                  </a:cxn>
                </a:cxnLst>
                <a:rect l="0" t="0" r="r" b="b"/>
                <a:pathLst>
                  <a:path w="10" h="14">
                    <a:moveTo>
                      <a:pt x="9" y="6"/>
                    </a:moveTo>
                    <a:cubicBezTo>
                      <a:pt x="8" y="11"/>
                      <a:pt x="3" y="14"/>
                      <a:pt x="1" y="11"/>
                    </a:cubicBezTo>
                    <a:cubicBezTo>
                      <a:pt x="0" y="8"/>
                      <a:pt x="3" y="1"/>
                      <a:pt x="7" y="0"/>
                    </a:cubicBezTo>
                    <a:cubicBezTo>
                      <a:pt x="10"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89" name="Freeform 1836">
                <a:extLst>
                  <a:ext uri="{FF2B5EF4-FFF2-40B4-BE49-F238E27FC236}">
                    <a16:creationId xmlns:a16="http://schemas.microsoft.com/office/drawing/2014/main" id="{6636408E-8928-4C44-BFC6-6BDDDCA2DB7D}"/>
                  </a:ext>
                </a:extLst>
              </p:cNvPr>
              <p:cNvSpPr>
                <a:spLocks/>
              </p:cNvSpPr>
              <p:nvPr/>
            </p:nvSpPr>
            <p:spPr bwMode="auto">
              <a:xfrm>
                <a:off x="4160" y="2006"/>
                <a:ext cx="48" cy="63"/>
              </a:xfrm>
              <a:custGeom>
                <a:avLst/>
                <a:gdLst>
                  <a:gd name="T0" fmla="*/ 9 w 10"/>
                  <a:gd name="T1" fmla="*/ 6 h 13"/>
                  <a:gd name="T2" fmla="*/ 2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8" y="11"/>
                      <a:pt x="4" y="13"/>
                      <a:pt x="2" y="10"/>
                    </a:cubicBezTo>
                    <a:cubicBezTo>
                      <a:pt x="0" y="8"/>
                      <a:pt x="3"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0" name="Freeform 1837">
                <a:extLst>
                  <a:ext uri="{FF2B5EF4-FFF2-40B4-BE49-F238E27FC236}">
                    <a16:creationId xmlns:a16="http://schemas.microsoft.com/office/drawing/2014/main" id="{464D0D1A-EC6B-4A92-B894-123DB772F3E1}"/>
                  </a:ext>
                </a:extLst>
              </p:cNvPr>
              <p:cNvSpPr>
                <a:spLocks/>
              </p:cNvSpPr>
              <p:nvPr/>
            </p:nvSpPr>
            <p:spPr bwMode="auto">
              <a:xfrm>
                <a:off x="4131" y="1919"/>
                <a:ext cx="48" cy="63"/>
              </a:xfrm>
              <a:custGeom>
                <a:avLst/>
                <a:gdLst>
                  <a:gd name="T0" fmla="*/ 9 w 10"/>
                  <a:gd name="T1" fmla="*/ 6 h 13"/>
                  <a:gd name="T2" fmla="*/ 2 w 10"/>
                  <a:gd name="T3" fmla="*/ 11 h 13"/>
                  <a:gd name="T4" fmla="*/ 7 w 10"/>
                  <a:gd name="T5" fmla="*/ 1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1"/>
                      <a:pt x="3" y="13"/>
                      <a:pt x="2" y="11"/>
                    </a:cubicBezTo>
                    <a:cubicBezTo>
                      <a:pt x="0" y="8"/>
                      <a:pt x="3" y="1"/>
                      <a:pt x="7" y="1"/>
                    </a:cubicBezTo>
                    <a:cubicBezTo>
                      <a:pt x="10" y="0"/>
                      <a:pt x="9"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1" name="Freeform 1838">
                <a:extLst>
                  <a:ext uri="{FF2B5EF4-FFF2-40B4-BE49-F238E27FC236}">
                    <a16:creationId xmlns:a16="http://schemas.microsoft.com/office/drawing/2014/main" id="{2F23BC55-0AC4-4DDE-ADB9-F2BAFC577920}"/>
                  </a:ext>
                </a:extLst>
              </p:cNvPr>
              <p:cNvSpPr>
                <a:spLocks/>
              </p:cNvSpPr>
              <p:nvPr/>
            </p:nvSpPr>
            <p:spPr bwMode="auto">
              <a:xfrm>
                <a:off x="4184" y="1924"/>
                <a:ext cx="43" cy="63"/>
              </a:xfrm>
              <a:custGeom>
                <a:avLst/>
                <a:gdLst>
                  <a:gd name="T0" fmla="*/ 8 w 9"/>
                  <a:gd name="T1" fmla="*/ 5 h 13"/>
                  <a:gd name="T2" fmla="*/ 1 w 9"/>
                  <a:gd name="T3" fmla="*/ 10 h 13"/>
                  <a:gd name="T4" fmla="*/ 6 w 9"/>
                  <a:gd name="T5" fmla="*/ 0 h 13"/>
                  <a:gd name="T6" fmla="*/ 8 w 9"/>
                  <a:gd name="T7" fmla="*/ 5 h 13"/>
                </a:gdLst>
                <a:ahLst/>
                <a:cxnLst>
                  <a:cxn ang="0">
                    <a:pos x="T0" y="T1"/>
                  </a:cxn>
                  <a:cxn ang="0">
                    <a:pos x="T2" y="T3"/>
                  </a:cxn>
                  <a:cxn ang="0">
                    <a:pos x="T4" y="T5"/>
                  </a:cxn>
                  <a:cxn ang="0">
                    <a:pos x="T6" y="T7"/>
                  </a:cxn>
                </a:cxnLst>
                <a:rect l="0" t="0" r="r" b="b"/>
                <a:pathLst>
                  <a:path w="9" h="13">
                    <a:moveTo>
                      <a:pt x="8" y="5"/>
                    </a:moveTo>
                    <a:cubicBezTo>
                      <a:pt x="7" y="10"/>
                      <a:pt x="3" y="13"/>
                      <a:pt x="1" y="10"/>
                    </a:cubicBezTo>
                    <a:cubicBezTo>
                      <a:pt x="0" y="7"/>
                      <a:pt x="3" y="0"/>
                      <a:pt x="6"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2" name="Freeform 1839">
                <a:extLst>
                  <a:ext uri="{FF2B5EF4-FFF2-40B4-BE49-F238E27FC236}">
                    <a16:creationId xmlns:a16="http://schemas.microsoft.com/office/drawing/2014/main" id="{A177180E-7AA2-4332-9690-5628D152DC31}"/>
                  </a:ext>
                </a:extLst>
              </p:cNvPr>
              <p:cNvSpPr>
                <a:spLocks/>
              </p:cNvSpPr>
              <p:nvPr/>
            </p:nvSpPr>
            <p:spPr bwMode="auto">
              <a:xfrm>
                <a:off x="4261" y="1828"/>
                <a:ext cx="48" cy="62"/>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0"/>
                      <a:pt x="2" y="13"/>
                      <a:pt x="1" y="10"/>
                    </a:cubicBezTo>
                    <a:cubicBezTo>
                      <a:pt x="0" y="7"/>
                      <a:pt x="3"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3" name="Freeform 1840">
                <a:extLst>
                  <a:ext uri="{FF2B5EF4-FFF2-40B4-BE49-F238E27FC236}">
                    <a16:creationId xmlns:a16="http://schemas.microsoft.com/office/drawing/2014/main" id="{5A5319F6-9F33-4334-B780-0E6CEAD5985F}"/>
                  </a:ext>
                </a:extLst>
              </p:cNvPr>
              <p:cNvSpPr>
                <a:spLocks/>
              </p:cNvSpPr>
              <p:nvPr/>
            </p:nvSpPr>
            <p:spPr bwMode="auto">
              <a:xfrm>
                <a:off x="4314" y="1847"/>
                <a:ext cx="48" cy="63"/>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7" y="11"/>
                      <a:pt x="2" y="13"/>
                      <a:pt x="1" y="10"/>
                    </a:cubicBezTo>
                    <a:cubicBezTo>
                      <a:pt x="0" y="7"/>
                      <a:pt x="3" y="1"/>
                      <a:pt x="7" y="0"/>
                    </a:cubicBezTo>
                    <a:cubicBezTo>
                      <a:pt x="10"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4" name="Freeform 1841">
                <a:extLst>
                  <a:ext uri="{FF2B5EF4-FFF2-40B4-BE49-F238E27FC236}">
                    <a16:creationId xmlns:a16="http://schemas.microsoft.com/office/drawing/2014/main" id="{61EF3631-E9B4-486C-B908-A4AB5E6EEB66}"/>
                  </a:ext>
                </a:extLst>
              </p:cNvPr>
              <p:cNvSpPr>
                <a:spLocks/>
              </p:cNvSpPr>
              <p:nvPr/>
            </p:nvSpPr>
            <p:spPr bwMode="auto">
              <a:xfrm>
                <a:off x="4372" y="1799"/>
                <a:ext cx="53" cy="62"/>
              </a:xfrm>
              <a:custGeom>
                <a:avLst/>
                <a:gdLst>
                  <a:gd name="T0" fmla="*/ 10 w 11"/>
                  <a:gd name="T1" fmla="*/ 6 h 13"/>
                  <a:gd name="T2" fmla="*/ 2 w 11"/>
                  <a:gd name="T3" fmla="*/ 10 h 13"/>
                  <a:gd name="T4" fmla="*/ 8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8" y="10"/>
                      <a:pt x="3" y="13"/>
                      <a:pt x="2" y="10"/>
                    </a:cubicBezTo>
                    <a:cubicBezTo>
                      <a:pt x="0" y="7"/>
                      <a:pt x="3" y="1"/>
                      <a:pt x="8" y="0"/>
                    </a:cubicBezTo>
                    <a:cubicBezTo>
                      <a:pt x="11"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5" name="Freeform 1842">
                <a:extLst>
                  <a:ext uri="{FF2B5EF4-FFF2-40B4-BE49-F238E27FC236}">
                    <a16:creationId xmlns:a16="http://schemas.microsoft.com/office/drawing/2014/main" id="{47C5777C-A054-4020-BA7C-2512F400F7A4}"/>
                  </a:ext>
                </a:extLst>
              </p:cNvPr>
              <p:cNvSpPr>
                <a:spLocks/>
              </p:cNvSpPr>
              <p:nvPr/>
            </p:nvSpPr>
            <p:spPr bwMode="auto">
              <a:xfrm>
                <a:off x="4439" y="1746"/>
                <a:ext cx="48" cy="58"/>
              </a:xfrm>
              <a:custGeom>
                <a:avLst/>
                <a:gdLst>
                  <a:gd name="T0" fmla="*/ 9 w 10"/>
                  <a:gd name="T1" fmla="*/ 6 h 12"/>
                  <a:gd name="T2" fmla="*/ 1 w 10"/>
                  <a:gd name="T3" fmla="*/ 9 h 12"/>
                  <a:gd name="T4" fmla="*/ 7 w 10"/>
                  <a:gd name="T5" fmla="*/ 0 h 12"/>
                  <a:gd name="T6" fmla="*/ 9 w 10"/>
                  <a:gd name="T7" fmla="*/ 6 h 12"/>
                </a:gdLst>
                <a:ahLst/>
                <a:cxnLst>
                  <a:cxn ang="0">
                    <a:pos x="T0" y="T1"/>
                  </a:cxn>
                  <a:cxn ang="0">
                    <a:pos x="T2" y="T3"/>
                  </a:cxn>
                  <a:cxn ang="0">
                    <a:pos x="T4" y="T5"/>
                  </a:cxn>
                  <a:cxn ang="0">
                    <a:pos x="T6" y="T7"/>
                  </a:cxn>
                </a:cxnLst>
                <a:rect l="0" t="0" r="r" b="b"/>
                <a:pathLst>
                  <a:path w="10" h="12">
                    <a:moveTo>
                      <a:pt x="9" y="6"/>
                    </a:moveTo>
                    <a:cubicBezTo>
                      <a:pt x="8" y="10"/>
                      <a:pt x="2" y="12"/>
                      <a:pt x="1" y="9"/>
                    </a:cubicBezTo>
                    <a:cubicBezTo>
                      <a:pt x="0" y="6"/>
                      <a:pt x="3"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6" name="Freeform 1843">
                <a:extLst>
                  <a:ext uri="{FF2B5EF4-FFF2-40B4-BE49-F238E27FC236}">
                    <a16:creationId xmlns:a16="http://schemas.microsoft.com/office/drawing/2014/main" id="{E09B2FFC-68D8-482A-B5A5-BC08501398C8}"/>
                  </a:ext>
                </a:extLst>
              </p:cNvPr>
              <p:cNvSpPr>
                <a:spLocks/>
              </p:cNvSpPr>
              <p:nvPr/>
            </p:nvSpPr>
            <p:spPr bwMode="auto">
              <a:xfrm>
                <a:off x="4449" y="1669"/>
                <a:ext cx="48" cy="62"/>
              </a:xfrm>
              <a:custGeom>
                <a:avLst/>
                <a:gdLst>
                  <a:gd name="T0" fmla="*/ 10 w 10"/>
                  <a:gd name="T1" fmla="*/ 6 h 13"/>
                  <a:gd name="T2" fmla="*/ 1 w 10"/>
                  <a:gd name="T3" fmla="*/ 9 h 13"/>
                  <a:gd name="T4" fmla="*/ 7 w 10"/>
                  <a:gd name="T5" fmla="*/ 1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0"/>
                      <a:pt x="2" y="13"/>
                      <a:pt x="1" y="9"/>
                    </a:cubicBezTo>
                    <a:cubicBezTo>
                      <a:pt x="0" y="6"/>
                      <a:pt x="3" y="1"/>
                      <a:pt x="7" y="1"/>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7" name="Freeform 1844">
                <a:extLst>
                  <a:ext uri="{FF2B5EF4-FFF2-40B4-BE49-F238E27FC236}">
                    <a16:creationId xmlns:a16="http://schemas.microsoft.com/office/drawing/2014/main" id="{78BB7AE3-11D1-41E7-A31B-CE343A1A7CF7}"/>
                  </a:ext>
                </a:extLst>
              </p:cNvPr>
              <p:cNvSpPr>
                <a:spLocks/>
              </p:cNvSpPr>
              <p:nvPr/>
            </p:nvSpPr>
            <p:spPr bwMode="auto">
              <a:xfrm>
                <a:off x="4323" y="1775"/>
                <a:ext cx="49" cy="57"/>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10"/>
                      <a:pt x="2" y="12"/>
                      <a:pt x="1" y="9"/>
                    </a:cubicBezTo>
                    <a:cubicBezTo>
                      <a:pt x="0" y="6"/>
                      <a:pt x="3" y="0"/>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8" name="Freeform 1845">
                <a:extLst>
                  <a:ext uri="{FF2B5EF4-FFF2-40B4-BE49-F238E27FC236}">
                    <a16:creationId xmlns:a16="http://schemas.microsoft.com/office/drawing/2014/main" id="{00F8E9BF-0F29-474F-9A9F-C06B64A6B366}"/>
                  </a:ext>
                </a:extLst>
              </p:cNvPr>
              <p:cNvSpPr>
                <a:spLocks/>
              </p:cNvSpPr>
              <p:nvPr/>
            </p:nvSpPr>
            <p:spPr bwMode="auto">
              <a:xfrm>
                <a:off x="4386" y="1722"/>
                <a:ext cx="53" cy="57"/>
              </a:xfrm>
              <a:custGeom>
                <a:avLst/>
                <a:gdLst>
                  <a:gd name="T0" fmla="*/ 10 w 11"/>
                  <a:gd name="T1" fmla="*/ 6 h 12"/>
                  <a:gd name="T2" fmla="*/ 1 w 11"/>
                  <a:gd name="T3" fmla="*/ 9 h 12"/>
                  <a:gd name="T4" fmla="*/ 8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8" y="10"/>
                      <a:pt x="3" y="12"/>
                      <a:pt x="1" y="9"/>
                    </a:cubicBezTo>
                    <a:cubicBezTo>
                      <a:pt x="0" y="7"/>
                      <a:pt x="3" y="1"/>
                      <a:pt x="8" y="0"/>
                    </a:cubicBezTo>
                    <a:cubicBezTo>
                      <a:pt x="11"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99" name="Freeform 1846">
                <a:extLst>
                  <a:ext uri="{FF2B5EF4-FFF2-40B4-BE49-F238E27FC236}">
                    <a16:creationId xmlns:a16="http://schemas.microsoft.com/office/drawing/2014/main" id="{36C132E2-3A9E-4807-858B-F819038CABA6}"/>
                  </a:ext>
                </a:extLst>
              </p:cNvPr>
              <p:cNvSpPr>
                <a:spLocks/>
              </p:cNvSpPr>
              <p:nvPr/>
            </p:nvSpPr>
            <p:spPr bwMode="auto">
              <a:xfrm>
                <a:off x="4410" y="1644"/>
                <a:ext cx="48" cy="58"/>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10"/>
                      <a:pt x="2" y="12"/>
                      <a:pt x="1" y="9"/>
                    </a:cubicBezTo>
                    <a:cubicBezTo>
                      <a:pt x="0" y="6"/>
                      <a:pt x="3" y="1"/>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0" name="Freeform 1847">
                <a:extLst>
                  <a:ext uri="{FF2B5EF4-FFF2-40B4-BE49-F238E27FC236}">
                    <a16:creationId xmlns:a16="http://schemas.microsoft.com/office/drawing/2014/main" id="{4C349983-7702-4B6D-AE62-554FF175B093}"/>
                  </a:ext>
                </a:extLst>
              </p:cNvPr>
              <p:cNvSpPr>
                <a:spLocks/>
              </p:cNvSpPr>
              <p:nvPr/>
            </p:nvSpPr>
            <p:spPr bwMode="auto">
              <a:xfrm>
                <a:off x="4237" y="1914"/>
                <a:ext cx="48" cy="63"/>
              </a:xfrm>
              <a:custGeom>
                <a:avLst/>
                <a:gdLst>
                  <a:gd name="T0" fmla="*/ 10 w 10"/>
                  <a:gd name="T1" fmla="*/ 6 h 13"/>
                  <a:gd name="T2" fmla="*/ 2 w 10"/>
                  <a:gd name="T3" fmla="*/ 10 h 13"/>
                  <a:gd name="T4" fmla="*/ 7 w 10"/>
                  <a:gd name="T5" fmla="*/ 0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1"/>
                      <a:pt x="3" y="13"/>
                      <a:pt x="2" y="10"/>
                    </a:cubicBezTo>
                    <a:cubicBezTo>
                      <a:pt x="0" y="7"/>
                      <a:pt x="3" y="1"/>
                      <a:pt x="7" y="0"/>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1" name="Freeform 1848">
                <a:extLst>
                  <a:ext uri="{FF2B5EF4-FFF2-40B4-BE49-F238E27FC236}">
                    <a16:creationId xmlns:a16="http://schemas.microsoft.com/office/drawing/2014/main" id="{5E0BBC47-6BB1-4EF6-B612-6C4BB8E2711F}"/>
                  </a:ext>
                </a:extLst>
              </p:cNvPr>
              <p:cNvSpPr>
                <a:spLocks/>
              </p:cNvSpPr>
              <p:nvPr/>
            </p:nvSpPr>
            <p:spPr bwMode="auto">
              <a:xfrm>
                <a:off x="4290" y="1934"/>
                <a:ext cx="48" cy="62"/>
              </a:xfrm>
              <a:custGeom>
                <a:avLst/>
                <a:gdLst>
                  <a:gd name="T0" fmla="*/ 9 w 10"/>
                  <a:gd name="T1" fmla="*/ 6 h 13"/>
                  <a:gd name="T2" fmla="*/ 1 w 10"/>
                  <a:gd name="T3" fmla="*/ 10 h 13"/>
                  <a:gd name="T4" fmla="*/ 7 w 10"/>
                  <a:gd name="T5" fmla="*/ 0 h 13"/>
                  <a:gd name="T6" fmla="*/ 9 w 10"/>
                  <a:gd name="T7" fmla="*/ 6 h 13"/>
                </a:gdLst>
                <a:ahLst/>
                <a:cxnLst>
                  <a:cxn ang="0">
                    <a:pos x="T0" y="T1"/>
                  </a:cxn>
                  <a:cxn ang="0">
                    <a:pos x="T2" y="T3"/>
                  </a:cxn>
                  <a:cxn ang="0">
                    <a:pos x="T4" y="T5"/>
                  </a:cxn>
                  <a:cxn ang="0">
                    <a:pos x="T6" y="T7"/>
                  </a:cxn>
                </a:cxnLst>
                <a:rect l="0" t="0" r="r" b="b"/>
                <a:pathLst>
                  <a:path w="10" h="13">
                    <a:moveTo>
                      <a:pt x="9" y="6"/>
                    </a:moveTo>
                    <a:cubicBezTo>
                      <a:pt x="8" y="11"/>
                      <a:pt x="3" y="13"/>
                      <a:pt x="1" y="10"/>
                    </a:cubicBezTo>
                    <a:cubicBezTo>
                      <a:pt x="0" y="7"/>
                      <a:pt x="2" y="1"/>
                      <a:pt x="7" y="0"/>
                    </a:cubicBezTo>
                    <a:cubicBezTo>
                      <a:pt x="10" y="0"/>
                      <a:pt x="10"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2" name="Freeform 1849">
                <a:extLst>
                  <a:ext uri="{FF2B5EF4-FFF2-40B4-BE49-F238E27FC236}">
                    <a16:creationId xmlns:a16="http://schemas.microsoft.com/office/drawing/2014/main" id="{987ADB3E-2D1B-4FF3-9A54-54E9BF4E32BF}"/>
                  </a:ext>
                </a:extLst>
              </p:cNvPr>
              <p:cNvSpPr>
                <a:spLocks/>
              </p:cNvSpPr>
              <p:nvPr/>
            </p:nvSpPr>
            <p:spPr bwMode="auto">
              <a:xfrm>
                <a:off x="4352" y="1890"/>
                <a:ext cx="49" cy="63"/>
              </a:xfrm>
              <a:custGeom>
                <a:avLst/>
                <a:gdLst>
                  <a:gd name="T0" fmla="*/ 10 w 10"/>
                  <a:gd name="T1" fmla="*/ 6 h 13"/>
                  <a:gd name="T2" fmla="*/ 1 w 10"/>
                  <a:gd name="T3" fmla="*/ 10 h 13"/>
                  <a:gd name="T4" fmla="*/ 7 w 10"/>
                  <a:gd name="T5" fmla="*/ 1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8" y="11"/>
                      <a:pt x="3" y="13"/>
                      <a:pt x="1" y="10"/>
                    </a:cubicBezTo>
                    <a:cubicBezTo>
                      <a:pt x="0" y="7"/>
                      <a:pt x="3" y="1"/>
                      <a:pt x="7" y="1"/>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3" name="Freeform 1850">
                <a:extLst>
                  <a:ext uri="{FF2B5EF4-FFF2-40B4-BE49-F238E27FC236}">
                    <a16:creationId xmlns:a16="http://schemas.microsoft.com/office/drawing/2014/main" id="{0CD5360C-F3B7-4A83-82C7-773C292E63CD}"/>
                  </a:ext>
                </a:extLst>
              </p:cNvPr>
              <p:cNvSpPr>
                <a:spLocks/>
              </p:cNvSpPr>
              <p:nvPr/>
            </p:nvSpPr>
            <p:spPr bwMode="auto">
              <a:xfrm>
                <a:off x="4039" y="1828"/>
                <a:ext cx="39" cy="58"/>
              </a:xfrm>
              <a:custGeom>
                <a:avLst/>
                <a:gdLst>
                  <a:gd name="T0" fmla="*/ 7 w 8"/>
                  <a:gd name="T1" fmla="*/ 5 h 12"/>
                  <a:gd name="T2" fmla="*/ 1 w 8"/>
                  <a:gd name="T3" fmla="*/ 10 h 12"/>
                  <a:gd name="T4" fmla="*/ 7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9"/>
                      <a:pt x="2" y="12"/>
                      <a:pt x="1" y="10"/>
                    </a:cubicBezTo>
                    <a:cubicBezTo>
                      <a:pt x="0" y="8"/>
                      <a:pt x="4" y="1"/>
                      <a:pt x="7" y="0"/>
                    </a:cubicBezTo>
                    <a:cubicBezTo>
                      <a:pt x="8"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4" name="Freeform 1851">
                <a:extLst>
                  <a:ext uri="{FF2B5EF4-FFF2-40B4-BE49-F238E27FC236}">
                    <a16:creationId xmlns:a16="http://schemas.microsoft.com/office/drawing/2014/main" id="{F8488325-2DD8-4F08-A9CB-9B9814FE14D8}"/>
                  </a:ext>
                </a:extLst>
              </p:cNvPr>
              <p:cNvSpPr>
                <a:spLocks/>
              </p:cNvSpPr>
              <p:nvPr/>
            </p:nvSpPr>
            <p:spPr bwMode="auto">
              <a:xfrm>
                <a:off x="4044" y="1765"/>
                <a:ext cx="43" cy="53"/>
              </a:xfrm>
              <a:custGeom>
                <a:avLst/>
                <a:gdLst>
                  <a:gd name="T0" fmla="*/ 6 w 9"/>
                  <a:gd name="T1" fmla="*/ 5 h 11"/>
                  <a:gd name="T2" fmla="*/ 1 w 9"/>
                  <a:gd name="T3" fmla="*/ 10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9"/>
                      <a:pt x="2" y="11"/>
                      <a:pt x="1" y="10"/>
                    </a:cubicBezTo>
                    <a:cubicBezTo>
                      <a:pt x="0" y="8"/>
                      <a:pt x="4" y="0"/>
                      <a:pt x="7"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5" name="Freeform 1852">
                <a:extLst>
                  <a:ext uri="{FF2B5EF4-FFF2-40B4-BE49-F238E27FC236}">
                    <a16:creationId xmlns:a16="http://schemas.microsoft.com/office/drawing/2014/main" id="{5A5C0D73-94D9-446B-8262-CC3214AD9FC7}"/>
                  </a:ext>
                </a:extLst>
              </p:cNvPr>
              <p:cNvSpPr>
                <a:spLocks/>
              </p:cNvSpPr>
              <p:nvPr/>
            </p:nvSpPr>
            <p:spPr bwMode="auto">
              <a:xfrm>
                <a:off x="4087" y="1741"/>
                <a:ext cx="44" cy="58"/>
              </a:xfrm>
              <a:custGeom>
                <a:avLst/>
                <a:gdLst>
                  <a:gd name="T0" fmla="*/ 7 w 9"/>
                  <a:gd name="T1" fmla="*/ 5 h 12"/>
                  <a:gd name="T2" fmla="*/ 1 w 9"/>
                  <a:gd name="T3" fmla="*/ 10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10"/>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6" name="Freeform 1853">
                <a:extLst>
                  <a:ext uri="{FF2B5EF4-FFF2-40B4-BE49-F238E27FC236}">
                    <a16:creationId xmlns:a16="http://schemas.microsoft.com/office/drawing/2014/main" id="{57082143-1E38-4F0F-B484-258023A754EA}"/>
                  </a:ext>
                </a:extLst>
              </p:cNvPr>
              <p:cNvSpPr>
                <a:spLocks/>
              </p:cNvSpPr>
              <p:nvPr/>
            </p:nvSpPr>
            <p:spPr bwMode="auto">
              <a:xfrm>
                <a:off x="4136" y="1722"/>
                <a:ext cx="43" cy="57"/>
              </a:xfrm>
              <a:custGeom>
                <a:avLst/>
                <a:gdLst>
                  <a:gd name="T0" fmla="*/ 7 w 9"/>
                  <a:gd name="T1" fmla="*/ 5 h 12"/>
                  <a:gd name="T2" fmla="*/ 1 w 9"/>
                  <a:gd name="T3" fmla="*/ 10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10"/>
                    </a:cubicBezTo>
                    <a:cubicBezTo>
                      <a:pt x="0" y="8"/>
                      <a:pt x="3"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7" name="Freeform 1854">
                <a:extLst>
                  <a:ext uri="{FF2B5EF4-FFF2-40B4-BE49-F238E27FC236}">
                    <a16:creationId xmlns:a16="http://schemas.microsoft.com/office/drawing/2014/main" id="{10C4E73B-CDF4-4FB0-A4C2-8F1DA4A06000}"/>
                  </a:ext>
                </a:extLst>
              </p:cNvPr>
              <p:cNvSpPr>
                <a:spLocks/>
              </p:cNvSpPr>
              <p:nvPr/>
            </p:nvSpPr>
            <p:spPr bwMode="auto">
              <a:xfrm>
                <a:off x="4174" y="1644"/>
                <a:ext cx="43" cy="5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9"/>
                      <a:pt x="1" y="12"/>
                      <a:pt x="1" y="10"/>
                    </a:cubicBezTo>
                    <a:cubicBezTo>
                      <a:pt x="0" y="8"/>
                      <a:pt x="4" y="1"/>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8" name="Freeform 1855">
                <a:extLst>
                  <a:ext uri="{FF2B5EF4-FFF2-40B4-BE49-F238E27FC236}">
                    <a16:creationId xmlns:a16="http://schemas.microsoft.com/office/drawing/2014/main" id="{322FE923-1773-49E7-8B5C-6D865B210705}"/>
                  </a:ext>
                </a:extLst>
              </p:cNvPr>
              <p:cNvSpPr>
                <a:spLocks/>
              </p:cNvSpPr>
              <p:nvPr/>
            </p:nvSpPr>
            <p:spPr bwMode="auto">
              <a:xfrm>
                <a:off x="4131" y="1659"/>
                <a:ext cx="38" cy="58"/>
              </a:xfrm>
              <a:custGeom>
                <a:avLst/>
                <a:gdLst>
                  <a:gd name="T0" fmla="*/ 6 w 8"/>
                  <a:gd name="T1" fmla="*/ 5 h 12"/>
                  <a:gd name="T2" fmla="*/ 0 w 8"/>
                  <a:gd name="T3" fmla="*/ 10 h 12"/>
                  <a:gd name="T4" fmla="*/ 7 w 8"/>
                  <a:gd name="T5" fmla="*/ 0 h 12"/>
                  <a:gd name="T6" fmla="*/ 6 w 8"/>
                  <a:gd name="T7" fmla="*/ 5 h 12"/>
                </a:gdLst>
                <a:ahLst/>
                <a:cxnLst>
                  <a:cxn ang="0">
                    <a:pos x="T0" y="T1"/>
                  </a:cxn>
                  <a:cxn ang="0">
                    <a:pos x="T2" y="T3"/>
                  </a:cxn>
                  <a:cxn ang="0">
                    <a:pos x="T4" y="T5"/>
                  </a:cxn>
                  <a:cxn ang="0">
                    <a:pos x="T6" y="T7"/>
                  </a:cxn>
                </a:cxnLst>
                <a:rect l="0" t="0" r="r" b="b"/>
                <a:pathLst>
                  <a:path w="8" h="12">
                    <a:moveTo>
                      <a:pt x="6" y="5"/>
                    </a:moveTo>
                    <a:cubicBezTo>
                      <a:pt x="4" y="9"/>
                      <a:pt x="1" y="12"/>
                      <a:pt x="0" y="10"/>
                    </a:cubicBezTo>
                    <a:cubicBezTo>
                      <a:pt x="0" y="8"/>
                      <a:pt x="4" y="1"/>
                      <a:pt x="7" y="0"/>
                    </a:cubicBezTo>
                    <a:cubicBezTo>
                      <a:pt x="8"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09" name="Freeform 1856">
                <a:extLst>
                  <a:ext uri="{FF2B5EF4-FFF2-40B4-BE49-F238E27FC236}">
                    <a16:creationId xmlns:a16="http://schemas.microsoft.com/office/drawing/2014/main" id="{C9CA05F9-C283-4449-B827-982D389F4C34}"/>
                  </a:ext>
                </a:extLst>
              </p:cNvPr>
              <p:cNvSpPr>
                <a:spLocks/>
              </p:cNvSpPr>
              <p:nvPr/>
            </p:nvSpPr>
            <p:spPr bwMode="auto">
              <a:xfrm>
                <a:off x="4087" y="1799"/>
                <a:ext cx="39" cy="58"/>
              </a:xfrm>
              <a:custGeom>
                <a:avLst/>
                <a:gdLst>
                  <a:gd name="T0" fmla="*/ 7 w 8"/>
                  <a:gd name="T1" fmla="*/ 5 h 12"/>
                  <a:gd name="T2" fmla="*/ 1 w 8"/>
                  <a:gd name="T3" fmla="*/ 10 h 12"/>
                  <a:gd name="T4" fmla="*/ 6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9"/>
                      <a:pt x="2" y="12"/>
                      <a:pt x="1" y="10"/>
                    </a:cubicBezTo>
                    <a:cubicBezTo>
                      <a:pt x="0" y="8"/>
                      <a:pt x="3" y="1"/>
                      <a:pt x="6" y="0"/>
                    </a:cubicBezTo>
                    <a:cubicBezTo>
                      <a:pt x="8"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0" name="Freeform 1857">
                <a:extLst>
                  <a:ext uri="{FF2B5EF4-FFF2-40B4-BE49-F238E27FC236}">
                    <a16:creationId xmlns:a16="http://schemas.microsoft.com/office/drawing/2014/main" id="{15A713C4-2D68-4F2F-B8F4-F8B6453AED02}"/>
                  </a:ext>
                </a:extLst>
              </p:cNvPr>
              <p:cNvSpPr>
                <a:spLocks/>
              </p:cNvSpPr>
              <p:nvPr/>
            </p:nvSpPr>
            <p:spPr bwMode="auto">
              <a:xfrm>
                <a:off x="4189" y="1683"/>
                <a:ext cx="43" cy="58"/>
              </a:xfrm>
              <a:custGeom>
                <a:avLst/>
                <a:gdLst>
                  <a:gd name="T0" fmla="*/ 7 w 9"/>
                  <a:gd name="T1" fmla="*/ 5 h 12"/>
                  <a:gd name="T2" fmla="*/ 1 w 9"/>
                  <a:gd name="T3" fmla="*/ 9 h 12"/>
                  <a:gd name="T4" fmla="*/ 7 w 9"/>
                  <a:gd name="T5" fmla="*/ 0 h 12"/>
                  <a:gd name="T6" fmla="*/ 7 w 9"/>
                  <a:gd name="T7" fmla="*/ 5 h 12"/>
                </a:gdLst>
                <a:ahLst/>
                <a:cxnLst>
                  <a:cxn ang="0">
                    <a:pos x="T0" y="T1"/>
                  </a:cxn>
                  <a:cxn ang="0">
                    <a:pos x="T2" y="T3"/>
                  </a:cxn>
                  <a:cxn ang="0">
                    <a:pos x="T4" y="T5"/>
                  </a:cxn>
                  <a:cxn ang="0">
                    <a:pos x="T6" y="T7"/>
                  </a:cxn>
                </a:cxnLst>
                <a:rect l="0" t="0" r="r" b="b"/>
                <a:pathLst>
                  <a:path w="9" h="12">
                    <a:moveTo>
                      <a:pt x="7" y="5"/>
                    </a:moveTo>
                    <a:cubicBezTo>
                      <a:pt x="5" y="9"/>
                      <a:pt x="1" y="12"/>
                      <a:pt x="1" y="9"/>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1" name="Freeform 1858">
                <a:extLst>
                  <a:ext uri="{FF2B5EF4-FFF2-40B4-BE49-F238E27FC236}">
                    <a16:creationId xmlns:a16="http://schemas.microsoft.com/office/drawing/2014/main" id="{6DCE8F43-1CDD-42BC-8EDE-7238B1D61D7A}"/>
                  </a:ext>
                </a:extLst>
              </p:cNvPr>
              <p:cNvSpPr>
                <a:spLocks/>
              </p:cNvSpPr>
              <p:nvPr/>
            </p:nvSpPr>
            <p:spPr bwMode="auto">
              <a:xfrm>
                <a:off x="4208" y="1717"/>
                <a:ext cx="43" cy="58"/>
              </a:xfrm>
              <a:custGeom>
                <a:avLst/>
                <a:gdLst>
                  <a:gd name="T0" fmla="*/ 8 w 9"/>
                  <a:gd name="T1" fmla="*/ 6 h 12"/>
                  <a:gd name="T2" fmla="*/ 1 w 9"/>
                  <a:gd name="T3" fmla="*/ 10 h 12"/>
                  <a:gd name="T4" fmla="*/ 7 w 9"/>
                  <a:gd name="T5" fmla="*/ 0 h 12"/>
                  <a:gd name="T6" fmla="*/ 8 w 9"/>
                  <a:gd name="T7" fmla="*/ 6 h 12"/>
                </a:gdLst>
                <a:ahLst/>
                <a:cxnLst>
                  <a:cxn ang="0">
                    <a:pos x="T0" y="T1"/>
                  </a:cxn>
                  <a:cxn ang="0">
                    <a:pos x="T2" y="T3"/>
                  </a:cxn>
                  <a:cxn ang="0">
                    <a:pos x="T4" y="T5"/>
                  </a:cxn>
                  <a:cxn ang="0">
                    <a:pos x="T6" y="T7"/>
                  </a:cxn>
                </a:cxnLst>
                <a:rect l="0" t="0" r="r" b="b"/>
                <a:pathLst>
                  <a:path w="9" h="12">
                    <a:moveTo>
                      <a:pt x="8" y="6"/>
                    </a:moveTo>
                    <a:cubicBezTo>
                      <a:pt x="6" y="10"/>
                      <a:pt x="2" y="12"/>
                      <a:pt x="1" y="10"/>
                    </a:cubicBezTo>
                    <a:cubicBezTo>
                      <a:pt x="0" y="7"/>
                      <a:pt x="4" y="1"/>
                      <a:pt x="7" y="0"/>
                    </a:cubicBezTo>
                    <a:cubicBezTo>
                      <a:pt x="9"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2" name="Freeform 1859">
                <a:extLst>
                  <a:ext uri="{FF2B5EF4-FFF2-40B4-BE49-F238E27FC236}">
                    <a16:creationId xmlns:a16="http://schemas.microsoft.com/office/drawing/2014/main" id="{A44314C0-40A8-466E-9B43-2134EF73EA94}"/>
                  </a:ext>
                </a:extLst>
              </p:cNvPr>
              <p:cNvSpPr>
                <a:spLocks/>
              </p:cNvSpPr>
              <p:nvPr/>
            </p:nvSpPr>
            <p:spPr bwMode="auto">
              <a:xfrm>
                <a:off x="4290" y="1673"/>
                <a:ext cx="48" cy="58"/>
              </a:xfrm>
              <a:custGeom>
                <a:avLst/>
                <a:gdLst>
                  <a:gd name="T0" fmla="*/ 8 w 10"/>
                  <a:gd name="T1" fmla="*/ 5 h 12"/>
                  <a:gd name="T2" fmla="*/ 1 w 10"/>
                  <a:gd name="T3" fmla="*/ 9 h 12"/>
                  <a:gd name="T4" fmla="*/ 7 w 10"/>
                  <a:gd name="T5" fmla="*/ 0 h 12"/>
                  <a:gd name="T6" fmla="*/ 8 w 10"/>
                  <a:gd name="T7" fmla="*/ 5 h 12"/>
                </a:gdLst>
                <a:ahLst/>
                <a:cxnLst>
                  <a:cxn ang="0">
                    <a:pos x="T0" y="T1"/>
                  </a:cxn>
                  <a:cxn ang="0">
                    <a:pos x="T2" y="T3"/>
                  </a:cxn>
                  <a:cxn ang="0">
                    <a:pos x="T4" y="T5"/>
                  </a:cxn>
                  <a:cxn ang="0">
                    <a:pos x="T6" y="T7"/>
                  </a:cxn>
                </a:cxnLst>
                <a:rect l="0" t="0" r="r" b="b"/>
                <a:pathLst>
                  <a:path w="10" h="12">
                    <a:moveTo>
                      <a:pt x="8" y="5"/>
                    </a:moveTo>
                    <a:cubicBezTo>
                      <a:pt x="6" y="10"/>
                      <a:pt x="2" y="12"/>
                      <a:pt x="1" y="9"/>
                    </a:cubicBezTo>
                    <a:cubicBezTo>
                      <a:pt x="0" y="6"/>
                      <a:pt x="4" y="1"/>
                      <a:pt x="7"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3" name="Freeform 1860">
                <a:extLst>
                  <a:ext uri="{FF2B5EF4-FFF2-40B4-BE49-F238E27FC236}">
                    <a16:creationId xmlns:a16="http://schemas.microsoft.com/office/drawing/2014/main" id="{4F8A8248-8654-4E96-973C-5CEA24F7C1E5}"/>
                  </a:ext>
                </a:extLst>
              </p:cNvPr>
              <p:cNvSpPr>
                <a:spLocks/>
              </p:cNvSpPr>
              <p:nvPr/>
            </p:nvSpPr>
            <p:spPr bwMode="auto">
              <a:xfrm>
                <a:off x="4261" y="1649"/>
                <a:ext cx="43" cy="53"/>
              </a:xfrm>
              <a:custGeom>
                <a:avLst/>
                <a:gdLst>
                  <a:gd name="T0" fmla="*/ 8 w 9"/>
                  <a:gd name="T1" fmla="*/ 5 h 11"/>
                  <a:gd name="T2" fmla="*/ 1 w 9"/>
                  <a:gd name="T3" fmla="*/ 9 h 11"/>
                  <a:gd name="T4" fmla="*/ 7 w 9"/>
                  <a:gd name="T5" fmla="*/ 0 h 11"/>
                  <a:gd name="T6" fmla="*/ 8 w 9"/>
                  <a:gd name="T7" fmla="*/ 5 h 11"/>
                </a:gdLst>
                <a:ahLst/>
                <a:cxnLst>
                  <a:cxn ang="0">
                    <a:pos x="T0" y="T1"/>
                  </a:cxn>
                  <a:cxn ang="0">
                    <a:pos x="T2" y="T3"/>
                  </a:cxn>
                  <a:cxn ang="0">
                    <a:pos x="T4" y="T5"/>
                  </a:cxn>
                  <a:cxn ang="0">
                    <a:pos x="T6" y="T7"/>
                  </a:cxn>
                </a:cxnLst>
                <a:rect l="0" t="0" r="r" b="b"/>
                <a:pathLst>
                  <a:path w="9" h="11">
                    <a:moveTo>
                      <a:pt x="8" y="5"/>
                    </a:moveTo>
                    <a:cubicBezTo>
                      <a:pt x="5" y="9"/>
                      <a:pt x="1" y="11"/>
                      <a:pt x="1" y="9"/>
                    </a:cubicBezTo>
                    <a:cubicBezTo>
                      <a:pt x="0" y="7"/>
                      <a:pt x="3" y="1"/>
                      <a:pt x="7"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4" name="Freeform 1861">
                <a:extLst>
                  <a:ext uri="{FF2B5EF4-FFF2-40B4-BE49-F238E27FC236}">
                    <a16:creationId xmlns:a16="http://schemas.microsoft.com/office/drawing/2014/main" id="{375C1264-BD8A-4743-AD6A-7430DD4EA8D4}"/>
                  </a:ext>
                </a:extLst>
              </p:cNvPr>
              <p:cNvSpPr>
                <a:spLocks/>
              </p:cNvSpPr>
              <p:nvPr/>
            </p:nvSpPr>
            <p:spPr bwMode="auto">
              <a:xfrm>
                <a:off x="4290" y="1741"/>
                <a:ext cx="43" cy="58"/>
              </a:xfrm>
              <a:custGeom>
                <a:avLst/>
                <a:gdLst>
                  <a:gd name="T0" fmla="*/ 8 w 9"/>
                  <a:gd name="T1" fmla="*/ 5 h 12"/>
                  <a:gd name="T2" fmla="*/ 1 w 9"/>
                  <a:gd name="T3" fmla="*/ 9 h 12"/>
                  <a:gd name="T4" fmla="*/ 7 w 9"/>
                  <a:gd name="T5" fmla="*/ 0 h 12"/>
                  <a:gd name="T6" fmla="*/ 8 w 9"/>
                  <a:gd name="T7" fmla="*/ 5 h 12"/>
                </a:gdLst>
                <a:ahLst/>
                <a:cxnLst>
                  <a:cxn ang="0">
                    <a:pos x="T0" y="T1"/>
                  </a:cxn>
                  <a:cxn ang="0">
                    <a:pos x="T2" y="T3"/>
                  </a:cxn>
                  <a:cxn ang="0">
                    <a:pos x="T4" y="T5"/>
                  </a:cxn>
                  <a:cxn ang="0">
                    <a:pos x="T6" y="T7"/>
                  </a:cxn>
                </a:cxnLst>
                <a:rect l="0" t="0" r="r" b="b"/>
                <a:pathLst>
                  <a:path w="9" h="12">
                    <a:moveTo>
                      <a:pt x="8" y="5"/>
                    </a:moveTo>
                    <a:cubicBezTo>
                      <a:pt x="6" y="10"/>
                      <a:pt x="2" y="12"/>
                      <a:pt x="1" y="9"/>
                    </a:cubicBezTo>
                    <a:cubicBezTo>
                      <a:pt x="0" y="6"/>
                      <a:pt x="3" y="1"/>
                      <a:pt x="7"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5" name="Freeform 1862">
                <a:extLst>
                  <a:ext uri="{FF2B5EF4-FFF2-40B4-BE49-F238E27FC236}">
                    <a16:creationId xmlns:a16="http://schemas.microsoft.com/office/drawing/2014/main" id="{1DA0D015-DD56-4953-B189-F47AE79D9525}"/>
                  </a:ext>
                </a:extLst>
              </p:cNvPr>
              <p:cNvSpPr>
                <a:spLocks/>
              </p:cNvSpPr>
              <p:nvPr/>
            </p:nvSpPr>
            <p:spPr bwMode="auto">
              <a:xfrm>
                <a:off x="4348" y="1693"/>
                <a:ext cx="48" cy="58"/>
              </a:xfrm>
              <a:custGeom>
                <a:avLst/>
                <a:gdLst>
                  <a:gd name="T0" fmla="*/ 9 w 10"/>
                  <a:gd name="T1" fmla="*/ 5 h 12"/>
                  <a:gd name="T2" fmla="*/ 1 w 10"/>
                  <a:gd name="T3" fmla="*/ 9 h 12"/>
                  <a:gd name="T4" fmla="*/ 7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9"/>
                      <a:pt x="2" y="12"/>
                      <a:pt x="1" y="9"/>
                    </a:cubicBezTo>
                    <a:cubicBezTo>
                      <a:pt x="0" y="6"/>
                      <a:pt x="3" y="0"/>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6" name="Freeform 1863">
                <a:extLst>
                  <a:ext uri="{FF2B5EF4-FFF2-40B4-BE49-F238E27FC236}">
                    <a16:creationId xmlns:a16="http://schemas.microsoft.com/office/drawing/2014/main" id="{D775FC44-39DB-4B6D-85C8-D696A7A06EA9}"/>
                  </a:ext>
                </a:extLst>
              </p:cNvPr>
              <p:cNvSpPr>
                <a:spLocks/>
              </p:cNvSpPr>
              <p:nvPr/>
            </p:nvSpPr>
            <p:spPr bwMode="auto">
              <a:xfrm>
                <a:off x="4352" y="1620"/>
                <a:ext cx="49" cy="58"/>
              </a:xfrm>
              <a:custGeom>
                <a:avLst/>
                <a:gdLst>
                  <a:gd name="T0" fmla="*/ 9 w 10"/>
                  <a:gd name="T1" fmla="*/ 5 h 12"/>
                  <a:gd name="T2" fmla="*/ 1 w 10"/>
                  <a:gd name="T3" fmla="*/ 9 h 12"/>
                  <a:gd name="T4" fmla="*/ 8 w 10"/>
                  <a:gd name="T5" fmla="*/ 0 h 12"/>
                  <a:gd name="T6" fmla="*/ 9 w 10"/>
                  <a:gd name="T7" fmla="*/ 5 h 12"/>
                </a:gdLst>
                <a:ahLst/>
                <a:cxnLst>
                  <a:cxn ang="0">
                    <a:pos x="T0" y="T1"/>
                  </a:cxn>
                  <a:cxn ang="0">
                    <a:pos x="T2" y="T3"/>
                  </a:cxn>
                  <a:cxn ang="0">
                    <a:pos x="T4" y="T5"/>
                  </a:cxn>
                  <a:cxn ang="0">
                    <a:pos x="T6" y="T7"/>
                  </a:cxn>
                </a:cxnLst>
                <a:rect l="0" t="0" r="r" b="b"/>
                <a:pathLst>
                  <a:path w="10" h="12">
                    <a:moveTo>
                      <a:pt x="9" y="5"/>
                    </a:moveTo>
                    <a:cubicBezTo>
                      <a:pt x="7" y="9"/>
                      <a:pt x="2" y="12"/>
                      <a:pt x="1" y="9"/>
                    </a:cubicBezTo>
                    <a:cubicBezTo>
                      <a:pt x="0" y="6"/>
                      <a:pt x="4" y="1"/>
                      <a:pt x="8"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7" name="Freeform 1864">
                <a:extLst>
                  <a:ext uri="{FF2B5EF4-FFF2-40B4-BE49-F238E27FC236}">
                    <a16:creationId xmlns:a16="http://schemas.microsoft.com/office/drawing/2014/main" id="{A498D538-B71C-4752-8B20-06ED14181C1D}"/>
                  </a:ext>
                </a:extLst>
              </p:cNvPr>
              <p:cNvSpPr>
                <a:spLocks/>
              </p:cNvSpPr>
              <p:nvPr/>
            </p:nvSpPr>
            <p:spPr bwMode="auto">
              <a:xfrm>
                <a:off x="4319" y="1596"/>
                <a:ext cx="48" cy="53"/>
              </a:xfrm>
              <a:custGeom>
                <a:avLst/>
                <a:gdLst>
                  <a:gd name="T0" fmla="*/ 8 w 10"/>
                  <a:gd name="T1" fmla="*/ 5 h 11"/>
                  <a:gd name="T2" fmla="*/ 1 w 10"/>
                  <a:gd name="T3" fmla="*/ 9 h 11"/>
                  <a:gd name="T4" fmla="*/ 8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2" y="11"/>
                      <a:pt x="1" y="9"/>
                    </a:cubicBezTo>
                    <a:cubicBezTo>
                      <a:pt x="0" y="6"/>
                      <a:pt x="4" y="0"/>
                      <a:pt x="8"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8" name="Freeform 1865">
                <a:extLst>
                  <a:ext uri="{FF2B5EF4-FFF2-40B4-BE49-F238E27FC236}">
                    <a16:creationId xmlns:a16="http://schemas.microsoft.com/office/drawing/2014/main" id="{349CBF21-0A17-4387-98B2-A9893B2021D4}"/>
                  </a:ext>
                </a:extLst>
              </p:cNvPr>
              <p:cNvSpPr>
                <a:spLocks/>
              </p:cNvSpPr>
              <p:nvPr/>
            </p:nvSpPr>
            <p:spPr bwMode="auto">
              <a:xfrm>
                <a:off x="4237" y="1616"/>
                <a:ext cx="43" cy="57"/>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1" y="12"/>
                      <a:pt x="1" y="10"/>
                    </a:cubicBezTo>
                    <a:cubicBezTo>
                      <a:pt x="0" y="7"/>
                      <a:pt x="4" y="1"/>
                      <a:pt x="7" y="0"/>
                    </a:cubicBezTo>
                    <a:cubicBezTo>
                      <a:pt x="9" y="0"/>
                      <a:pt x="9"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19" name="Freeform 1866">
                <a:extLst>
                  <a:ext uri="{FF2B5EF4-FFF2-40B4-BE49-F238E27FC236}">
                    <a16:creationId xmlns:a16="http://schemas.microsoft.com/office/drawing/2014/main" id="{5510A2D1-93EC-4B25-B2AB-E7C2BD2CEBAB}"/>
                  </a:ext>
                </a:extLst>
              </p:cNvPr>
              <p:cNvSpPr>
                <a:spLocks/>
              </p:cNvSpPr>
              <p:nvPr/>
            </p:nvSpPr>
            <p:spPr bwMode="auto">
              <a:xfrm>
                <a:off x="4140" y="1775"/>
                <a:ext cx="44" cy="57"/>
              </a:xfrm>
              <a:custGeom>
                <a:avLst/>
                <a:gdLst>
                  <a:gd name="T0" fmla="*/ 8 w 9"/>
                  <a:gd name="T1" fmla="*/ 5 h 12"/>
                  <a:gd name="T2" fmla="*/ 1 w 9"/>
                  <a:gd name="T3" fmla="*/ 10 h 12"/>
                  <a:gd name="T4" fmla="*/ 7 w 9"/>
                  <a:gd name="T5" fmla="*/ 0 h 12"/>
                  <a:gd name="T6" fmla="*/ 8 w 9"/>
                  <a:gd name="T7" fmla="*/ 5 h 12"/>
                </a:gdLst>
                <a:ahLst/>
                <a:cxnLst>
                  <a:cxn ang="0">
                    <a:pos x="T0" y="T1"/>
                  </a:cxn>
                  <a:cxn ang="0">
                    <a:pos x="T2" y="T3"/>
                  </a:cxn>
                  <a:cxn ang="0">
                    <a:pos x="T4" y="T5"/>
                  </a:cxn>
                  <a:cxn ang="0">
                    <a:pos x="T6" y="T7"/>
                  </a:cxn>
                </a:cxnLst>
                <a:rect l="0" t="0" r="r" b="b"/>
                <a:pathLst>
                  <a:path w="9" h="12">
                    <a:moveTo>
                      <a:pt x="8" y="5"/>
                    </a:moveTo>
                    <a:cubicBezTo>
                      <a:pt x="6" y="10"/>
                      <a:pt x="2" y="12"/>
                      <a:pt x="1" y="10"/>
                    </a:cubicBezTo>
                    <a:cubicBezTo>
                      <a:pt x="0" y="7"/>
                      <a:pt x="4" y="1"/>
                      <a:pt x="7" y="0"/>
                    </a:cubicBezTo>
                    <a:cubicBezTo>
                      <a:pt x="9"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0" name="Freeform 1867">
                <a:extLst>
                  <a:ext uri="{FF2B5EF4-FFF2-40B4-BE49-F238E27FC236}">
                    <a16:creationId xmlns:a16="http://schemas.microsoft.com/office/drawing/2014/main" id="{6F655E76-E39A-49C8-818E-E3950A9A1372}"/>
                  </a:ext>
                </a:extLst>
              </p:cNvPr>
              <p:cNvSpPr>
                <a:spLocks/>
              </p:cNvSpPr>
              <p:nvPr/>
            </p:nvSpPr>
            <p:spPr bwMode="auto">
              <a:xfrm>
                <a:off x="4121" y="1861"/>
                <a:ext cx="43" cy="63"/>
              </a:xfrm>
              <a:custGeom>
                <a:avLst/>
                <a:gdLst>
                  <a:gd name="T0" fmla="*/ 8 w 9"/>
                  <a:gd name="T1" fmla="*/ 6 h 13"/>
                  <a:gd name="T2" fmla="*/ 1 w 9"/>
                  <a:gd name="T3" fmla="*/ 10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6" y="10"/>
                      <a:pt x="2" y="13"/>
                      <a:pt x="1" y="10"/>
                    </a:cubicBezTo>
                    <a:cubicBezTo>
                      <a:pt x="0" y="7"/>
                      <a:pt x="3" y="1"/>
                      <a:pt x="6" y="0"/>
                    </a:cubicBezTo>
                    <a:cubicBezTo>
                      <a:pt x="9" y="0"/>
                      <a:pt x="9" y="3"/>
                      <a:pt x="8"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1" name="Freeform 1868">
                <a:extLst>
                  <a:ext uri="{FF2B5EF4-FFF2-40B4-BE49-F238E27FC236}">
                    <a16:creationId xmlns:a16="http://schemas.microsoft.com/office/drawing/2014/main" id="{C5C982D1-CB24-4E6C-BC3B-F87D0DD8E68D}"/>
                  </a:ext>
                </a:extLst>
              </p:cNvPr>
              <p:cNvSpPr>
                <a:spLocks/>
              </p:cNvSpPr>
              <p:nvPr/>
            </p:nvSpPr>
            <p:spPr bwMode="auto">
              <a:xfrm>
                <a:off x="4078" y="1934"/>
                <a:ext cx="43" cy="62"/>
              </a:xfrm>
              <a:custGeom>
                <a:avLst/>
                <a:gdLst>
                  <a:gd name="T0" fmla="*/ 8 w 9"/>
                  <a:gd name="T1" fmla="*/ 6 h 13"/>
                  <a:gd name="T2" fmla="*/ 1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6" y="11"/>
                      <a:pt x="2" y="13"/>
                      <a:pt x="1" y="11"/>
                    </a:cubicBezTo>
                    <a:cubicBezTo>
                      <a:pt x="0" y="8"/>
                      <a:pt x="3" y="1"/>
                      <a:pt x="6" y="0"/>
                    </a:cubicBezTo>
                    <a:cubicBezTo>
                      <a:pt x="9" y="0"/>
                      <a:pt x="9"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2" name="Freeform 1869">
                <a:extLst>
                  <a:ext uri="{FF2B5EF4-FFF2-40B4-BE49-F238E27FC236}">
                    <a16:creationId xmlns:a16="http://schemas.microsoft.com/office/drawing/2014/main" id="{74F80CBE-192A-4C20-837F-E2935617ECC9}"/>
                  </a:ext>
                </a:extLst>
              </p:cNvPr>
              <p:cNvSpPr>
                <a:spLocks/>
              </p:cNvSpPr>
              <p:nvPr/>
            </p:nvSpPr>
            <p:spPr bwMode="auto">
              <a:xfrm>
                <a:off x="4030" y="1977"/>
                <a:ext cx="38" cy="58"/>
              </a:xfrm>
              <a:custGeom>
                <a:avLst/>
                <a:gdLst>
                  <a:gd name="T0" fmla="*/ 7 w 8"/>
                  <a:gd name="T1" fmla="*/ 5 h 12"/>
                  <a:gd name="T2" fmla="*/ 1 w 8"/>
                  <a:gd name="T3" fmla="*/ 10 h 12"/>
                  <a:gd name="T4" fmla="*/ 6 w 8"/>
                  <a:gd name="T5" fmla="*/ 0 h 12"/>
                  <a:gd name="T6" fmla="*/ 7 w 8"/>
                  <a:gd name="T7" fmla="*/ 5 h 12"/>
                </a:gdLst>
                <a:ahLst/>
                <a:cxnLst>
                  <a:cxn ang="0">
                    <a:pos x="T0" y="T1"/>
                  </a:cxn>
                  <a:cxn ang="0">
                    <a:pos x="T2" y="T3"/>
                  </a:cxn>
                  <a:cxn ang="0">
                    <a:pos x="T4" y="T5"/>
                  </a:cxn>
                  <a:cxn ang="0">
                    <a:pos x="T6" y="T7"/>
                  </a:cxn>
                </a:cxnLst>
                <a:rect l="0" t="0" r="r" b="b"/>
                <a:pathLst>
                  <a:path w="8" h="12">
                    <a:moveTo>
                      <a:pt x="7" y="5"/>
                    </a:moveTo>
                    <a:cubicBezTo>
                      <a:pt x="5" y="10"/>
                      <a:pt x="2" y="12"/>
                      <a:pt x="1" y="10"/>
                    </a:cubicBezTo>
                    <a:cubicBezTo>
                      <a:pt x="0" y="8"/>
                      <a:pt x="2" y="0"/>
                      <a:pt x="6" y="0"/>
                    </a:cubicBezTo>
                    <a:cubicBezTo>
                      <a:pt x="8"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3" name="Freeform 1870">
                <a:extLst>
                  <a:ext uri="{FF2B5EF4-FFF2-40B4-BE49-F238E27FC236}">
                    <a16:creationId xmlns:a16="http://schemas.microsoft.com/office/drawing/2014/main" id="{AB233956-8CD1-4854-9F7B-C56AA7BD246B}"/>
                  </a:ext>
                </a:extLst>
              </p:cNvPr>
              <p:cNvSpPr>
                <a:spLocks/>
              </p:cNvSpPr>
              <p:nvPr/>
            </p:nvSpPr>
            <p:spPr bwMode="auto">
              <a:xfrm>
                <a:off x="4025" y="1900"/>
                <a:ext cx="38" cy="63"/>
              </a:xfrm>
              <a:custGeom>
                <a:avLst/>
                <a:gdLst>
                  <a:gd name="T0" fmla="*/ 7 w 8"/>
                  <a:gd name="T1" fmla="*/ 6 h 13"/>
                  <a:gd name="T2" fmla="*/ 1 w 8"/>
                  <a:gd name="T3" fmla="*/ 11 h 13"/>
                  <a:gd name="T4" fmla="*/ 6 w 8"/>
                  <a:gd name="T5" fmla="*/ 0 h 13"/>
                  <a:gd name="T6" fmla="*/ 7 w 8"/>
                  <a:gd name="T7" fmla="*/ 6 h 13"/>
                </a:gdLst>
                <a:ahLst/>
                <a:cxnLst>
                  <a:cxn ang="0">
                    <a:pos x="T0" y="T1"/>
                  </a:cxn>
                  <a:cxn ang="0">
                    <a:pos x="T2" y="T3"/>
                  </a:cxn>
                  <a:cxn ang="0">
                    <a:pos x="T4" y="T5"/>
                  </a:cxn>
                  <a:cxn ang="0">
                    <a:pos x="T6" y="T7"/>
                  </a:cxn>
                </a:cxnLst>
                <a:rect l="0" t="0" r="r" b="b"/>
                <a:pathLst>
                  <a:path w="8" h="13">
                    <a:moveTo>
                      <a:pt x="7" y="6"/>
                    </a:moveTo>
                    <a:cubicBezTo>
                      <a:pt x="5" y="10"/>
                      <a:pt x="2" y="13"/>
                      <a:pt x="1" y="11"/>
                    </a:cubicBezTo>
                    <a:cubicBezTo>
                      <a:pt x="0" y="8"/>
                      <a:pt x="3" y="1"/>
                      <a:pt x="6" y="0"/>
                    </a:cubicBezTo>
                    <a:cubicBezTo>
                      <a:pt x="8" y="0"/>
                      <a:pt x="8"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4" name="Freeform 1871">
                <a:extLst>
                  <a:ext uri="{FF2B5EF4-FFF2-40B4-BE49-F238E27FC236}">
                    <a16:creationId xmlns:a16="http://schemas.microsoft.com/office/drawing/2014/main" id="{3E9A1121-5276-4A44-8399-96675E5E8F7D}"/>
                  </a:ext>
                </a:extLst>
              </p:cNvPr>
              <p:cNvSpPr>
                <a:spLocks/>
              </p:cNvSpPr>
              <p:nvPr/>
            </p:nvSpPr>
            <p:spPr bwMode="auto">
              <a:xfrm>
                <a:off x="4073" y="1866"/>
                <a:ext cx="43" cy="5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6" y="10"/>
                      <a:pt x="2" y="12"/>
                      <a:pt x="1" y="10"/>
                    </a:cubicBezTo>
                    <a:cubicBezTo>
                      <a:pt x="0" y="8"/>
                      <a:pt x="3" y="1"/>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5" name="Freeform 1872">
                <a:extLst>
                  <a:ext uri="{FF2B5EF4-FFF2-40B4-BE49-F238E27FC236}">
                    <a16:creationId xmlns:a16="http://schemas.microsoft.com/office/drawing/2014/main" id="{9E0CC494-0647-4556-AD66-5B5606713419}"/>
                  </a:ext>
                </a:extLst>
              </p:cNvPr>
              <p:cNvSpPr>
                <a:spLocks/>
              </p:cNvSpPr>
              <p:nvPr/>
            </p:nvSpPr>
            <p:spPr bwMode="auto">
              <a:xfrm>
                <a:off x="4174" y="1804"/>
                <a:ext cx="48" cy="57"/>
              </a:xfrm>
              <a:custGeom>
                <a:avLst/>
                <a:gdLst>
                  <a:gd name="T0" fmla="*/ 8 w 10"/>
                  <a:gd name="T1" fmla="*/ 6 h 12"/>
                  <a:gd name="T2" fmla="*/ 1 w 10"/>
                  <a:gd name="T3" fmla="*/ 10 h 12"/>
                  <a:gd name="T4" fmla="*/ 7 w 10"/>
                  <a:gd name="T5" fmla="*/ 0 h 12"/>
                  <a:gd name="T6" fmla="*/ 8 w 10"/>
                  <a:gd name="T7" fmla="*/ 6 h 12"/>
                </a:gdLst>
                <a:ahLst/>
                <a:cxnLst>
                  <a:cxn ang="0">
                    <a:pos x="T0" y="T1"/>
                  </a:cxn>
                  <a:cxn ang="0">
                    <a:pos x="T2" y="T3"/>
                  </a:cxn>
                  <a:cxn ang="0">
                    <a:pos x="T4" y="T5"/>
                  </a:cxn>
                  <a:cxn ang="0">
                    <a:pos x="T6" y="T7"/>
                  </a:cxn>
                </a:cxnLst>
                <a:rect l="0" t="0" r="r" b="b"/>
                <a:pathLst>
                  <a:path w="10" h="12">
                    <a:moveTo>
                      <a:pt x="8" y="6"/>
                    </a:moveTo>
                    <a:cubicBezTo>
                      <a:pt x="6" y="10"/>
                      <a:pt x="3" y="12"/>
                      <a:pt x="1" y="10"/>
                    </a:cubicBezTo>
                    <a:cubicBezTo>
                      <a:pt x="0" y="7"/>
                      <a:pt x="4" y="1"/>
                      <a:pt x="7" y="0"/>
                    </a:cubicBezTo>
                    <a:cubicBezTo>
                      <a:pt x="10"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6" name="Freeform 1873">
                <a:extLst>
                  <a:ext uri="{FF2B5EF4-FFF2-40B4-BE49-F238E27FC236}">
                    <a16:creationId xmlns:a16="http://schemas.microsoft.com/office/drawing/2014/main" id="{7B5D9F4C-2748-4A8C-8C85-871FEA95FD5F}"/>
                  </a:ext>
                </a:extLst>
              </p:cNvPr>
              <p:cNvSpPr>
                <a:spLocks/>
              </p:cNvSpPr>
              <p:nvPr/>
            </p:nvSpPr>
            <p:spPr bwMode="auto">
              <a:xfrm>
                <a:off x="4203" y="1842"/>
                <a:ext cx="43" cy="63"/>
              </a:xfrm>
              <a:custGeom>
                <a:avLst/>
                <a:gdLst>
                  <a:gd name="T0" fmla="*/ 8 w 9"/>
                  <a:gd name="T1" fmla="*/ 6 h 13"/>
                  <a:gd name="T2" fmla="*/ 1 w 9"/>
                  <a:gd name="T3" fmla="*/ 10 h 13"/>
                  <a:gd name="T4" fmla="*/ 7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2" y="13"/>
                      <a:pt x="1" y="10"/>
                    </a:cubicBezTo>
                    <a:cubicBezTo>
                      <a:pt x="0" y="8"/>
                      <a:pt x="3" y="1"/>
                      <a:pt x="7" y="0"/>
                    </a:cubicBezTo>
                    <a:cubicBezTo>
                      <a:pt x="9" y="0"/>
                      <a:pt x="9"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7" name="Freeform 1874">
                <a:extLst>
                  <a:ext uri="{FF2B5EF4-FFF2-40B4-BE49-F238E27FC236}">
                    <a16:creationId xmlns:a16="http://schemas.microsoft.com/office/drawing/2014/main" id="{1DC9C35E-606F-42D1-9613-AB4B3A138836}"/>
                  </a:ext>
                </a:extLst>
              </p:cNvPr>
              <p:cNvSpPr>
                <a:spLocks/>
              </p:cNvSpPr>
              <p:nvPr/>
            </p:nvSpPr>
            <p:spPr bwMode="auto">
              <a:xfrm>
                <a:off x="4232" y="1751"/>
                <a:ext cx="48" cy="57"/>
              </a:xfrm>
              <a:custGeom>
                <a:avLst/>
                <a:gdLst>
                  <a:gd name="T0" fmla="*/ 9 w 10"/>
                  <a:gd name="T1" fmla="*/ 6 h 12"/>
                  <a:gd name="T2" fmla="*/ 2 w 10"/>
                  <a:gd name="T3" fmla="*/ 10 h 12"/>
                  <a:gd name="T4" fmla="*/ 7 w 10"/>
                  <a:gd name="T5" fmla="*/ 0 h 12"/>
                  <a:gd name="T6" fmla="*/ 9 w 10"/>
                  <a:gd name="T7" fmla="*/ 6 h 12"/>
                </a:gdLst>
                <a:ahLst/>
                <a:cxnLst>
                  <a:cxn ang="0">
                    <a:pos x="T0" y="T1"/>
                  </a:cxn>
                  <a:cxn ang="0">
                    <a:pos x="T2" y="T3"/>
                  </a:cxn>
                  <a:cxn ang="0">
                    <a:pos x="T4" y="T5"/>
                  </a:cxn>
                  <a:cxn ang="0">
                    <a:pos x="T6" y="T7"/>
                  </a:cxn>
                </a:cxnLst>
                <a:rect l="0" t="0" r="r" b="b"/>
                <a:pathLst>
                  <a:path w="10" h="12">
                    <a:moveTo>
                      <a:pt x="9" y="6"/>
                    </a:moveTo>
                    <a:cubicBezTo>
                      <a:pt x="7" y="10"/>
                      <a:pt x="3" y="12"/>
                      <a:pt x="2" y="10"/>
                    </a:cubicBezTo>
                    <a:cubicBezTo>
                      <a:pt x="0" y="7"/>
                      <a:pt x="4" y="1"/>
                      <a:pt x="7" y="0"/>
                    </a:cubicBezTo>
                    <a:cubicBezTo>
                      <a:pt x="10" y="0"/>
                      <a:pt x="10"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8" name="Freeform 1875">
                <a:extLst>
                  <a:ext uri="{FF2B5EF4-FFF2-40B4-BE49-F238E27FC236}">
                    <a16:creationId xmlns:a16="http://schemas.microsoft.com/office/drawing/2014/main" id="{2B34C265-6419-49DD-96D4-F1F50874AE2B}"/>
                  </a:ext>
                </a:extLst>
              </p:cNvPr>
              <p:cNvSpPr>
                <a:spLocks/>
              </p:cNvSpPr>
              <p:nvPr/>
            </p:nvSpPr>
            <p:spPr bwMode="auto">
              <a:xfrm>
                <a:off x="4415" y="1837"/>
                <a:ext cx="53" cy="63"/>
              </a:xfrm>
              <a:custGeom>
                <a:avLst/>
                <a:gdLst>
                  <a:gd name="T0" fmla="*/ 10 w 11"/>
                  <a:gd name="T1" fmla="*/ 5 h 13"/>
                  <a:gd name="T2" fmla="*/ 1 w 11"/>
                  <a:gd name="T3" fmla="*/ 9 h 13"/>
                  <a:gd name="T4" fmla="*/ 7 w 11"/>
                  <a:gd name="T5" fmla="*/ 0 h 13"/>
                  <a:gd name="T6" fmla="*/ 10 w 11"/>
                  <a:gd name="T7" fmla="*/ 5 h 13"/>
                </a:gdLst>
                <a:ahLst/>
                <a:cxnLst>
                  <a:cxn ang="0">
                    <a:pos x="T0" y="T1"/>
                  </a:cxn>
                  <a:cxn ang="0">
                    <a:pos x="T2" y="T3"/>
                  </a:cxn>
                  <a:cxn ang="0">
                    <a:pos x="T4" y="T5"/>
                  </a:cxn>
                  <a:cxn ang="0">
                    <a:pos x="T6" y="T7"/>
                  </a:cxn>
                </a:cxnLst>
                <a:rect l="0" t="0" r="r" b="b"/>
                <a:pathLst>
                  <a:path w="11" h="13">
                    <a:moveTo>
                      <a:pt x="10" y="5"/>
                    </a:moveTo>
                    <a:cubicBezTo>
                      <a:pt x="9" y="10"/>
                      <a:pt x="3" y="13"/>
                      <a:pt x="1" y="9"/>
                    </a:cubicBezTo>
                    <a:cubicBezTo>
                      <a:pt x="0" y="6"/>
                      <a:pt x="3" y="0"/>
                      <a:pt x="7"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29" name="Freeform 1876">
                <a:extLst>
                  <a:ext uri="{FF2B5EF4-FFF2-40B4-BE49-F238E27FC236}">
                    <a16:creationId xmlns:a16="http://schemas.microsoft.com/office/drawing/2014/main" id="{5C9E1CC2-4B56-4047-9D9C-484B5DB89353}"/>
                  </a:ext>
                </a:extLst>
              </p:cNvPr>
              <p:cNvSpPr>
                <a:spLocks/>
              </p:cNvSpPr>
              <p:nvPr/>
            </p:nvSpPr>
            <p:spPr bwMode="auto">
              <a:xfrm>
                <a:off x="4482" y="1784"/>
                <a:ext cx="53" cy="58"/>
              </a:xfrm>
              <a:custGeom>
                <a:avLst/>
                <a:gdLst>
                  <a:gd name="T0" fmla="*/ 11 w 11"/>
                  <a:gd name="T1" fmla="*/ 5 h 12"/>
                  <a:gd name="T2" fmla="*/ 2 w 11"/>
                  <a:gd name="T3" fmla="*/ 9 h 12"/>
                  <a:gd name="T4" fmla="*/ 8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9" y="10"/>
                      <a:pt x="3" y="12"/>
                      <a:pt x="2" y="9"/>
                    </a:cubicBezTo>
                    <a:cubicBezTo>
                      <a:pt x="0" y="6"/>
                      <a:pt x="3" y="0"/>
                      <a:pt x="8" y="0"/>
                    </a:cubicBezTo>
                    <a:cubicBezTo>
                      <a:pt x="11"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0" name="Freeform 1877">
                <a:extLst>
                  <a:ext uri="{FF2B5EF4-FFF2-40B4-BE49-F238E27FC236}">
                    <a16:creationId xmlns:a16="http://schemas.microsoft.com/office/drawing/2014/main" id="{E33D3C11-2F15-4FA4-A14C-78448D91C068}"/>
                  </a:ext>
                </a:extLst>
              </p:cNvPr>
              <p:cNvSpPr>
                <a:spLocks/>
              </p:cNvSpPr>
              <p:nvPr/>
            </p:nvSpPr>
            <p:spPr bwMode="auto">
              <a:xfrm>
                <a:off x="4560" y="1741"/>
                <a:ext cx="57" cy="58"/>
              </a:xfrm>
              <a:custGeom>
                <a:avLst/>
                <a:gdLst>
                  <a:gd name="T0" fmla="*/ 11 w 12"/>
                  <a:gd name="T1" fmla="*/ 5 h 12"/>
                  <a:gd name="T2" fmla="*/ 2 w 12"/>
                  <a:gd name="T3" fmla="*/ 9 h 12"/>
                  <a:gd name="T4" fmla="*/ 8 w 12"/>
                  <a:gd name="T5" fmla="*/ 0 h 12"/>
                  <a:gd name="T6" fmla="*/ 11 w 12"/>
                  <a:gd name="T7" fmla="*/ 5 h 12"/>
                </a:gdLst>
                <a:ahLst/>
                <a:cxnLst>
                  <a:cxn ang="0">
                    <a:pos x="T0" y="T1"/>
                  </a:cxn>
                  <a:cxn ang="0">
                    <a:pos x="T2" y="T3"/>
                  </a:cxn>
                  <a:cxn ang="0">
                    <a:pos x="T4" y="T5"/>
                  </a:cxn>
                  <a:cxn ang="0">
                    <a:pos x="T6" y="T7"/>
                  </a:cxn>
                </a:cxnLst>
                <a:rect l="0" t="0" r="r" b="b"/>
                <a:pathLst>
                  <a:path w="12" h="12">
                    <a:moveTo>
                      <a:pt x="11" y="5"/>
                    </a:moveTo>
                    <a:cubicBezTo>
                      <a:pt x="9" y="10"/>
                      <a:pt x="3" y="12"/>
                      <a:pt x="2" y="9"/>
                    </a:cubicBezTo>
                    <a:cubicBezTo>
                      <a:pt x="0" y="6"/>
                      <a:pt x="3" y="1"/>
                      <a:pt x="8" y="0"/>
                    </a:cubicBezTo>
                    <a:cubicBezTo>
                      <a:pt x="12" y="0"/>
                      <a:pt x="12"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1" name="Freeform 1878">
                <a:extLst>
                  <a:ext uri="{FF2B5EF4-FFF2-40B4-BE49-F238E27FC236}">
                    <a16:creationId xmlns:a16="http://schemas.microsoft.com/office/drawing/2014/main" id="{971A6507-0275-4ED7-928D-2D9F846461B5}"/>
                  </a:ext>
                </a:extLst>
              </p:cNvPr>
              <p:cNvSpPr>
                <a:spLocks/>
              </p:cNvSpPr>
              <p:nvPr/>
            </p:nvSpPr>
            <p:spPr bwMode="auto">
              <a:xfrm>
                <a:off x="4434" y="1572"/>
                <a:ext cx="48" cy="58"/>
              </a:xfrm>
              <a:custGeom>
                <a:avLst/>
                <a:gdLst>
                  <a:gd name="T0" fmla="*/ 8 w 10"/>
                  <a:gd name="T1" fmla="*/ 5 h 12"/>
                  <a:gd name="T2" fmla="*/ 0 w 10"/>
                  <a:gd name="T3" fmla="*/ 9 h 12"/>
                  <a:gd name="T4" fmla="*/ 7 w 10"/>
                  <a:gd name="T5" fmla="*/ 0 h 12"/>
                  <a:gd name="T6" fmla="*/ 8 w 10"/>
                  <a:gd name="T7" fmla="*/ 5 h 12"/>
                </a:gdLst>
                <a:ahLst/>
                <a:cxnLst>
                  <a:cxn ang="0">
                    <a:pos x="T0" y="T1"/>
                  </a:cxn>
                  <a:cxn ang="0">
                    <a:pos x="T2" y="T3"/>
                  </a:cxn>
                  <a:cxn ang="0">
                    <a:pos x="T4" y="T5"/>
                  </a:cxn>
                  <a:cxn ang="0">
                    <a:pos x="T6" y="T7"/>
                  </a:cxn>
                </a:cxnLst>
                <a:rect l="0" t="0" r="r" b="b"/>
                <a:pathLst>
                  <a:path w="10" h="12">
                    <a:moveTo>
                      <a:pt x="8" y="5"/>
                    </a:moveTo>
                    <a:cubicBezTo>
                      <a:pt x="6" y="10"/>
                      <a:pt x="1" y="12"/>
                      <a:pt x="0" y="9"/>
                    </a:cubicBezTo>
                    <a:cubicBezTo>
                      <a:pt x="0" y="6"/>
                      <a:pt x="3" y="1"/>
                      <a:pt x="7" y="0"/>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2" name="Freeform 1879">
                <a:extLst>
                  <a:ext uri="{FF2B5EF4-FFF2-40B4-BE49-F238E27FC236}">
                    <a16:creationId xmlns:a16="http://schemas.microsoft.com/office/drawing/2014/main" id="{42C2FF11-8AA6-49A1-ADC9-AB943D762ADE}"/>
                  </a:ext>
                </a:extLst>
              </p:cNvPr>
              <p:cNvSpPr>
                <a:spLocks/>
              </p:cNvSpPr>
              <p:nvPr/>
            </p:nvSpPr>
            <p:spPr bwMode="auto">
              <a:xfrm>
                <a:off x="4463" y="1505"/>
                <a:ext cx="48" cy="53"/>
              </a:xfrm>
              <a:custGeom>
                <a:avLst/>
                <a:gdLst>
                  <a:gd name="T0" fmla="*/ 8 w 10"/>
                  <a:gd name="T1" fmla="*/ 5 h 11"/>
                  <a:gd name="T2" fmla="*/ 1 w 10"/>
                  <a:gd name="T3" fmla="*/ 8 h 11"/>
                  <a:gd name="T4" fmla="*/ 7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1"/>
                      <a:pt x="7"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3" name="Freeform 1880">
                <a:extLst>
                  <a:ext uri="{FF2B5EF4-FFF2-40B4-BE49-F238E27FC236}">
                    <a16:creationId xmlns:a16="http://schemas.microsoft.com/office/drawing/2014/main" id="{1B1C23C3-9E96-4238-8735-8F6FFF5416AC}"/>
                  </a:ext>
                </a:extLst>
              </p:cNvPr>
              <p:cNvSpPr>
                <a:spLocks/>
              </p:cNvSpPr>
              <p:nvPr/>
            </p:nvSpPr>
            <p:spPr bwMode="auto">
              <a:xfrm>
                <a:off x="4545" y="1374"/>
                <a:ext cx="48" cy="49"/>
              </a:xfrm>
              <a:custGeom>
                <a:avLst/>
                <a:gdLst>
                  <a:gd name="T0" fmla="*/ 8 w 10"/>
                  <a:gd name="T1" fmla="*/ 4 h 10"/>
                  <a:gd name="T2" fmla="*/ 0 w 10"/>
                  <a:gd name="T3" fmla="*/ 8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5" y="8"/>
                      <a:pt x="1" y="10"/>
                      <a:pt x="0" y="8"/>
                    </a:cubicBezTo>
                    <a:cubicBezTo>
                      <a:pt x="0" y="5"/>
                      <a:pt x="4" y="1"/>
                      <a:pt x="7" y="0"/>
                    </a:cubicBezTo>
                    <a:cubicBezTo>
                      <a:pt x="10" y="0"/>
                      <a:pt x="9"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4" name="Freeform 1881">
                <a:extLst>
                  <a:ext uri="{FF2B5EF4-FFF2-40B4-BE49-F238E27FC236}">
                    <a16:creationId xmlns:a16="http://schemas.microsoft.com/office/drawing/2014/main" id="{25A507EC-AEA5-48CD-8AFA-946DB514B811}"/>
                  </a:ext>
                </a:extLst>
              </p:cNvPr>
              <p:cNvSpPr>
                <a:spLocks/>
              </p:cNvSpPr>
              <p:nvPr/>
            </p:nvSpPr>
            <p:spPr bwMode="auto">
              <a:xfrm>
                <a:off x="4473" y="1591"/>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3" y="11"/>
                      <a:pt x="1" y="8"/>
                    </a:cubicBezTo>
                    <a:cubicBezTo>
                      <a:pt x="0" y="6"/>
                      <a:pt x="4" y="0"/>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5" name="Freeform 1882">
                <a:extLst>
                  <a:ext uri="{FF2B5EF4-FFF2-40B4-BE49-F238E27FC236}">
                    <a16:creationId xmlns:a16="http://schemas.microsoft.com/office/drawing/2014/main" id="{A7B3D76E-D4BB-4EDF-8904-DE745063F97B}"/>
                  </a:ext>
                </a:extLst>
              </p:cNvPr>
              <p:cNvSpPr>
                <a:spLocks/>
              </p:cNvSpPr>
              <p:nvPr/>
            </p:nvSpPr>
            <p:spPr bwMode="auto">
              <a:xfrm>
                <a:off x="4511" y="1514"/>
                <a:ext cx="49" cy="53"/>
              </a:xfrm>
              <a:custGeom>
                <a:avLst/>
                <a:gdLst>
                  <a:gd name="T0" fmla="*/ 9 w 10"/>
                  <a:gd name="T1" fmla="*/ 5 h 11"/>
                  <a:gd name="T2" fmla="*/ 1 w 10"/>
                  <a:gd name="T3" fmla="*/ 9 h 11"/>
                  <a:gd name="T4" fmla="*/ 7 w 10"/>
                  <a:gd name="T5" fmla="*/ 0 h 11"/>
                  <a:gd name="T6" fmla="*/ 9 w 10"/>
                  <a:gd name="T7" fmla="*/ 5 h 11"/>
                </a:gdLst>
                <a:ahLst/>
                <a:cxnLst>
                  <a:cxn ang="0">
                    <a:pos x="T0" y="T1"/>
                  </a:cxn>
                  <a:cxn ang="0">
                    <a:pos x="T2" y="T3"/>
                  </a:cxn>
                  <a:cxn ang="0">
                    <a:pos x="T4" y="T5"/>
                  </a:cxn>
                  <a:cxn ang="0">
                    <a:pos x="T6" y="T7"/>
                  </a:cxn>
                </a:cxnLst>
                <a:rect l="0" t="0" r="r" b="b"/>
                <a:pathLst>
                  <a:path w="10" h="11">
                    <a:moveTo>
                      <a:pt x="9" y="5"/>
                    </a:moveTo>
                    <a:cubicBezTo>
                      <a:pt x="7" y="9"/>
                      <a:pt x="2" y="11"/>
                      <a:pt x="1" y="9"/>
                    </a:cubicBezTo>
                    <a:cubicBezTo>
                      <a:pt x="0" y="6"/>
                      <a:pt x="4" y="1"/>
                      <a:pt x="7"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6" name="Freeform 1883">
                <a:extLst>
                  <a:ext uri="{FF2B5EF4-FFF2-40B4-BE49-F238E27FC236}">
                    <a16:creationId xmlns:a16="http://schemas.microsoft.com/office/drawing/2014/main" id="{E9299D79-751C-47ED-BD54-B21FB422BBEB}"/>
                  </a:ext>
                </a:extLst>
              </p:cNvPr>
              <p:cNvSpPr>
                <a:spLocks/>
              </p:cNvSpPr>
              <p:nvPr/>
            </p:nvSpPr>
            <p:spPr bwMode="auto">
              <a:xfrm>
                <a:off x="4545" y="1553"/>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7" y="9"/>
                      <a:pt x="2" y="11"/>
                      <a:pt x="1" y="8"/>
                    </a:cubicBezTo>
                    <a:cubicBezTo>
                      <a:pt x="0" y="6"/>
                      <a:pt x="4" y="1"/>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7" name="Freeform 1884">
                <a:extLst>
                  <a:ext uri="{FF2B5EF4-FFF2-40B4-BE49-F238E27FC236}">
                    <a16:creationId xmlns:a16="http://schemas.microsoft.com/office/drawing/2014/main" id="{90323729-950B-42B9-870B-3124870BA913}"/>
                  </a:ext>
                </a:extLst>
              </p:cNvPr>
              <p:cNvSpPr>
                <a:spLocks/>
              </p:cNvSpPr>
              <p:nvPr/>
            </p:nvSpPr>
            <p:spPr bwMode="auto">
              <a:xfrm>
                <a:off x="4603" y="1558"/>
                <a:ext cx="53" cy="53"/>
              </a:xfrm>
              <a:custGeom>
                <a:avLst/>
                <a:gdLst>
                  <a:gd name="T0" fmla="*/ 10 w 11"/>
                  <a:gd name="T1" fmla="*/ 5 h 11"/>
                  <a:gd name="T2" fmla="*/ 1 w 11"/>
                  <a:gd name="T3" fmla="*/ 8 h 11"/>
                  <a:gd name="T4" fmla="*/ 8 w 11"/>
                  <a:gd name="T5" fmla="*/ 0 h 11"/>
                  <a:gd name="T6" fmla="*/ 10 w 11"/>
                  <a:gd name="T7" fmla="*/ 5 h 11"/>
                </a:gdLst>
                <a:ahLst/>
                <a:cxnLst>
                  <a:cxn ang="0">
                    <a:pos x="T0" y="T1"/>
                  </a:cxn>
                  <a:cxn ang="0">
                    <a:pos x="T2" y="T3"/>
                  </a:cxn>
                  <a:cxn ang="0">
                    <a:pos x="T4" y="T5"/>
                  </a:cxn>
                  <a:cxn ang="0">
                    <a:pos x="T6" y="T7"/>
                  </a:cxn>
                </a:cxnLst>
                <a:rect l="0" t="0" r="r" b="b"/>
                <a:pathLst>
                  <a:path w="11" h="11">
                    <a:moveTo>
                      <a:pt x="10" y="5"/>
                    </a:moveTo>
                    <a:cubicBezTo>
                      <a:pt x="8" y="9"/>
                      <a:pt x="3" y="11"/>
                      <a:pt x="1" y="8"/>
                    </a:cubicBezTo>
                    <a:cubicBezTo>
                      <a:pt x="0" y="5"/>
                      <a:pt x="4" y="0"/>
                      <a:pt x="8" y="0"/>
                    </a:cubicBezTo>
                    <a:cubicBezTo>
                      <a:pt x="11" y="0"/>
                      <a:pt x="11"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8" name="Freeform 1885">
                <a:extLst>
                  <a:ext uri="{FF2B5EF4-FFF2-40B4-BE49-F238E27FC236}">
                    <a16:creationId xmlns:a16="http://schemas.microsoft.com/office/drawing/2014/main" id="{ACA999A7-1FD0-473D-971D-9BDB54D6D8A3}"/>
                  </a:ext>
                </a:extLst>
              </p:cNvPr>
              <p:cNvSpPr>
                <a:spLocks/>
              </p:cNvSpPr>
              <p:nvPr/>
            </p:nvSpPr>
            <p:spPr bwMode="auto">
              <a:xfrm>
                <a:off x="4299" y="1567"/>
                <a:ext cx="44" cy="53"/>
              </a:xfrm>
              <a:custGeom>
                <a:avLst/>
                <a:gdLst>
                  <a:gd name="T0" fmla="*/ 7 w 9"/>
                  <a:gd name="T1" fmla="*/ 5 h 11"/>
                  <a:gd name="T2" fmla="*/ 0 w 9"/>
                  <a:gd name="T3" fmla="*/ 9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9"/>
                      <a:pt x="1" y="11"/>
                      <a:pt x="0" y="9"/>
                    </a:cubicBezTo>
                    <a:cubicBezTo>
                      <a:pt x="0" y="6"/>
                      <a:pt x="4" y="1"/>
                      <a:pt x="7" y="0"/>
                    </a:cubicBezTo>
                    <a:cubicBezTo>
                      <a:pt x="9" y="0"/>
                      <a:pt x="9"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39" name="Freeform 1886">
                <a:extLst>
                  <a:ext uri="{FF2B5EF4-FFF2-40B4-BE49-F238E27FC236}">
                    <a16:creationId xmlns:a16="http://schemas.microsoft.com/office/drawing/2014/main" id="{D6C63292-27EB-4715-9289-4ED83536B660}"/>
                  </a:ext>
                </a:extLst>
              </p:cNvPr>
              <p:cNvSpPr>
                <a:spLocks/>
              </p:cNvSpPr>
              <p:nvPr/>
            </p:nvSpPr>
            <p:spPr bwMode="auto">
              <a:xfrm>
                <a:off x="4391" y="1558"/>
                <a:ext cx="48" cy="53"/>
              </a:xfrm>
              <a:custGeom>
                <a:avLst/>
                <a:gdLst>
                  <a:gd name="T0" fmla="*/ 8 w 10"/>
                  <a:gd name="T1" fmla="*/ 5 h 11"/>
                  <a:gd name="T2" fmla="*/ 1 w 10"/>
                  <a:gd name="T3" fmla="*/ 8 h 11"/>
                  <a:gd name="T4" fmla="*/ 7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0"/>
                      <a:pt x="7" y="0"/>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0" name="Freeform 1887">
                <a:extLst>
                  <a:ext uri="{FF2B5EF4-FFF2-40B4-BE49-F238E27FC236}">
                    <a16:creationId xmlns:a16="http://schemas.microsoft.com/office/drawing/2014/main" id="{39BAB62A-AE53-4262-BBBD-35B66BD2C55D}"/>
                  </a:ext>
                </a:extLst>
              </p:cNvPr>
              <p:cNvSpPr>
                <a:spLocks/>
              </p:cNvSpPr>
              <p:nvPr/>
            </p:nvSpPr>
            <p:spPr bwMode="auto">
              <a:xfrm>
                <a:off x="4367" y="1519"/>
                <a:ext cx="43" cy="53"/>
              </a:xfrm>
              <a:custGeom>
                <a:avLst/>
                <a:gdLst>
                  <a:gd name="T0" fmla="*/ 7 w 9"/>
                  <a:gd name="T1" fmla="*/ 5 h 11"/>
                  <a:gd name="T2" fmla="*/ 0 w 9"/>
                  <a:gd name="T3" fmla="*/ 8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8"/>
                      <a:pt x="1" y="11"/>
                      <a:pt x="0" y="8"/>
                    </a:cubicBezTo>
                    <a:cubicBezTo>
                      <a:pt x="0" y="6"/>
                      <a:pt x="4" y="0"/>
                      <a:pt x="7" y="0"/>
                    </a:cubicBezTo>
                    <a:cubicBezTo>
                      <a:pt x="9" y="0"/>
                      <a:pt x="9"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1" name="Freeform 1888">
                <a:extLst>
                  <a:ext uri="{FF2B5EF4-FFF2-40B4-BE49-F238E27FC236}">
                    <a16:creationId xmlns:a16="http://schemas.microsoft.com/office/drawing/2014/main" id="{2BA123FD-86DC-442F-AB07-2561EBE66CD9}"/>
                  </a:ext>
                </a:extLst>
              </p:cNvPr>
              <p:cNvSpPr>
                <a:spLocks/>
              </p:cNvSpPr>
              <p:nvPr/>
            </p:nvSpPr>
            <p:spPr bwMode="auto">
              <a:xfrm>
                <a:off x="4429" y="1481"/>
                <a:ext cx="49" cy="53"/>
              </a:xfrm>
              <a:custGeom>
                <a:avLst/>
                <a:gdLst>
                  <a:gd name="T0" fmla="*/ 8 w 10"/>
                  <a:gd name="T1" fmla="*/ 5 h 11"/>
                  <a:gd name="T2" fmla="*/ 0 w 10"/>
                  <a:gd name="T3" fmla="*/ 9 h 11"/>
                  <a:gd name="T4" fmla="*/ 7 w 10"/>
                  <a:gd name="T5" fmla="*/ 1 h 11"/>
                  <a:gd name="T6" fmla="*/ 8 w 10"/>
                  <a:gd name="T7" fmla="*/ 5 h 11"/>
                </a:gdLst>
                <a:ahLst/>
                <a:cxnLst>
                  <a:cxn ang="0">
                    <a:pos x="T0" y="T1"/>
                  </a:cxn>
                  <a:cxn ang="0">
                    <a:pos x="T2" y="T3"/>
                  </a:cxn>
                  <a:cxn ang="0">
                    <a:pos x="T4" y="T5"/>
                  </a:cxn>
                  <a:cxn ang="0">
                    <a:pos x="T6" y="T7"/>
                  </a:cxn>
                </a:cxnLst>
                <a:rect l="0" t="0" r="r" b="b"/>
                <a:pathLst>
                  <a:path w="10" h="11">
                    <a:moveTo>
                      <a:pt x="8" y="5"/>
                    </a:moveTo>
                    <a:cubicBezTo>
                      <a:pt x="5" y="9"/>
                      <a:pt x="1" y="11"/>
                      <a:pt x="0" y="9"/>
                    </a:cubicBezTo>
                    <a:cubicBezTo>
                      <a:pt x="0" y="6"/>
                      <a:pt x="4" y="1"/>
                      <a:pt x="7" y="1"/>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2" name="Freeform 1889">
                <a:extLst>
                  <a:ext uri="{FF2B5EF4-FFF2-40B4-BE49-F238E27FC236}">
                    <a16:creationId xmlns:a16="http://schemas.microsoft.com/office/drawing/2014/main" id="{64773C57-52B7-4837-AB98-9D5ED1BB219B}"/>
                  </a:ext>
                </a:extLst>
              </p:cNvPr>
              <p:cNvSpPr>
                <a:spLocks/>
              </p:cNvSpPr>
              <p:nvPr/>
            </p:nvSpPr>
            <p:spPr bwMode="auto">
              <a:xfrm>
                <a:off x="4492" y="1432"/>
                <a:ext cx="48" cy="53"/>
              </a:xfrm>
              <a:custGeom>
                <a:avLst/>
                <a:gdLst>
                  <a:gd name="T0" fmla="*/ 8 w 10"/>
                  <a:gd name="T1" fmla="*/ 5 h 11"/>
                  <a:gd name="T2" fmla="*/ 1 w 10"/>
                  <a:gd name="T3" fmla="*/ 8 h 11"/>
                  <a:gd name="T4" fmla="*/ 8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6" y="9"/>
                      <a:pt x="1" y="11"/>
                      <a:pt x="1" y="8"/>
                    </a:cubicBezTo>
                    <a:cubicBezTo>
                      <a:pt x="0" y="6"/>
                      <a:pt x="4" y="1"/>
                      <a:pt x="8" y="0"/>
                    </a:cubicBezTo>
                    <a:cubicBezTo>
                      <a:pt x="10" y="0"/>
                      <a:pt x="10"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3" name="Freeform 1890">
                <a:extLst>
                  <a:ext uri="{FF2B5EF4-FFF2-40B4-BE49-F238E27FC236}">
                    <a16:creationId xmlns:a16="http://schemas.microsoft.com/office/drawing/2014/main" id="{67B5C74F-72F2-41AF-9CBE-2BB8F52090FA}"/>
                  </a:ext>
                </a:extLst>
              </p:cNvPr>
              <p:cNvSpPr>
                <a:spLocks/>
              </p:cNvSpPr>
              <p:nvPr/>
            </p:nvSpPr>
            <p:spPr bwMode="auto">
              <a:xfrm>
                <a:off x="4511" y="1365"/>
                <a:ext cx="49" cy="48"/>
              </a:xfrm>
              <a:custGeom>
                <a:avLst/>
                <a:gdLst>
                  <a:gd name="T0" fmla="*/ 7 w 10"/>
                  <a:gd name="T1" fmla="*/ 4 h 10"/>
                  <a:gd name="T2" fmla="*/ 0 w 10"/>
                  <a:gd name="T3" fmla="*/ 7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0" y="10"/>
                      <a:pt x="0" y="7"/>
                    </a:cubicBezTo>
                    <a:cubicBezTo>
                      <a:pt x="0" y="5"/>
                      <a:pt x="4" y="0"/>
                      <a:pt x="7" y="0"/>
                    </a:cubicBezTo>
                    <a:cubicBezTo>
                      <a:pt x="10" y="0"/>
                      <a:pt x="9"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4" name="Freeform 1891">
                <a:extLst>
                  <a:ext uri="{FF2B5EF4-FFF2-40B4-BE49-F238E27FC236}">
                    <a16:creationId xmlns:a16="http://schemas.microsoft.com/office/drawing/2014/main" id="{39ECEA27-0BC1-4A87-9D55-17B49866D8AA}"/>
                  </a:ext>
                </a:extLst>
              </p:cNvPr>
              <p:cNvSpPr>
                <a:spLocks/>
              </p:cNvSpPr>
              <p:nvPr/>
            </p:nvSpPr>
            <p:spPr bwMode="auto">
              <a:xfrm>
                <a:off x="4579" y="1307"/>
                <a:ext cx="48" cy="48"/>
              </a:xfrm>
              <a:custGeom>
                <a:avLst/>
                <a:gdLst>
                  <a:gd name="T0" fmla="*/ 7 w 10"/>
                  <a:gd name="T1" fmla="*/ 4 h 10"/>
                  <a:gd name="T2" fmla="*/ 0 w 10"/>
                  <a:gd name="T3" fmla="*/ 7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0" y="10"/>
                      <a:pt x="0" y="7"/>
                    </a:cubicBezTo>
                    <a:cubicBezTo>
                      <a:pt x="0" y="5"/>
                      <a:pt x="4" y="1"/>
                      <a:pt x="7" y="0"/>
                    </a:cubicBezTo>
                    <a:cubicBezTo>
                      <a:pt x="10" y="0"/>
                      <a:pt x="9"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5" name="Freeform 1892">
                <a:extLst>
                  <a:ext uri="{FF2B5EF4-FFF2-40B4-BE49-F238E27FC236}">
                    <a16:creationId xmlns:a16="http://schemas.microsoft.com/office/drawing/2014/main" id="{E1DFB480-A96C-48CD-BF3E-EC444CD37829}"/>
                  </a:ext>
                </a:extLst>
              </p:cNvPr>
              <p:cNvSpPr>
                <a:spLocks/>
              </p:cNvSpPr>
              <p:nvPr/>
            </p:nvSpPr>
            <p:spPr bwMode="auto">
              <a:xfrm>
                <a:off x="4434" y="1389"/>
                <a:ext cx="48" cy="48"/>
              </a:xfrm>
              <a:custGeom>
                <a:avLst/>
                <a:gdLst>
                  <a:gd name="T0" fmla="*/ 7 w 10"/>
                  <a:gd name="T1" fmla="*/ 4 h 10"/>
                  <a:gd name="T2" fmla="*/ 0 w 10"/>
                  <a:gd name="T3" fmla="*/ 8 h 10"/>
                  <a:gd name="T4" fmla="*/ 8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5" y="8"/>
                      <a:pt x="1" y="10"/>
                      <a:pt x="0" y="8"/>
                    </a:cubicBezTo>
                    <a:cubicBezTo>
                      <a:pt x="0" y="5"/>
                      <a:pt x="4" y="0"/>
                      <a:pt x="8" y="0"/>
                    </a:cubicBezTo>
                    <a:cubicBezTo>
                      <a:pt x="10" y="0"/>
                      <a:pt x="9"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6" name="Freeform 1893">
                <a:extLst>
                  <a:ext uri="{FF2B5EF4-FFF2-40B4-BE49-F238E27FC236}">
                    <a16:creationId xmlns:a16="http://schemas.microsoft.com/office/drawing/2014/main" id="{96E2D76D-29E9-44F0-8455-B75B5D1953DB}"/>
                  </a:ext>
                </a:extLst>
              </p:cNvPr>
              <p:cNvSpPr>
                <a:spLocks/>
              </p:cNvSpPr>
              <p:nvPr/>
            </p:nvSpPr>
            <p:spPr bwMode="auto">
              <a:xfrm>
                <a:off x="4502" y="1331"/>
                <a:ext cx="48" cy="48"/>
              </a:xfrm>
              <a:custGeom>
                <a:avLst/>
                <a:gdLst>
                  <a:gd name="T0" fmla="*/ 7 w 10"/>
                  <a:gd name="T1" fmla="*/ 4 h 10"/>
                  <a:gd name="T2" fmla="*/ 0 w 10"/>
                  <a:gd name="T3" fmla="*/ 8 h 10"/>
                  <a:gd name="T4" fmla="*/ 7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4" y="8"/>
                      <a:pt x="0" y="10"/>
                      <a:pt x="0" y="8"/>
                    </a:cubicBezTo>
                    <a:cubicBezTo>
                      <a:pt x="0" y="6"/>
                      <a:pt x="4" y="1"/>
                      <a:pt x="7" y="0"/>
                    </a:cubicBezTo>
                    <a:cubicBezTo>
                      <a:pt x="10" y="0"/>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7" name="Freeform 1894">
                <a:extLst>
                  <a:ext uri="{FF2B5EF4-FFF2-40B4-BE49-F238E27FC236}">
                    <a16:creationId xmlns:a16="http://schemas.microsoft.com/office/drawing/2014/main" id="{B55AEAAA-CDEF-4589-A0CA-865BB671CA4E}"/>
                  </a:ext>
                </a:extLst>
              </p:cNvPr>
              <p:cNvSpPr>
                <a:spLocks/>
              </p:cNvSpPr>
              <p:nvPr/>
            </p:nvSpPr>
            <p:spPr bwMode="auto">
              <a:xfrm>
                <a:off x="4468" y="1321"/>
                <a:ext cx="48" cy="49"/>
              </a:xfrm>
              <a:custGeom>
                <a:avLst/>
                <a:gdLst>
                  <a:gd name="T0" fmla="*/ 7 w 10"/>
                  <a:gd name="T1" fmla="*/ 5 h 10"/>
                  <a:gd name="T2" fmla="*/ 0 w 10"/>
                  <a:gd name="T3" fmla="*/ 8 h 10"/>
                  <a:gd name="T4" fmla="*/ 8 w 10"/>
                  <a:gd name="T5" fmla="*/ 0 h 10"/>
                  <a:gd name="T6" fmla="*/ 7 w 10"/>
                  <a:gd name="T7" fmla="*/ 5 h 10"/>
                </a:gdLst>
                <a:ahLst/>
                <a:cxnLst>
                  <a:cxn ang="0">
                    <a:pos x="T0" y="T1"/>
                  </a:cxn>
                  <a:cxn ang="0">
                    <a:pos x="T2" y="T3"/>
                  </a:cxn>
                  <a:cxn ang="0">
                    <a:pos x="T4" y="T5"/>
                  </a:cxn>
                  <a:cxn ang="0">
                    <a:pos x="T6" y="T7"/>
                  </a:cxn>
                </a:cxnLst>
                <a:rect l="0" t="0" r="r" b="b"/>
                <a:pathLst>
                  <a:path w="10" h="10">
                    <a:moveTo>
                      <a:pt x="7" y="5"/>
                    </a:moveTo>
                    <a:cubicBezTo>
                      <a:pt x="4" y="8"/>
                      <a:pt x="0" y="10"/>
                      <a:pt x="0" y="8"/>
                    </a:cubicBezTo>
                    <a:cubicBezTo>
                      <a:pt x="0" y="6"/>
                      <a:pt x="5" y="1"/>
                      <a:pt x="8" y="0"/>
                    </a:cubicBezTo>
                    <a:cubicBezTo>
                      <a:pt x="10"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8" name="Freeform 1895">
                <a:extLst>
                  <a:ext uri="{FF2B5EF4-FFF2-40B4-BE49-F238E27FC236}">
                    <a16:creationId xmlns:a16="http://schemas.microsoft.com/office/drawing/2014/main" id="{A9421844-2253-4082-AE14-EA3202519EBD}"/>
                  </a:ext>
                </a:extLst>
              </p:cNvPr>
              <p:cNvSpPr>
                <a:spLocks/>
              </p:cNvSpPr>
              <p:nvPr/>
            </p:nvSpPr>
            <p:spPr bwMode="auto">
              <a:xfrm>
                <a:off x="4097" y="1625"/>
                <a:ext cx="39" cy="53"/>
              </a:xfrm>
              <a:custGeom>
                <a:avLst/>
                <a:gdLst>
                  <a:gd name="T0" fmla="*/ 5 w 8"/>
                  <a:gd name="T1" fmla="*/ 5 h 11"/>
                  <a:gd name="T2" fmla="*/ 0 w 8"/>
                  <a:gd name="T3" fmla="*/ 10 h 11"/>
                  <a:gd name="T4" fmla="*/ 6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8"/>
                      <a:pt x="4" y="1"/>
                      <a:pt x="6"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49" name="Freeform 1896">
                <a:extLst>
                  <a:ext uri="{FF2B5EF4-FFF2-40B4-BE49-F238E27FC236}">
                    <a16:creationId xmlns:a16="http://schemas.microsoft.com/office/drawing/2014/main" id="{B7880D65-F1CB-47E8-AE32-5769F90096FA}"/>
                  </a:ext>
                </a:extLst>
              </p:cNvPr>
              <p:cNvSpPr>
                <a:spLocks/>
              </p:cNvSpPr>
              <p:nvPr/>
            </p:nvSpPr>
            <p:spPr bwMode="auto">
              <a:xfrm>
                <a:off x="4145" y="1553"/>
                <a:ext cx="39"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8"/>
                      <a:pt x="4" y="1"/>
                      <a:pt x="7"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0" name="Freeform 1897">
                <a:extLst>
                  <a:ext uri="{FF2B5EF4-FFF2-40B4-BE49-F238E27FC236}">
                    <a16:creationId xmlns:a16="http://schemas.microsoft.com/office/drawing/2014/main" id="{AB5F4C4D-69CE-4CF5-BA9D-6807E6351AE1}"/>
                  </a:ext>
                </a:extLst>
              </p:cNvPr>
              <p:cNvSpPr>
                <a:spLocks/>
              </p:cNvSpPr>
              <p:nvPr/>
            </p:nvSpPr>
            <p:spPr bwMode="auto">
              <a:xfrm>
                <a:off x="4131" y="1611"/>
                <a:ext cx="43" cy="53"/>
              </a:xfrm>
              <a:custGeom>
                <a:avLst/>
                <a:gdLst>
                  <a:gd name="T0" fmla="*/ 6 w 9"/>
                  <a:gd name="T1" fmla="*/ 6 h 11"/>
                  <a:gd name="T2" fmla="*/ 1 w 9"/>
                  <a:gd name="T3" fmla="*/ 10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1" y="10"/>
                    </a:cubicBezTo>
                    <a:cubicBezTo>
                      <a:pt x="0" y="8"/>
                      <a:pt x="4" y="1"/>
                      <a:pt x="7" y="0"/>
                    </a:cubicBezTo>
                    <a:cubicBezTo>
                      <a:pt x="9" y="0"/>
                      <a:pt x="7"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1" name="Freeform 1898">
                <a:extLst>
                  <a:ext uri="{FF2B5EF4-FFF2-40B4-BE49-F238E27FC236}">
                    <a16:creationId xmlns:a16="http://schemas.microsoft.com/office/drawing/2014/main" id="{16D8AD71-13BC-489D-8D22-95A0ACF7910F}"/>
                  </a:ext>
                </a:extLst>
              </p:cNvPr>
              <p:cNvSpPr>
                <a:spLocks/>
              </p:cNvSpPr>
              <p:nvPr/>
            </p:nvSpPr>
            <p:spPr bwMode="auto">
              <a:xfrm>
                <a:off x="4083" y="1688"/>
                <a:ext cx="38" cy="53"/>
              </a:xfrm>
              <a:custGeom>
                <a:avLst/>
                <a:gdLst>
                  <a:gd name="T0" fmla="*/ 6 w 8"/>
                  <a:gd name="T1" fmla="*/ 5 h 11"/>
                  <a:gd name="T2" fmla="*/ 0 w 8"/>
                  <a:gd name="T3" fmla="*/ 10 h 11"/>
                  <a:gd name="T4" fmla="*/ 7 w 8"/>
                  <a:gd name="T5" fmla="*/ 0 h 11"/>
                  <a:gd name="T6" fmla="*/ 6 w 8"/>
                  <a:gd name="T7" fmla="*/ 5 h 11"/>
                </a:gdLst>
                <a:ahLst/>
                <a:cxnLst>
                  <a:cxn ang="0">
                    <a:pos x="T0" y="T1"/>
                  </a:cxn>
                  <a:cxn ang="0">
                    <a:pos x="T2" y="T3"/>
                  </a:cxn>
                  <a:cxn ang="0">
                    <a:pos x="T4" y="T5"/>
                  </a:cxn>
                  <a:cxn ang="0">
                    <a:pos x="T6" y="T7"/>
                  </a:cxn>
                </a:cxnLst>
                <a:rect l="0" t="0" r="r" b="b"/>
                <a:pathLst>
                  <a:path w="8" h="11">
                    <a:moveTo>
                      <a:pt x="6" y="5"/>
                    </a:moveTo>
                    <a:cubicBezTo>
                      <a:pt x="4" y="9"/>
                      <a:pt x="1" y="11"/>
                      <a:pt x="0" y="10"/>
                    </a:cubicBezTo>
                    <a:cubicBezTo>
                      <a:pt x="0" y="8"/>
                      <a:pt x="4" y="1"/>
                      <a:pt x="7" y="0"/>
                    </a:cubicBezTo>
                    <a:cubicBezTo>
                      <a:pt x="8"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2" name="Freeform 1899">
                <a:extLst>
                  <a:ext uri="{FF2B5EF4-FFF2-40B4-BE49-F238E27FC236}">
                    <a16:creationId xmlns:a16="http://schemas.microsoft.com/office/drawing/2014/main" id="{B59B3C25-4074-4253-AEED-870E45C69058}"/>
                  </a:ext>
                </a:extLst>
              </p:cNvPr>
              <p:cNvSpPr>
                <a:spLocks/>
              </p:cNvSpPr>
              <p:nvPr/>
            </p:nvSpPr>
            <p:spPr bwMode="auto">
              <a:xfrm>
                <a:off x="4049" y="1698"/>
                <a:ext cx="38" cy="57"/>
              </a:xfrm>
              <a:custGeom>
                <a:avLst/>
                <a:gdLst>
                  <a:gd name="T0" fmla="*/ 5 w 8"/>
                  <a:gd name="T1" fmla="*/ 6 h 12"/>
                  <a:gd name="T2" fmla="*/ 0 w 8"/>
                  <a:gd name="T3" fmla="*/ 10 h 12"/>
                  <a:gd name="T4" fmla="*/ 6 w 8"/>
                  <a:gd name="T5" fmla="*/ 1 h 12"/>
                  <a:gd name="T6" fmla="*/ 5 w 8"/>
                  <a:gd name="T7" fmla="*/ 6 h 12"/>
                </a:gdLst>
                <a:ahLst/>
                <a:cxnLst>
                  <a:cxn ang="0">
                    <a:pos x="T0" y="T1"/>
                  </a:cxn>
                  <a:cxn ang="0">
                    <a:pos x="T2" y="T3"/>
                  </a:cxn>
                  <a:cxn ang="0">
                    <a:pos x="T4" y="T5"/>
                  </a:cxn>
                  <a:cxn ang="0">
                    <a:pos x="T6" y="T7"/>
                  </a:cxn>
                </a:cxnLst>
                <a:rect l="0" t="0" r="r" b="b"/>
                <a:pathLst>
                  <a:path w="8" h="12">
                    <a:moveTo>
                      <a:pt x="5" y="6"/>
                    </a:moveTo>
                    <a:cubicBezTo>
                      <a:pt x="3" y="10"/>
                      <a:pt x="1" y="12"/>
                      <a:pt x="0" y="10"/>
                    </a:cubicBezTo>
                    <a:cubicBezTo>
                      <a:pt x="0" y="9"/>
                      <a:pt x="4" y="1"/>
                      <a:pt x="6" y="1"/>
                    </a:cubicBezTo>
                    <a:cubicBezTo>
                      <a:pt x="8" y="0"/>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3" name="Freeform 1900">
                <a:extLst>
                  <a:ext uri="{FF2B5EF4-FFF2-40B4-BE49-F238E27FC236}">
                    <a16:creationId xmlns:a16="http://schemas.microsoft.com/office/drawing/2014/main" id="{74ED02D7-D0DB-4BE8-9744-41B946D6EFAC}"/>
                  </a:ext>
                </a:extLst>
              </p:cNvPr>
              <p:cNvSpPr>
                <a:spLocks/>
              </p:cNvSpPr>
              <p:nvPr/>
            </p:nvSpPr>
            <p:spPr bwMode="auto">
              <a:xfrm>
                <a:off x="4030" y="1649"/>
                <a:ext cx="38" cy="58"/>
              </a:xfrm>
              <a:custGeom>
                <a:avLst/>
                <a:gdLst>
                  <a:gd name="T0" fmla="*/ 5 w 8"/>
                  <a:gd name="T1" fmla="*/ 5 h 12"/>
                  <a:gd name="T2" fmla="*/ 0 w 8"/>
                  <a:gd name="T3" fmla="*/ 10 h 12"/>
                  <a:gd name="T4" fmla="*/ 6 w 8"/>
                  <a:gd name="T5" fmla="*/ 0 h 12"/>
                  <a:gd name="T6" fmla="*/ 5 w 8"/>
                  <a:gd name="T7" fmla="*/ 5 h 12"/>
                </a:gdLst>
                <a:ahLst/>
                <a:cxnLst>
                  <a:cxn ang="0">
                    <a:pos x="T0" y="T1"/>
                  </a:cxn>
                  <a:cxn ang="0">
                    <a:pos x="T2" y="T3"/>
                  </a:cxn>
                  <a:cxn ang="0">
                    <a:pos x="T4" y="T5"/>
                  </a:cxn>
                  <a:cxn ang="0">
                    <a:pos x="T6" y="T7"/>
                  </a:cxn>
                </a:cxnLst>
                <a:rect l="0" t="0" r="r" b="b"/>
                <a:pathLst>
                  <a:path w="8" h="12">
                    <a:moveTo>
                      <a:pt x="5" y="5"/>
                    </a:moveTo>
                    <a:cubicBezTo>
                      <a:pt x="3" y="9"/>
                      <a:pt x="1" y="12"/>
                      <a:pt x="0" y="10"/>
                    </a:cubicBezTo>
                    <a:cubicBezTo>
                      <a:pt x="0" y="8"/>
                      <a:pt x="4" y="1"/>
                      <a:pt x="6" y="0"/>
                    </a:cubicBezTo>
                    <a:cubicBezTo>
                      <a:pt x="8" y="0"/>
                      <a:pt x="6"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4" name="Freeform 1901">
                <a:extLst>
                  <a:ext uri="{FF2B5EF4-FFF2-40B4-BE49-F238E27FC236}">
                    <a16:creationId xmlns:a16="http://schemas.microsoft.com/office/drawing/2014/main" id="{CB35735C-6627-42FE-B45C-3051C526CB99}"/>
                  </a:ext>
                </a:extLst>
              </p:cNvPr>
              <p:cNvSpPr>
                <a:spLocks/>
              </p:cNvSpPr>
              <p:nvPr/>
            </p:nvSpPr>
            <p:spPr bwMode="auto">
              <a:xfrm>
                <a:off x="4184" y="1534"/>
                <a:ext cx="43" cy="53"/>
              </a:xfrm>
              <a:custGeom>
                <a:avLst/>
                <a:gdLst>
                  <a:gd name="T0" fmla="*/ 7 w 9"/>
                  <a:gd name="T1" fmla="*/ 5 h 11"/>
                  <a:gd name="T2" fmla="*/ 1 w 9"/>
                  <a:gd name="T3" fmla="*/ 10 h 11"/>
                  <a:gd name="T4" fmla="*/ 8 w 9"/>
                  <a:gd name="T5" fmla="*/ 1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1" y="10"/>
                    </a:cubicBezTo>
                    <a:cubicBezTo>
                      <a:pt x="0" y="8"/>
                      <a:pt x="5" y="1"/>
                      <a:pt x="8" y="1"/>
                    </a:cubicBezTo>
                    <a:cubicBezTo>
                      <a:pt x="9" y="0"/>
                      <a:pt x="8" y="4"/>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5" name="Freeform 1902">
                <a:extLst>
                  <a:ext uri="{FF2B5EF4-FFF2-40B4-BE49-F238E27FC236}">
                    <a16:creationId xmlns:a16="http://schemas.microsoft.com/office/drawing/2014/main" id="{DBE8E5F9-3941-4F35-8C23-EDDAAA4EF839}"/>
                  </a:ext>
                </a:extLst>
              </p:cNvPr>
              <p:cNvSpPr>
                <a:spLocks/>
              </p:cNvSpPr>
              <p:nvPr/>
            </p:nvSpPr>
            <p:spPr bwMode="auto">
              <a:xfrm>
                <a:off x="4237" y="1500"/>
                <a:ext cx="43" cy="53"/>
              </a:xfrm>
              <a:custGeom>
                <a:avLst/>
                <a:gdLst>
                  <a:gd name="T0" fmla="*/ 6 w 9"/>
                  <a:gd name="T1" fmla="*/ 5 h 11"/>
                  <a:gd name="T2" fmla="*/ 0 w 9"/>
                  <a:gd name="T3" fmla="*/ 9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9"/>
                      <a:pt x="0" y="11"/>
                      <a:pt x="0" y="9"/>
                    </a:cubicBezTo>
                    <a:cubicBezTo>
                      <a:pt x="0" y="7"/>
                      <a:pt x="4" y="1"/>
                      <a:pt x="7" y="0"/>
                    </a:cubicBezTo>
                    <a:cubicBezTo>
                      <a:pt x="9"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6" name="Freeform 1903">
                <a:extLst>
                  <a:ext uri="{FF2B5EF4-FFF2-40B4-BE49-F238E27FC236}">
                    <a16:creationId xmlns:a16="http://schemas.microsoft.com/office/drawing/2014/main" id="{3DCB3C83-3964-41B8-BAA8-11B6BFA688C4}"/>
                  </a:ext>
                </a:extLst>
              </p:cNvPr>
              <p:cNvSpPr>
                <a:spLocks/>
              </p:cNvSpPr>
              <p:nvPr/>
            </p:nvSpPr>
            <p:spPr bwMode="auto">
              <a:xfrm>
                <a:off x="4256" y="1514"/>
                <a:ext cx="43" cy="53"/>
              </a:xfrm>
              <a:custGeom>
                <a:avLst/>
                <a:gdLst>
                  <a:gd name="T0" fmla="*/ 7 w 9"/>
                  <a:gd name="T1" fmla="*/ 5 h 11"/>
                  <a:gd name="T2" fmla="*/ 1 w 9"/>
                  <a:gd name="T3" fmla="*/ 9 h 11"/>
                  <a:gd name="T4" fmla="*/ 8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8"/>
                      <a:pt x="1" y="11"/>
                      <a:pt x="1" y="9"/>
                    </a:cubicBezTo>
                    <a:cubicBezTo>
                      <a:pt x="0" y="7"/>
                      <a:pt x="5" y="1"/>
                      <a:pt x="8"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7" name="Freeform 1904">
                <a:extLst>
                  <a:ext uri="{FF2B5EF4-FFF2-40B4-BE49-F238E27FC236}">
                    <a16:creationId xmlns:a16="http://schemas.microsoft.com/office/drawing/2014/main" id="{EC46C485-D24B-4624-A9DD-17D924E73F13}"/>
                  </a:ext>
                </a:extLst>
              </p:cNvPr>
              <p:cNvSpPr>
                <a:spLocks/>
              </p:cNvSpPr>
              <p:nvPr/>
            </p:nvSpPr>
            <p:spPr bwMode="auto">
              <a:xfrm>
                <a:off x="4314" y="1471"/>
                <a:ext cx="43" cy="48"/>
              </a:xfrm>
              <a:custGeom>
                <a:avLst/>
                <a:gdLst>
                  <a:gd name="T0" fmla="*/ 7 w 9"/>
                  <a:gd name="T1" fmla="*/ 5 h 10"/>
                  <a:gd name="T2" fmla="*/ 0 w 9"/>
                  <a:gd name="T3" fmla="*/ 9 h 10"/>
                  <a:gd name="T4" fmla="*/ 7 w 9"/>
                  <a:gd name="T5" fmla="*/ 0 h 10"/>
                  <a:gd name="T6" fmla="*/ 7 w 9"/>
                  <a:gd name="T7" fmla="*/ 5 h 10"/>
                </a:gdLst>
                <a:ahLst/>
                <a:cxnLst>
                  <a:cxn ang="0">
                    <a:pos x="T0" y="T1"/>
                  </a:cxn>
                  <a:cxn ang="0">
                    <a:pos x="T2" y="T3"/>
                  </a:cxn>
                  <a:cxn ang="0">
                    <a:pos x="T4" y="T5"/>
                  </a:cxn>
                  <a:cxn ang="0">
                    <a:pos x="T6" y="T7"/>
                  </a:cxn>
                </a:cxnLst>
                <a:rect l="0" t="0" r="r" b="b"/>
                <a:pathLst>
                  <a:path w="9" h="10">
                    <a:moveTo>
                      <a:pt x="7" y="5"/>
                    </a:moveTo>
                    <a:cubicBezTo>
                      <a:pt x="4" y="8"/>
                      <a:pt x="1" y="10"/>
                      <a:pt x="0" y="9"/>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8" name="Freeform 1905">
                <a:extLst>
                  <a:ext uri="{FF2B5EF4-FFF2-40B4-BE49-F238E27FC236}">
                    <a16:creationId xmlns:a16="http://schemas.microsoft.com/office/drawing/2014/main" id="{4493432B-D234-4222-A62C-3938D8E59117}"/>
                  </a:ext>
                </a:extLst>
              </p:cNvPr>
              <p:cNvSpPr>
                <a:spLocks/>
              </p:cNvSpPr>
              <p:nvPr/>
            </p:nvSpPr>
            <p:spPr bwMode="auto">
              <a:xfrm>
                <a:off x="4372" y="1428"/>
                <a:ext cx="48" cy="48"/>
              </a:xfrm>
              <a:custGeom>
                <a:avLst/>
                <a:gdLst>
                  <a:gd name="T0" fmla="*/ 7 w 10"/>
                  <a:gd name="T1" fmla="*/ 4 h 10"/>
                  <a:gd name="T2" fmla="*/ 0 w 10"/>
                  <a:gd name="T3" fmla="*/ 8 h 10"/>
                  <a:gd name="T4" fmla="*/ 8 w 10"/>
                  <a:gd name="T5" fmla="*/ 0 h 10"/>
                  <a:gd name="T6" fmla="*/ 7 w 10"/>
                  <a:gd name="T7" fmla="*/ 4 h 10"/>
                </a:gdLst>
                <a:ahLst/>
                <a:cxnLst>
                  <a:cxn ang="0">
                    <a:pos x="T0" y="T1"/>
                  </a:cxn>
                  <a:cxn ang="0">
                    <a:pos x="T2" y="T3"/>
                  </a:cxn>
                  <a:cxn ang="0">
                    <a:pos x="T4" y="T5"/>
                  </a:cxn>
                  <a:cxn ang="0">
                    <a:pos x="T6" y="T7"/>
                  </a:cxn>
                </a:cxnLst>
                <a:rect l="0" t="0" r="r" b="b"/>
                <a:pathLst>
                  <a:path w="10" h="10">
                    <a:moveTo>
                      <a:pt x="7" y="4"/>
                    </a:moveTo>
                    <a:cubicBezTo>
                      <a:pt x="4" y="8"/>
                      <a:pt x="1" y="10"/>
                      <a:pt x="0" y="8"/>
                    </a:cubicBezTo>
                    <a:cubicBezTo>
                      <a:pt x="0" y="6"/>
                      <a:pt x="4" y="0"/>
                      <a:pt x="8" y="0"/>
                    </a:cubicBezTo>
                    <a:cubicBezTo>
                      <a:pt x="10"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59" name="Freeform 1906">
                <a:extLst>
                  <a:ext uri="{FF2B5EF4-FFF2-40B4-BE49-F238E27FC236}">
                    <a16:creationId xmlns:a16="http://schemas.microsoft.com/office/drawing/2014/main" id="{558805D6-EAF3-44F2-A1DF-3E9494ECBCBA}"/>
                  </a:ext>
                </a:extLst>
              </p:cNvPr>
              <p:cNvSpPr>
                <a:spLocks/>
              </p:cNvSpPr>
              <p:nvPr/>
            </p:nvSpPr>
            <p:spPr bwMode="auto">
              <a:xfrm>
                <a:off x="4410" y="1365"/>
                <a:ext cx="44" cy="43"/>
              </a:xfrm>
              <a:custGeom>
                <a:avLst/>
                <a:gdLst>
                  <a:gd name="T0" fmla="*/ 6 w 9"/>
                  <a:gd name="T1" fmla="*/ 4 h 9"/>
                  <a:gd name="T2" fmla="*/ 0 w 9"/>
                  <a:gd name="T3" fmla="*/ 8 h 9"/>
                  <a:gd name="T4" fmla="*/ 7 w 9"/>
                  <a:gd name="T5" fmla="*/ 0 h 9"/>
                  <a:gd name="T6" fmla="*/ 6 w 9"/>
                  <a:gd name="T7" fmla="*/ 4 h 9"/>
                </a:gdLst>
                <a:ahLst/>
                <a:cxnLst>
                  <a:cxn ang="0">
                    <a:pos x="T0" y="T1"/>
                  </a:cxn>
                  <a:cxn ang="0">
                    <a:pos x="T2" y="T3"/>
                  </a:cxn>
                  <a:cxn ang="0">
                    <a:pos x="T4" y="T5"/>
                  </a:cxn>
                  <a:cxn ang="0">
                    <a:pos x="T6" y="T7"/>
                  </a:cxn>
                </a:cxnLst>
                <a:rect l="0" t="0" r="r" b="b"/>
                <a:pathLst>
                  <a:path w="9" h="9">
                    <a:moveTo>
                      <a:pt x="6" y="4"/>
                    </a:moveTo>
                    <a:cubicBezTo>
                      <a:pt x="4" y="7"/>
                      <a:pt x="0" y="9"/>
                      <a:pt x="0" y="8"/>
                    </a:cubicBezTo>
                    <a:cubicBezTo>
                      <a:pt x="0" y="6"/>
                      <a:pt x="4" y="0"/>
                      <a:pt x="7" y="0"/>
                    </a:cubicBezTo>
                    <a:cubicBezTo>
                      <a:pt x="9"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0" name="Freeform 1907">
                <a:extLst>
                  <a:ext uri="{FF2B5EF4-FFF2-40B4-BE49-F238E27FC236}">
                    <a16:creationId xmlns:a16="http://schemas.microsoft.com/office/drawing/2014/main" id="{607B805C-DE8D-49E5-9B19-CE007B1B71DD}"/>
                  </a:ext>
                </a:extLst>
              </p:cNvPr>
              <p:cNvSpPr>
                <a:spLocks/>
              </p:cNvSpPr>
              <p:nvPr/>
            </p:nvSpPr>
            <p:spPr bwMode="auto">
              <a:xfrm>
                <a:off x="4299" y="1442"/>
                <a:ext cx="44" cy="53"/>
              </a:xfrm>
              <a:custGeom>
                <a:avLst/>
                <a:gdLst>
                  <a:gd name="T0" fmla="*/ 7 w 9"/>
                  <a:gd name="T1" fmla="*/ 5 h 11"/>
                  <a:gd name="T2" fmla="*/ 0 w 9"/>
                  <a:gd name="T3" fmla="*/ 9 h 11"/>
                  <a:gd name="T4" fmla="*/ 8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0" y="9"/>
                    </a:cubicBezTo>
                    <a:cubicBezTo>
                      <a:pt x="0" y="7"/>
                      <a:pt x="5" y="1"/>
                      <a:pt x="8"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1" name="Freeform 1908">
                <a:extLst>
                  <a:ext uri="{FF2B5EF4-FFF2-40B4-BE49-F238E27FC236}">
                    <a16:creationId xmlns:a16="http://schemas.microsoft.com/office/drawing/2014/main" id="{89DB09B2-0176-416A-AD5D-C9C55CC7A5CE}"/>
                  </a:ext>
                </a:extLst>
              </p:cNvPr>
              <p:cNvSpPr>
                <a:spLocks/>
              </p:cNvSpPr>
              <p:nvPr/>
            </p:nvSpPr>
            <p:spPr bwMode="auto">
              <a:xfrm>
                <a:off x="4179" y="1587"/>
                <a:ext cx="43" cy="53"/>
              </a:xfrm>
              <a:custGeom>
                <a:avLst/>
                <a:gdLst>
                  <a:gd name="T0" fmla="*/ 6 w 9"/>
                  <a:gd name="T1" fmla="*/ 5 h 11"/>
                  <a:gd name="T2" fmla="*/ 0 w 9"/>
                  <a:gd name="T3" fmla="*/ 9 h 11"/>
                  <a:gd name="T4" fmla="*/ 7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4" y="8"/>
                      <a:pt x="0" y="11"/>
                      <a:pt x="0" y="9"/>
                    </a:cubicBezTo>
                    <a:cubicBezTo>
                      <a:pt x="0" y="7"/>
                      <a:pt x="4" y="1"/>
                      <a:pt x="7"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2" name="Freeform 1909">
                <a:extLst>
                  <a:ext uri="{FF2B5EF4-FFF2-40B4-BE49-F238E27FC236}">
                    <a16:creationId xmlns:a16="http://schemas.microsoft.com/office/drawing/2014/main" id="{6A72BC6D-F1BC-44E7-BCB4-915B434BFC40}"/>
                  </a:ext>
                </a:extLst>
              </p:cNvPr>
              <p:cNvSpPr>
                <a:spLocks/>
              </p:cNvSpPr>
              <p:nvPr/>
            </p:nvSpPr>
            <p:spPr bwMode="auto">
              <a:xfrm>
                <a:off x="4217" y="1577"/>
                <a:ext cx="44" cy="53"/>
              </a:xfrm>
              <a:custGeom>
                <a:avLst/>
                <a:gdLst>
                  <a:gd name="T0" fmla="*/ 7 w 9"/>
                  <a:gd name="T1" fmla="*/ 5 h 11"/>
                  <a:gd name="T2" fmla="*/ 0 w 9"/>
                  <a:gd name="T3" fmla="*/ 9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4" y="9"/>
                      <a:pt x="1" y="11"/>
                      <a:pt x="0" y="9"/>
                    </a:cubicBezTo>
                    <a:cubicBezTo>
                      <a:pt x="0" y="7"/>
                      <a:pt x="4" y="1"/>
                      <a:pt x="7" y="0"/>
                    </a:cubicBezTo>
                    <a:cubicBezTo>
                      <a:pt x="9"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3" name="Freeform 1910">
                <a:extLst>
                  <a:ext uri="{FF2B5EF4-FFF2-40B4-BE49-F238E27FC236}">
                    <a16:creationId xmlns:a16="http://schemas.microsoft.com/office/drawing/2014/main" id="{14F9A09A-D916-41C4-9F94-EE7312669D82}"/>
                  </a:ext>
                </a:extLst>
              </p:cNvPr>
              <p:cNvSpPr>
                <a:spLocks/>
              </p:cNvSpPr>
              <p:nvPr/>
            </p:nvSpPr>
            <p:spPr bwMode="auto">
              <a:xfrm>
                <a:off x="4266" y="1553"/>
                <a:ext cx="43" cy="53"/>
              </a:xfrm>
              <a:custGeom>
                <a:avLst/>
                <a:gdLst>
                  <a:gd name="T0" fmla="*/ 7 w 9"/>
                  <a:gd name="T1" fmla="*/ 5 h 11"/>
                  <a:gd name="T2" fmla="*/ 0 w 9"/>
                  <a:gd name="T3" fmla="*/ 8 h 11"/>
                  <a:gd name="T4" fmla="*/ 7 w 9"/>
                  <a:gd name="T5" fmla="*/ 0 h 11"/>
                  <a:gd name="T6" fmla="*/ 7 w 9"/>
                  <a:gd name="T7" fmla="*/ 5 h 11"/>
                </a:gdLst>
                <a:ahLst/>
                <a:cxnLst>
                  <a:cxn ang="0">
                    <a:pos x="T0" y="T1"/>
                  </a:cxn>
                  <a:cxn ang="0">
                    <a:pos x="T2" y="T3"/>
                  </a:cxn>
                  <a:cxn ang="0">
                    <a:pos x="T4" y="T5"/>
                  </a:cxn>
                  <a:cxn ang="0">
                    <a:pos x="T6" y="T7"/>
                  </a:cxn>
                </a:cxnLst>
                <a:rect l="0" t="0" r="r" b="b"/>
                <a:pathLst>
                  <a:path w="9" h="11">
                    <a:moveTo>
                      <a:pt x="7" y="5"/>
                    </a:moveTo>
                    <a:cubicBezTo>
                      <a:pt x="5" y="8"/>
                      <a:pt x="1" y="11"/>
                      <a:pt x="0" y="8"/>
                    </a:cubicBezTo>
                    <a:cubicBezTo>
                      <a:pt x="0" y="6"/>
                      <a:pt x="4" y="0"/>
                      <a:pt x="7" y="0"/>
                    </a:cubicBezTo>
                    <a:cubicBezTo>
                      <a:pt x="9" y="0"/>
                      <a:pt x="8" y="2"/>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4" name="Freeform 1911">
                <a:extLst>
                  <a:ext uri="{FF2B5EF4-FFF2-40B4-BE49-F238E27FC236}">
                    <a16:creationId xmlns:a16="http://schemas.microsoft.com/office/drawing/2014/main" id="{785087F3-14AB-463F-A6DB-31FE2DF27AB9}"/>
                  </a:ext>
                </a:extLst>
              </p:cNvPr>
              <p:cNvSpPr>
                <a:spLocks/>
              </p:cNvSpPr>
              <p:nvPr/>
            </p:nvSpPr>
            <p:spPr bwMode="auto">
              <a:xfrm>
                <a:off x="4323" y="1500"/>
                <a:ext cx="49" cy="53"/>
              </a:xfrm>
              <a:custGeom>
                <a:avLst/>
                <a:gdLst>
                  <a:gd name="T0" fmla="*/ 8 w 10"/>
                  <a:gd name="T1" fmla="*/ 5 h 11"/>
                  <a:gd name="T2" fmla="*/ 1 w 10"/>
                  <a:gd name="T3" fmla="*/ 9 h 11"/>
                  <a:gd name="T4" fmla="*/ 8 w 10"/>
                  <a:gd name="T5" fmla="*/ 1 h 11"/>
                  <a:gd name="T6" fmla="*/ 8 w 10"/>
                  <a:gd name="T7" fmla="*/ 5 h 11"/>
                </a:gdLst>
                <a:ahLst/>
                <a:cxnLst>
                  <a:cxn ang="0">
                    <a:pos x="T0" y="T1"/>
                  </a:cxn>
                  <a:cxn ang="0">
                    <a:pos x="T2" y="T3"/>
                  </a:cxn>
                  <a:cxn ang="0">
                    <a:pos x="T4" y="T5"/>
                  </a:cxn>
                  <a:cxn ang="0">
                    <a:pos x="T6" y="T7"/>
                  </a:cxn>
                </a:cxnLst>
                <a:rect l="0" t="0" r="r" b="b"/>
                <a:pathLst>
                  <a:path w="10" h="11">
                    <a:moveTo>
                      <a:pt x="8" y="5"/>
                    </a:moveTo>
                    <a:cubicBezTo>
                      <a:pt x="5" y="9"/>
                      <a:pt x="1" y="11"/>
                      <a:pt x="1" y="9"/>
                    </a:cubicBezTo>
                    <a:cubicBezTo>
                      <a:pt x="0" y="7"/>
                      <a:pt x="5" y="1"/>
                      <a:pt x="8" y="1"/>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5" name="Freeform 1912">
                <a:extLst>
                  <a:ext uri="{FF2B5EF4-FFF2-40B4-BE49-F238E27FC236}">
                    <a16:creationId xmlns:a16="http://schemas.microsoft.com/office/drawing/2014/main" id="{74B38E2C-37B4-437F-8651-42EC81EE7B0E}"/>
                  </a:ext>
                </a:extLst>
              </p:cNvPr>
              <p:cNvSpPr>
                <a:spLocks/>
              </p:cNvSpPr>
              <p:nvPr/>
            </p:nvSpPr>
            <p:spPr bwMode="auto">
              <a:xfrm>
                <a:off x="4126" y="1514"/>
                <a:ext cx="38" cy="49"/>
              </a:xfrm>
              <a:custGeom>
                <a:avLst/>
                <a:gdLst>
                  <a:gd name="T0" fmla="*/ 5 w 8"/>
                  <a:gd name="T1" fmla="*/ 4 h 10"/>
                  <a:gd name="T2" fmla="*/ 0 w 8"/>
                  <a:gd name="T3" fmla="*/ 9 h 10"/>
                  <a:gd name="T4" fmla="*/ 7 w 8"/>
                  <a:gd name="T5" fmla="*/ 0 h 10"/>
                  <a:gd name="T6" fmla="*/ 5 w 8"/>
                  <a:gd name="T7" fmla="*/ 4 h 10"/>
                </a:gdLst>
                <a:ahLst/>
                <a:cxnLst>
                  <a:cxn ang="0">
                    <a:pos x="T0" y="T1"/>
                  </a:cxn>
                  <a:cxn ang="0">
                    <a:pos x="T2" y="T3"/>
                  </a:cxn>
                  <a:cxn ang="0">
                    <a:pos x="T4" y="T5"/>
                  </a:cxn>
                  <a:cxn ang="0">
                    <a:pos x="T6" y="T7"/>
                  </a:cxn>
                </a:cxnLst>
                <a:rect l="0" t="0" r="r" b="b"/>
                <a:pathLst>
                  <a:path w="8" h="10">
                    <a:moveTo>
                      <a:pt x="5" y="4"/>
                    </a:moveTo>
                    <a:cubicBezTo>
                      <a:pt x="2" y="8"/>
                      <a:pt x="0" y="10"/>
                      <a:pt x="0" y="9"/>
                    </a:cubicBezTo>
                    <a:cubicBezTo>
                      <a:pt x="0" y="7"/>
                      <a:pt x="5" y="0"/>
                      <a:pt x="7" y="0"/>
                    </a:cubicBezTo>
                    <a:cubicBezTo>
                      <a:pt x="8" y="0"/>
                      <a:pt x="6"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6" name="Freeform 1913">
                <a:extLst>
                  <a:ext uri="{FF2B5EF4-FFF2-40B4-BE49-F238E27FC236}">
                    <a16:creationId xmlns:a16="http://schemas.microsoft.com/office/drawing/2014/main" id="{011C016D-30D1-4F93-86C4-8FA31E74E683}"/>
                  </a:ext>
                </a:extLst>
              </p:cNvPr>
              <p:cNvSpPr>
                <a:spLocks/>
              </p:cNvSpPr>
              <p:nvPr/>
            </p:nvSpPr>
            <p:spPr bwMode="auto">
              <a:xfrm>
                <a:off x="4184" y="1442"/>
                <a:ext cx="38" cy="48"/>
              </a:xfrm>
              <a:custGeom>
                <a:avLst/>
                <a:gdLst>
                  <a:gd name="T0" fmla="*/ 5 w 8"/>
                  <a:gd name="T1" fmla="*/ 5 h 10"/>
                  <a:gd name="T2" fmla="*/ 0 w 8"/>
                  <a:gd name="T3" fmla="*/ 9 h 10"/>
                  <a:gd name="T4" fmla="*/ 7 w 8"/>
                  <a:gd name="T5" fmla="*/ 0 h 10"/>
                  <a:gd name="T6" fmla="*/ 5 w 8"/>
                  <a:gd name="T7" fmla="*/ 5 h 10"/>
                </a:gdLst>
                <a:ahLst/>
                <a:cxnLst>
                  <a:cxn ang="0">
                    <a:pos x="T0" y="T1"/>
                  </a:cxn>
                  <a:cxn ang="0">
                    <a:pos x="T2" y="T3"/>
                  </a:cxn>
                  <a:cxn ang="0">
                    <a:pos x="T4" y="T5"/>
                  </a:cxn>
                  <a:cxn ang="0">
                    <a:pos x="T6" y="T7"/>
                  </a:cxn>
                </a:cxnLst>
                <a:rect l="0" t="0" r="r" b="b"/>
                <a:pathLst>
                  <a:path w="8" h="10">
                    <a:moveTo>
                      <a:pt x="5" y="5"/>
                    </a:moveTo>
                    <a:cubicBezTo>
                      <a:pt x="2" y="8"/>
                      <a:pt x="0" y="10"/>
                      <a:pt x="0" y="9"/>
                    </a:cubicBezTo>
                    <a:cubicBezTo>
                      <a:pt x="0" y="8"/>
                      <a:pt x="5" y="1"/>
                      <a:pt x="7" y="0"/>
                    </a:cubicBezTo>
                    <a:cubicBezTo>
                      <a:pt x="8" y="0"/>
                      <a:pt x="6"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7" name="Freeform 1914">
                <a:extLst>
                  <a:ext uri="{FF2B5EF4-FFF2-40B4-BE49-F238E27FC236}">
                    <a16:creationId xmlns:a16="http://schemas.microsoft.com/office/drawing/2014/main" id="{DC36BF27-C930-483B-9D23-9A440A58CF70}"/>
                  </a:ext>
                </a:extLst>
              </p:cNvPr>
              <p:cNvSpPr>
                <a:spLocks/>
              </p:cNvSpPr>
              <p:nvPr/>
            </p:nvSpPr>
            <p:spPr bwMode="auto">
              <a:xfrm>
                <a:off x="4242" y="1379"/>
                <a:ext cx="38" cy="44"/>
              </a:xfrm>
              <a:custGeom>
                <a:avLst/>
                <a:gdLst>
                  <a:gd name="T0" fmla="*/ 5 w 8"/>
                  <a:gd name="T1" fmla="*/ 4 h 9"/>
                  <a:gd name="T2" fmla="*/ 0 w 8"/>
                  <a:gd name="T3" fmla="*/ 8 h 9"/>
                  <a:gd name="T4" fmla="*/ 7 w 8"/>
                  <a:gd name="T5" fmla="*/ 0 h 9"/>
                  <a:gd name="T6" fmla="*/ 6 w 8"/>
                  <a:gd name="T7" fmla="*/ 3 h 9"/>
                  <a:gd name="T8" fmla="*/ 5 w 8"/>
                  <a:gd name="T9" fmla="*/ 4 h 9"/>
                </a:gdLst>
                <a:ahLst/>
                <a:cxnLst>
                  <a:cxn ang="0">
                    <a:pos x="T0" y="T1"/>
                  </a:cxn>
                  <a:cxn ang="0">
                    <a:pos x="T2" y="T3"/>
                  </a:cxn>
                  <a:cxn ang="0">
                    <a:pos x="T4" y="T5"/>
                  </a:cxn>
                  <a:cxn ang="0">
                    <a:pos x="T6" y="T7"/>
                  </a:cxn>
                  <a:cxn ang="0">
                    <a:pos x="T8" y="T9"/>
                  </a:cxn>
                </a:cxnLst>
                <a:rect l="0" t="0" r="r" b="b"/>
                <a:pathLst>
                  <a:path w="8" h="9">
                    <a:moveTo>
                      <a:pt x="5" y="4"/>
                    </a:moveTo>
                    <a:cubicBezTo>
                      <a:pt x="2" y="7"/>
                      <a:pt x="0" y="9"/>
                      <a:pt x="0" y="8"/>
                    </a:cubicBezTo>
                    <a:cubicBezTo>
                      <a:pt x="0" y="7"/>
                      <a:pt x="5" y="1"/>
                      <a:pt x="7" y="0"/>
                    </a:cubicBezTo>
                    <a:cubicBezTo>
                      <a:pt x="8" y="0"/>
                      <a:pt x="7" y="2"/>
                      <a:pt x="6" y="3"/>
                    </a:cubicBezTo>
                    <a:cubicBezTo>
                      <a:pt x="6" y="3"/>
                      <a:pt x="5" y="4"/>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8" name="Freeform 1915">
                <a:extLst>
                  <a:ext uri="{FF2B5EF4-FFF2-40B4-BE49-F238E27FC236}">
                    <a16:creationId xmlns:a16="http://schemas.microsoft.com/office/drawing/2014/main" id="{D8212DC6-2F67-4EDD-8863-FC97CB31BF20}"/>
                  </a:ext>
                </a:extLst>
              </p:cNvPr>
              <p:cNvSpPr>
                <a:spLocks/>
              </p:cNvSpPr>
              <p:nvPr/>
            </p:nvSpPr>
            <p:spPr bwMode="auto">
              <a:xfrm>
                <a:off x="4290" y="1346"/>
                <a:ext cx="43" cy="43"/>
              </a:xfrm>
              <a:custGeom>
                <a:avLst/>
                <a:gdLst>
                  <a:gd name="T0" fmla="*/ 5 w 9"/>
                  <a:gd name="T1" fmla="*/ 5 h 9"/>
                  <a:gd name="T2" fmla="*/ 0 w 9"/>
                  <a:gd name="T3" fmla="*/ 9 h 9"/>
                  <a:gd name="T4" fmla="*/ 8 w 9"/>
                  <a:gd name="T5" fmla="*/ 0 h 9"/>
                  <a:gd name="T6" fmla="*/ 6 w 9"/>
                  <a:gd name="T7" fmla="*/ 3 h 9"/>
                  <a:gd name="T8" fmla="*/ 5 w 9"/>
                  <a:gd name="T9" fmla="*/ 5 h 9"/>
                </a:gdLst>
                <a:ahLst/>
                <a:cxnLst>
                  <a:cxn ang="0">
                    <a:pos x="T0" y="T1"/>
                  </a:cxn>
                  <a:cxn ang="0">
                    <a:pos x="T2" y="T3"/>
                  </a:cxn>
                  <a:cxn ang="0">
                    <a:pos x="T4" y="T5"/>
                  </a:cxn>
                  <a:cxn ang="0">
                    <a:pos x="T6" y="T7"/>
                  </a:cxn>
                  <a:cxn ang="0">
                    <a:pos x="T8" y="T9"/>
                  </a:cxn>
                </a:cxnLst>
                <a:rect l="0" t="0" r="r" b="b"/>
                <a:pathLst>
                  <a:path w="9" h="9">
                    <a:moveTo>
                      <a:pt x="5" y="5"/>
                    </a:moveTo>
                    <a:cubicBezTo>
                      <a:pt x="2" y="8"/>
                      <a:pt x="0" y="9"/>
                      <a:pt x="0" y="9"/>
                    </a:cubicBezTo>
                    <a:cubicBezTo>
                      <a:pt x="0" y="7"/>
                      <a:pt x="5" y="1"/>
                      <a:pt x="8" y="0"/>
                    </a:cubicBezTo>
                    <a:cubicBezTo>
                      <a:pt x="9" y="0"/>
                      <a:pt x="7" y="2"/>
                      <a:pt x="6" y="3"/>
                    </a:cubicBezTo>
                    <a:cubicBezTo>
                      <a:pt x="6" y="3"/>
                      <a:pt x="6" y="4"/>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69" name="Freeform 1916">
                <a:extLst>
                  <a:ext uri="{FF2B5EF4-FFF2-40B4-BE49-F238E27FC236}">
                    <a16:creationId xmlns:a16="http://schemas.microsoft.com/office/drawing/2014/main" id="{96862853-4E33-4205-B2B5-004E6D377AE3}"/>
                  </a:ext>
                </a:extLst>
              </p:cNvPr>
              <p:cNvSpPr>
                <a:spLocks/>
              </p:cNvSpPr>
              <p:nvPr/>
            </p:nvSpPr>
            <p:spPr bwMode="auto">
              <a:xfrm>
                <a:off x="4348" y="1283"/>
                <a:ext cx="43" cy="38"/>
              </a:xfrm>
              <a:custGeom>
                <a:avLst/>
                <a:gdLst>
                  <a:gd name="T0" fmla="*/ 5 w 9"/>
                  <a:gd name="T1" fmla="*/ 4 h 8"/>
                  <a:gd name="T2" fmla="*/ 0 w 9"/>
                  <a:gd name="T3" fmla="*/ 8 h 8"/>
                  <a:gd name="T4" fmla="*/ 8 w 9"/>
                  <a:gd name="T5" fmla="*/ 0 h 8"/>
                  <a:gd name="T6" fmla="*/ 8 w 9"/>
                  <a:gd name="T7" fmla="*/ 1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3" y="7"/>
                      <a:pt x="0" y="8"/>
                      <a:pt x="0" y="8"/>
                    </a:cubicBezTo>
                    <a:cubicBezTo>
                      <a:pt x="0" y="6"/>
                      <a:pt x="6" y="1"/>
                      <a:pt x="8" y="0"/>
                    </a:cubicBezTo>
                    <a:cubicBezTo>
                      <a:pt x="9" y="0"/>
                      <a:pt x="9" y="0"/>
                      <a:pt x="8" y="1"/>
                    </a:cubicBezTo>
                    <a:cubicBezTo>
                      <a:pt x="8" y="2"/>
                      <a:pt x="7"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0" name="Freeform 1917">
                <a:extLst>
                  <a:ext uri="{FF2B5EF4-FFF2-40B4-BE49-F238E27FC236}">
                    <a16:creationId xmlns:a16="http://schemas.microsoft.com/office/drawing/2014/main" id="{E5656487-5B61-440E-93C5-514F479D7CB1}"/>
                  </a:ext>
                </a:extLst>
              </p:cNvPr>
              <p:cNvSpPr>
                <a:spLocks/>
              </p:cNvSpPr>
              <p:nvPr/>
            </p:nvSpPr>
            <p:spPr bwMode="auto">
              <a:xfrm>
                <a:off x="4295" y="1321"/>
                <a:ext cx="43" cy="39"/>
              </a:xfrm>
              <a:custGeom>
                <a:avLst/>
                <a:gdLst>
                  <a:gd name="T0" fmla="*/ 6 w 9"/>
                  <a:gd name="T1" fmla="*/ 4 h 8"/>
                  <a:gd name="T2" fmla="*/ 0 w 9"/>
                  <a:gd name="T3" fmla="*/ 8 h 8"/>
                  <a:gd name="T4" fmla="*/ 9 w 9"/>
                  <a:gd name="T5" fmla="*/ 0 h 8"/>
                  <a:gd name="T6" fmla="*/ 9 w 9"/>
                  <a:gd name="T7" fmla="*/ 0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1" y="8"/>
                      <a:pt x="0" y="8"/>
                    </a:cubicBezTo>
                    <a:cubicBezTo>
                      <a:pt x="0" y="7"/>
                      <a:pt x="7" y="0"/>
                      <a:pt x="9" y="0"/>
                    </a:cubicBezTo>
                    <a:cubicBezTo>
                      <a:pt x="9" y="0"/>
                      <a:pt x="9" y="0"/>
                      <a:pt x="9" y="0"/>
                    </a:cubicBezTo>
                    <a:cubicBezTo>
                      <a:pt x="9" y="0"/>
                      <a:pt x="7" y="3"/>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1" name="Freeform 1918">
                <a:extLst>
                  <a:ext uri="{FF2B5EF4-FFF2-40B4-BE49-F238E27FC236}">
                    <a16:creationId xmlns:a16="http://schemas.microsoft.com/office/drawing/2014/main" id="{78816197-755F-4080-8A15-29619690915B}"/>
                  </a:ext>
                </a:extLst>
              </p:cNvPr>
              <p:cNvSpPr>
                <a:spLocks/>
              </p:cNvSpPr>
              <p:nvPr/>
            </p:nvSpPr>
            <p:spPr bwMode="auto">
              <a:xfrm>
                <a:off x="4131" y="1471"/>
                <a:ext cx="38" cy="48"/>
              </a:xfrm>
              <a:custGeom>
                <a:avLst/>
                <a:gdLst>
                  <a:gd name="T0" fmla="*/ 5 w 8"/>
                  <a:gd name="T1" fmla="*/ 5 h 10"/>
                  <a:gd name="T2" fmla="*/ 0 w 8"/>
                  <a:gd name="T3" fmla="*/ 9 h 10"/>
                  <a:gd name="T4" fmla="*/ 8 w 8"/>
                  <a:gd name="T5" fmla="*/ 0 h 10"/>
                  <a:gd name="T6" fmla="*/ 8 w 8"/>
                  <a:gd name="T7" fmla="*/ 0 h 10"/>
                  <a:gd name="T8" fmla="*/ 5 w 8"/>
                  <a:gd name="T9" fmla="*/ 5 h 10"/>
                </a:gdLst>
                <a:ahLst/>
                <a:cxnLst>
                  <a:cxn ang="0">
                    <a:pos x="T0" y="T1"/>
                  </a:cxn>
                  <a:cxn ang="0">
                    <a:pos x="T2" y="T3"/>
                  </a:cxn>
                  <a:cxn ang="0">
                    <a:pos x="T4" y="T5"/>
                  </a:cxn>
                  <a:cxn ang="0">
                    <a:pos x="T6" y="T7"/>
                  </a:cxn>
                  <a:cxn ang="0">
                    <a:pos x="T8" y="T9"/>
                  </a:cxn>
                </a:cxnLst>
                <a:rect l="0" t="0" r="r" b="b"/>
                <a:pathLst>
                  <a:path w="8" h="10">
                    <a:moveTo>
                      <a:pt x="5" y="5"/>
                    </a:moveTo>
                    <a:cubicBezTo>
                      <a:pt x="3" y="7"/>
                      <a:pt x="1" y="10"/>
                      <a:pt x="0" y="9"/>
                    </a:cubicBezTo>
                    <a:cubicBezTo>
                      <a:pt x="0" y="8"/>
                      <a:pt x="6" y="1"/>
                      <a:pt x="8" y="0"/>
                    </a:cubicBezTo>
                    <a:cubicBezTo>
                      <a:pt x="8" y="0"/>
                      <a:pt x="8" y="0"/>
                      <a:pt x="8" y="0"/>
                    </a:cubicBezTo>
                    <a:cubicBezTo>
                      <a:pt x="8" y="1"/>
                      <a:pt x="6" y="4"/>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2" name="Freeform 1919">
                <a:extLst>
                  <a:ext uri="{FF2B5EF4-FFF2-40B4-BE49-F238E27FC236}">
                    <a16:creationId xmlns:a16="http://schemas.microsoft.com/office/drawing/2014/main" id="{88D86805-FB66-4711-8773-DEF595785237}"/>
                  </a:ext>
                </a:extLst>
              </p:cNvPr>
              <p:cNvSpPr>
                <a:spLocks/>
              </p:cNvSpPr>
              <p:nvPr/>
            </p:nvSpPr>
            <p:spPr bwMode="auto">
              <a:xfrm>
                <a:off x="4083" y="1534"/>
                <a:ext cx="38" cy="48"/>
              </a:xfrm>
              <a:custGeom>
                <a:avLst/>
                <a:gdLst>
                  <a:gd name="T0" fmla="*/ 4 w 8"/>
                  <a:gd name="T1" fmla="*/ 5 h 10"/>
                  <a:gd name="T2" fmla="*/ 0 w 8"/>
                  <a:gd name="T3" fmla="*/ 9 h 10"/>
                  <a:gd name="T4" fmla="*/ 8 w 8"/>
                  <a:gd name="T5" fmla="*/ 0 h 10"/>
                  <a:gd name="T6" fmla="*/ 8 w 8"/>
                  <a:gd name="T7" fmla="*/ 0 h 10"/>
                  <a:gd name="T8" fmla="*/ 4 w 8"/>
                  <a:gd name="T9" fmla="*/ 5 h 10"/>
                </a:gdLst>
                <a:ahLst/>
                <a:cxnLst>
                  <a:cxn ang="0">
                    <a:pos x="T0" y="T1"/>
                  </a:cxn>
                  <a:cxn ang="0">
                    <a:pos x="T2" y="T3"/>
                  </a:cxn>
                  <a:cxn ang="0">
                    <a:pos x="T4" y="T5"/>
                  </a:cxn>
                  <a:cxn ang="0">
                    <a:pos x="T6" y="T7"/>
                  </a:cxn>
                  <a:cxn ang="0">
                    <a:pos x="T8" y="T9"/>
                  </a:cxn>
                </a:cxnLst>
                <a:rect l="0" t="0" r="r" b="b"/>
                <a:pathLst>
                  <a:path w="8" h="10">
                    <a:moveTo>
                      <a:pt x="4" y="5"/>
                    </a:moveTo>
                    <a:cubicBezTo>
                      <a:pt x="3" y="7"/>
                      <a:pt x="0" y="10"/>
                      <a:pt x="0" y="9"/>
                    </a:cubicBezTo>
                    <a:cubicBezTo>
                      <a:pt x="0" y="8"/>
                      <a:pt x="6" y="1"/>
                      <a:pt x="8" y="0"/>
                    </a:cubicBezTo>
                    <a:cubicBezTo>
                      <a:pt x="8" y="0"/>
                      <a:pt x="8" y="0"/>
                      <a:pt x="8" y="0"/>
                    </a:cubicBezTo>
                    <a:cubicBezTo>
                      <a:pt x="8" y="1"/>
                      <a:pt x="5" y="4"/>
                      <a:pt x="4"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3" name="Freeform 1920">
                <a:extLst>
                  <a:ext uri="{FF2B5EF4-FFF2-40B4-BE49-F238E27FC236}">
                    <a16:creationId xmlns:a16="http://schemas.microsoft.com/office/drawing/2014/main" id="{AD96127F-C9DE-4002-8FCE-27D43F44CF29}"/>
                  </a:ext>
                </a:extLst>
              </p:cNvPr>
              <p:cNvSpPr>
                <a:spLocks/>
              </p:cNvSpPr>
              <p:nvPr/>
            </p:nvSpPr>
            <p:spPr bwMode="auto">
              <a:xfrm>
                <a:off x="4039" y="1596"/>
                <a:ext cx="34" cy="48"/>
              </a:xfrm>
              <a:custGeom>
                <a:avLst/>
                <a:gdLst>
                  <a:gd name="T0" fmla="*/ 4 w 7"/>
                  <a:gd name="T1" fmla="*/ 5 h 10"/>
                  <a:gd name="T2" fmla="*/ 0 w 7"/>
                  <a:gd name="T3" fmla="*/ 10 h 10"/>
                  <a:gd name="T4" fmla="*/ 7 w 7"/>
                  <a:gd name="T5" fmla="*/ 0 h 10"/>
                  <a:gd name="T6" fmla="*/ 7 w 7"/>
                  <a:gd name="T7" fmla="*/ 0 h 10"/>
                  <a:gd name="T8" fmla="*/ 4 w 7"/>
                  <a:gd name="T9" fmla="*/ 5 h 10"/>
                </a:gdLst>
                <a:ahLst/>
                <a:cxnLst>
                  <a:cxn ang="0">
                    <a:pos x="T0" y="T1"/>
                  </a:cxn>
                  <a:cxn ang="0">
                    <a:pos x="T2" y="T3"/>
                  </a:cxn>
                  <a:cxn ang="0">
                    <a:pos x="T4" y="T5"/>
                  </a:cxn>
                  <a:cxn ang="0">
                    <a:pos x="T6" y="T7"/>
                  </a:cxn>
                  <a:cxn ang="0">
                    <a:pos x="T8" y="T9"/>
                  </a:cxn>
                </a:cxnLst>
                <a:rect l="0" t="0" r="r" b="b"/>
                <a:pathLst>
                  <a:path w="7" h="10">
                    <a:moveTo>
                      <a:pt x="4" y="5"/>
                    </a:moveTo>
                    <a:cubicBezTo>
                      <a:pt x="2" y="7"/>
                      <a:pt x="0" y="10"/>
                      <a:pt x="0" y="10"/>
                    </a:cubicBezTo>
                    <a:cubicBezTo>
                      <a:pt x="0" y="9"/>
                      <a:pt x="5" y="1"/>
                      <a:pt x="7" y="0"/>
                    </a:cubicBezTo>
                    <a:cubicBezTo>
                      <a:pt x="7" y="0"/>
                      <a:pt x="7" y="0"/>
                      <a:pt x="7" y="0"/>
                    </a:cubicBezTo>
                    <a:cubicBezTo>
                      <a:pt x="7" y="0"/>
                      <a:pt x="5" y="4"/>
                      <a:pt x="4"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4" name="Freeform 1921">
                <a:extLst>
                  <a:ext uri="{FF2B5EF4-FFF2-40B4-BE49-F238E27FC236}">
                    <a16:creationId xmlns:a16="http://schemas.microsoft.com/office/drawing/2014/main" id="{D0F54A88-91EF-474C-B9D1-06AA3D5888C7}"/>
                  </a:ext>
                </a:extLst>
              </p:cNvPr>
              <p:cNvSpPr>
                <a:spLocks/>
              </p:cNvSpPr>
              <p:nvPr/>
            </p:nvSpPr>
            <p:spPr bwMode="auto">
              <a:xfrm>
                <a:off x="3996" y="1659"/>
                <a:ext cx="34" cy="48"/>
              </a:xfrm>
              <a:custGeom>
                <a:avLst/>
                <a:gdLst>
                  <a:gd name="T0" fmla="*/ 4 w 7"/>
                  <a:gd name="T1" fmla="*/ 5 h 10"/>
                  <a:gd name="T2" fmla="*/ 0 w 7"/>
                  <a:gd name="T3" fmla="*/ 10 h 10"/>
                  <a:gd name="T4" fmla="*/ 7 w 7"/>
                  <a:gd name="T5" fmla="*/ 0 h 10"/>
                  <a:gd name="T6" fmla="*/ 7 w 7"/>
                  <a:gd name="T7" fmla="*/ 0 h 10"/>
                  <a:gd name="T8" fmla="*/ 4 w 7"/>
                  <a:gd name="T9" fmla="*/ 5 h 10"/>
                </a:gdLst>
                <a:ahLst/>
                <a:cxnLst>
                  <a:cxn ang="0">
                    <a:pos x="T0" y="T1"/>
                  </a:cxn>
                  <a:cxn ang="0">
                    <a:pos x="T2" y="T3"/>
                  </a:cxn>
                  <a:cxn ang="0">
                    <a:pos x="T4" y="T5"/>
                  </a:cxn>
                  <a:cxn ang="0">
                    <a:pos x="T6" y="T7"/>
                  </a:cxn>
                  <a:cxn ang="0">
                    <a:pos x="T8" y="T9"/>
                  </a:cxn>
                </a:cxnLst>
                <a:rect l="0" t="0" r="r" b="b"/>
                <a:pathLst>
                  <a:path w="7" h="10">
                    <a:moveTo>
                      <a:pt x="4" y="5"/>
                    </a:moveTo>
                    <a:cubicBezTo>
                      <a:pt x="3" y="7"/>
                      <a:pt x="1" y="10"/>
                      <a:pt x="0" y="10"/>
                    </a:cubicBezTo>
                    <a:cubicBezTo>
                      <a:pt x="0" y="9"/>
                      <a:pt x="5" y="1"/>
                      <a:pt x="7" y="0"/>
                    </a:cubicBezTo>
                    <a:cubicBezTo>
                      <a:pt x="7" y="0"/>
                      <a:pt x="7" y="0"/>
                      <a:pt x="7" y="0"/>
                    </a:cubicBezTo>
                    <a:cubicBezTo>
                      <a:pt x="7" y="0"/>
                      <a:pt x="5" y="4"/>
                      <a:pt x="4"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5" name="Freeform 1922">
                <a:extLst>
                  <a:ext uri="{FF2B5EF4-FFF2-40B4-BE49-F238E27FC236}">
                    <a16:creationId xmlns:a16="http://schemas.microsoft.com/office/drawing/2014/main" id="{3C662FDB-152E-4993-AD2C-DC713790D7C3}"/>
                  </a:ext>
                </a:extLst>
              </p:cNvPr>
              <p:cNvSpPr>
                <a:spLocks/>
              </p:cNvSpPr>
              <p:nvPr/>
            </p:nvSpPr>
            <p:spPr bwMode="auto">
              <a:xfrm>
                <a:off x="4184" y="1408"/>
                <a:ext cx="38" cy="48"/>
              </a:xfrm>
              <a:custGeom>
                <a:avLst/>
                <a:gdLst>
                  <a:gd name="T0" fmla="*/ 5 w 8"/>
                  <a:gd name="T1" fmla="*/ 5 h 10"/>
                  <a:gd name="T2" fmla="*/ 0 w 8"/>
                  <a:gd name="T3" fmla="*/ 9 h 10"/>
                  <a:gd name="T4" fmla="*/ 8 w 8"/>
                  <a:gd name="T5" fmla="*/ 0 h 10"/>
                  <a:gd name="T6" fmla="*/ 8 w 8"/>
                  <a:gd name="T7" fmla="*/ 0 h 10"/>
                  <a:gd name="T8" fmla="*/ 5 w 8"/>
                  <a:gd name="T9" fmla="*/ 5 h 10"/>
                </a:gdLst>
                <a:ahLst/>
                <a:cxnLst>
                  <a:cxn ang="0">
                    <a:pos x="T0" y="T1"/>
                  </a:cxn>
                  <a:cxn ang="0">
                    <a:pos x="T2" y="T3"/>
                  </a:cxn>
                  <a:cxn ang="0">
                    <a:pos x="T4" y="T5"/>
                  </a:cxn>
                  <a:cxn ang="0">
                    <a:pos x="T6" y="T7"/>
                  </a:cxn>
                  <a:cxn ang="0">
                    <a:pos x="T8" y="T9"/>
                  </a:cxn>
                </a:cxnLst>
                <a:rect l="0" t="0" r="r" b="b"/>
                <a:pathLst>
                  <a:path w="8" h="10">
                    <a:moveTo>
                      <a:pt x="5" y="5"/>
                    </a:moveTo>
                    <a:cubicBezTo>
                      <a:pt x="3" y="7"/>
                      <a:pt x="0" y="10"/>
                      <a:pt x="0" y="9"/>
                    </a:cubicBezTo>
                    <a:cubicBezTo>
                      <a:pt x="0" y="8"/>
                      <a:pt x="6" y="1"/>
                      <a:pt x="8" y="0"/>
                    </a:cubicBezTo>
                    <a:cubicBezTo>
                      <a:pt x="8" y="0"/>
                      <a:pt x="8" y="0"/>
                      <a:pt x="8" y="0"/>
                    </a:cubicBezTo>
                    <a:cubicBezTo>
                      <a:pt x="8" y="1"/>
                      <a:pt x="5" y="5"/>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6" name="Freeform 1923">
                <a:extLst>
                  <a:ext uri="{FF2B5EF4-FFF2-40B4-BE49-F238E27FC236}">
                    <a16:creationId xmlns:a16="http://schemas.microsoft.com/office/drawing/2014/main" id="{05474379-9E75-405B-98E9-F99B6A74B5FB}"/>
                  </a:ext>
                </a:extLst>
              </p:cNvPr>
              <p:cNvSpPr>
                <a:spLocks/>
              </p:cNvSpPr>
              <p:nvPr/>
            </p:nvSpPr>
            <p:spPr bwMode="auto">
              <a:xfrm>
                <a:off x="4242" y="1355"/>
                <a:ext cx="38" cy="44"/>
              </a:xfrm>
              <a:custGeom>
                <a:avLst/>
                <a:gdLst>
                  <a:gd name="T0" fmla="*/ 5 w 8"/>
                  <a:gd name="T1" fmla="*/ 4 h 9"/>
                  <a:gd name="T2" fmla="*/ 0 w 8"/>
                  <a:gd name="T3" fmla="*/ 9 h 9"/>
                  <a:gd name="T4" fmla="*/ 8 w 8"/>
                  <a:gd name="T5" fmla="*/ 0 h 9"/>
                  <a:gd name="T6" fmla="*/ 8 w 8"/>
                  <a:gd name="T7" fmla="*/ 0 h 9"/>
                  <a:gd name="T8" fmla="*/ 5 w 8"/>
                  <a:gd name="T9" fmla="*/ 4 h 9"/>
                </a:gdLst>
                <a:ahLst/>
                <a:cxnLst>
                  <a:cxn ang="0">
                    <a:pos x="T0" y="T1"/>
                  </a:cxn>
                  <a:cxn ang="0">
                    <a:pos x="T2" y="T3"/>
                  </a:cxn>
                  <a:cxn ang="0">
                    <a:pos x="T4" y="T5"/>
                  </a:cxn>
                  <a:cxn ang="0">
                    <a:pos x="T6" y="T7"/>
                  </a:cxn>
                  <a:cxn ang="0">
                    <a:pos x="T8" y="T9"/>
                  </a:cxn>
                </a:cxnLst>
                <a:rect l="0" t="0" r="r" b="b"/>
                <a:pathLst>
                  <a:path w="8" h="9">
                    <a:moveTo>
                      <a:pt x="5" y="4"/>
                    </a:moveTo>
                    <a:cubicBezTo>
                      <a:pt x="3" y="6"/>
                      <a:pt x="0" y="9"/>
                      <a:pt x="0" y="9"/>
                    </a:cubicBezTo>
                    <a:cubicBezTo>
                      <a:pt x="0" y="8"/>
                      <a:pt x="7" y="1"/>
                      <a:pt x="8" y="0"/>
                    </a:cubicBezTo>
                    <a:cubicBezTo>
                      <a:pt x="8" y="0"/>
                      <a:pt x="8" y="0"/>
                      <a:pt x="8" y="0"/>
                    </a:cubicBezTo>
                    <a:cubicBezTo>
                      <a:pt x="8" y="1"/>
                      <a:pt x="6" y="4"/>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7" name="Freeform 1924">
                <a:extLst>
                  <a:ext uri="{FF2B5EF4-FFF2-40B4-BE49-F238E27FC236}">
                    <a16:creationId xmlns:a16="http://schemas.microsoft.com/office/drawing/2014/main" id="{C0002431-40A8-48E6-98B8-E3DA362CF896}"/>
                  </a:ext>
                </a:extLst>
              </p:cNvPr>
              <p:cNvSpPr>
                <a:spLocks/>
              </p:cNvSpPr>
              <p:nvPr/>
            </p:nvSpPr>
            <p:spPr bwMode="auto">
              <a:xfrm>
                <a:off x="4304" y="1288"/>
                <a:ext cx="44" cy="38"/>
              </a:xfrm>
              <a:custGeom>
                <a:avLst/>
                <a:gdLst>
                  <a:gd name="T0" fmla="*/ 5 w 9"/>
                  <a:gd name="T1" fmla="*/ 4 h 8"/>
                  <a:gd name="T2" fmla="*/ 0 w 9"/>
                  <a:gd name="T3" fmla="*/ 8 h 8"/>
                  <a:gd name="T4" fmla="*/ 9 w 9"/>
                  <a:gd name="T5" fmla="*/ 0 h 8"/>
                  <a:gd name="T6" fmla="*/ 9 w 9"/>
                  <a:gd name="T7" fmla="*/ 0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4" y="5"/>
                      <a:pt x="1" y="8"/>
                      <a:pt x="0" y="8"/>
                    </a:cubicBezTo>
                    <a:cubicBezTo>
                      <a:pt x="0" y="8"/>
                      <a:pt x="7" y="1"/>
                      <a:pt x="9" y="0"/>
                    </a:cubicBezTo>
                    <a:cubicBezTo>
                      <a:pt x="9" y="0"/>
                      <a:pt x="9" y="0"/>
                      <a:pt x="9" y="0"/>
                    </a:cubicBezTo>
                    <a:cubicBezTo>
                      <a:pt x="9" y="1"/>
                      <a:pt x="6"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8" name="Freeform 1925">
                <a:extLst>
                  <a:ext uri="{FF2B5EF4-FFF2-40B4-BE49-F238E27FC236}">
                    <a16:creationId xmlns:a16="http://schemas.microsoft.com/office/drawing/2014/main" id="{EA6088F5-F9AC-4E0E-97F5-EADBDD89D389}"/>
                  </a:ext>
                </a:extLst>
              </p:cNvPr>
              <p:cNvSpPr>
                <a:spLocks/>
              </p:cNvSpPr>
              <p:nvPr/>
            </p:nvSpPr>
            <p:spPr bwMode="auto">
              <a:xfrm>
                <a:off x="4015" y="1789"/>
                <a:ext cx="24" cy="39"/>
              </a:xfrm>
              <a:custGeom>
                <a:avLst/>
                <a:gdLst>
                  <a:gd name="T0" fmla="*/ 4 w 5"/>
                  <a:gd name="T1" fmla="*/ 3 h 8"/>
                  <a:gd name="T2" fmla="*/ 0 w 5"/>
                  <a:gd name="T3" fmla="*/ 7 h 8"/>
                  <a:gd name="T4" fmla="*/ 4 w 5"/>
                  <a:gd name="T5" fmla="*/ 0 h 8"/>
                  <a:gd name="T6" fmla="*/ 4 w 5"/>
                  <a:gd name="T7" fmla="*/ 3 h 8"/>
                </a:gdLst>
                <a:ahLst/>
                <a:cxnLst>
                  <a:cxn ang="0">
                    <a:pos x="T0" y="T1"/>
                  </a:cxn>
                  <a:cxn ang="0">
                    <a:pos x="T2" y="T3"/>
                  </a:cxn>
                  <a:cxn ang="0">
                    <a:pos x="T4" y="T5"/>
                  </a:cxn>
                  <a:cxn ang="0">
                    <a:pos x="T6" y="T7"/>
                  </a:cxn>
                </a:cxnLst>
                <a:rect l="0" t="0" r="r" b="b"/>
                <a:pathLst>
                  <a:path w="5" h="8">
                    <a:moveTo>
                      <a:pt x="4" y="3"/>
                    </a:moveTo>
                    <a:cubicBezTo>
                      <a:pt x="2" y="6"/>
                      <a:pt x="0" y="8"/>
                      <a:pt x="0" y="7"/>
                    </a:cubicBezTo>
                    <a:cubicBezTo>
                      <a:pt x="0" y="5"/>
                      <a:pt x="2" y="0"/>
                      <a:pt x="4" y="0"/>
                    </a:cubicBezTo>
                    <a:cubicBezTo>
                      <a:pt x="5" y="0"/>
                      <a:pt x="4" y="2"/>
                      <a:pt x="4"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79" name="Freeform 1926">
                <a:extLst>
                  <a:ext uri="{FF2B5EF4-FFF2-40B4-BE49-F238E27FC236}">
                    <a16:creationId xmlns:a16="http://schemas.microsoft.com/office/drawing/2014/main" id="{8D415A2F-1B68-42C8-AADF-CC5CA94A9C7F}"/>
                  </a:ext>
                </a:extLst>
              </p:cNvPr>
              <p:cNvSpPr>
                <a:spLocks/>
              </p:cNvSpPr>
              <p:nvPr/>
            </p:nvSpPr>
            <p:spPr bwMode="auto">
              <a:xfrm>
                <a:off x="3991" y="1712"/>
                <a:ext cx="24" cy="39"/>
              </a:xfrm>
              <a:custGeom>
                <a:avLst/>
                <a:gdLst>
                  <a:gd name="T0" fmla="*/ 3 w 5"/>
                  <a:gd name="T1" fmla="*/ 4 h 8"/>
                  <a:gd name="T2" fmla="*/ 0 w 5"/>
                  <a:gd name="T3" fmla="*/ 7 h 8"/>
                  <a:gd name="T4" fmla="*/ 4 w 5"/>
                  <a:gd name="T5" fmla="*/ 0 h 8"/>
                  <a:gd name="T6" fmla="*/ 3 w 5"/>
                  <a:gd name="T7" fmla="*/ 4 h 8"/>
                </a:gdLst>
                <a:ahLst/>
                <a:cxnLst>
                  <a:cxn ang="0">
                    <a:pos x="T0" y="T1"/>
                  </a:cxn>
                  <a:cxn ang="0">
                    <a:pos x="T2" y="T3"/>
                  </a:cxn>
                  <a:cxn ang="0">
                    <a:pos x="T4" y="T5"/>
                  </a:cxn>
                  <a:cxn ang="0">
                    <a:pos x="T6" y="T7"/>
                  </a:cxn>
                </a:cxnLst>
                <a:rect l="0" t="0" r="r" b="b"/>
                <a:pathLst>
                  <a:path w="5" h="8">
                    <a:moveTo>
                      <a:pt x="3" y="4"/>
                    </a:moveTo>
                    <a:cubicBezTo>
                      <a:pt x="2" y="6"/>
                      <a:pt x="0" y="8"/>
                      <a:pt x="0" y="7"/>
                    </a:cubicBezTo>
                    <a:cubicBezTo>
                      <a:pt x="0" y="5"/>
                      <a:pt x="3" y="0"/>
                      <a:pt x="4" y="0"/>
                    </a:cubicBezTo>
                    <a:cubicBezTo>
                      <a:pt x="5" y="0"/>
                      <a:pt x="4" y="2"/>
                      <a:pt x="3"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0" name="Freeform 1927">
                <a:extLst>
                  <a:ext uri="{FF2B5EF4-FFF2-40B4-BE49-F238E27FC236}">
                    <a16:creationId xmlns:a16="http://schemas.microsoft.com/office/drawing/2014/main" id="{0A84EAAE-BCCF-47D3-911E-071243DC4870}"/>
                  </a:ext>
                </a:extLst>
              </p:cNvPr>
              <p:cNvSpPr>
                <a:spLocks/>
              </p:cNvSpPr>
              <p:nvPr/>
            </p:nvSpPr>
            <p:spPr bwMode="auto">
              <a:xfrm>
                <a:off x="4010" y="1847"/>
                <a:ext cx="24" cy="43"/>
              </a:xfrm>
              <a:custGeom>
                <a:avLst/>
                <a:gdLst>
                  <a:gd name="T0" fmla="*/ 4 w 5"/>
                  <a:gd name="T1" fmla="*/ 4 h 9"/>
                  <a:gd name="T2" fmla="*/ 0 w 5"/>
                  <a:gd name="T3" fmla="*/ 8 h 9"/>
                  <a:gd name="T4" fmla="*/ 4 w 5"/>
                  <a:gd name="T5" fmla="*/ 0 h 9"/>
                  <a:gd name="T6" fmla="*/ 4 w 5"/>
                  <a:gd name="T7" fmla="*/ 4 h 9"/>
                </a:gdLst>
                <a:ahLst/>
                <a:cxnLst>
                  <a:cxn ang="0">
                    <a:pos x="T0" y="T1"/>
                  </a:cxn>
                  <a:cxn ang="0">
                    <a:pos x="T2" y="T3"/>
                  </a:cxn>
                  <a:cxn ang="0">
                    <a:pos x="T4" y="T5"/>
                  </a:cxn>
                  <a:cxn ang="0">
                    <a:pos x="T6" y="T7"/>
                  </a:cxn>
                </a:cxnLst>
                <a:rect l="0" t="0" r="r" b="b"/>
                <a:pathLst>
                  <a:path w="5" h="9">
                    <a:moveTo>
                      <a:pt x="4" y="4"/>
                    </a:moveTo>
                    <a:cubicBezTo>
                      <a:pt x="3" y="7"/>
                      <a:pt x="1" y="9"/>
                      <a:pt x="0" y="8"/>
                    </a:cubicBezTo>
                    <a:cubicBezTo>
                      <a:pt x="0" y="6"/>
                      <a:pt x="2" y="1"/>
                      <a:pt x="4" y="0"/>
                    </a:cubicBezTo>
                    <a:cubicBezTo>
                      <a:pt x="5" y="0"/>
                      <a:pt x="5" y="3"/>
                      <a:pt x="4"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1" name="Freeform 1928">
                <a:extLst>
                  <a:ext uri="{FF2B5EF4-FFF2-40B4-BE49-F238E27FC236}">
                    <a16:creationId xmlns:a16="http://schemas.microsoft.com/office/drawing/2014/main" id="{44C1F419-9BB9-4C4A-B30D-7D9AAACC7DCD}"/>
                  </a:ext>
                </a:extLst>
              </p:cNvPr>
              <p:cNvSpPr>
                <a:spLocks/>
              </p:cNvSpPr>
              <p:nvPr/>
            </p:nvSpPr>
            <p:spPr bwMode="auto">
              <a:xfrm>
                <a:off x="4063" y="1640"/>
                <a:ext cx="39"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8"/>
                      <a:pt x="1" y="11"/>
                      <a:pt x="0" y="10"/>
                    </a:cubicBezTo>
                    <a:cubicBezTo>
                      <a:pt x="0" y="8"/>
                      <a:pt x="4" y="1"/>
                      <a:pt x="7"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2" name="Freeform 1929">
                <a:extLst>
                  <a:ext uri="{FF2B5EF4-FFF2-40B4-BE49-F238E27FC236}">
                    <a16:creationId xmlns:a16="http://schemas.microsoft.com/office/drawing/2014/main" id="{2B80E9DA-7520-4023-A47B-F75204775E8F}"/>
                  </a:ext>
                </a:extLst>
              </p:cNvPr>
              <p:cNvSpPr>
                <a:spLocks/>
              </p:cNvSpPr>
              <p:nvPr/>
            </p:nvSpPr>
            <p:spPr bwMode="auto">
              <a:xfrm>
                <a:off x="4116" y="1553"/>
                <a:ext cx="39"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1" y="11"/>
                      <a:pt x="0" y="10"/>
                    </a:cubicBezTo>
                    <a:cubicBezTo>
                      <a:pt x="0" y="8"/>
                      <a:pt x="5" y="1"/>
                      <a:pt x="7" y="0"/>
                    </a:cubicBezTo>
                    <a:cubicBezTo>
                      <a:pt x="8"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3" name="Freeform 1930">
                <a:extLst>
                  <a:ext uri="{FF2B5EF4-FFF2-40B4-BE49-F238E27FC236}">
                    <a16:creationId xmlns:a16="http://schemas.microsoft.com/office/drawing/2014/main" id="{E3F279D0-5E08-4352-BAE2-29DC49A0E3D1}"/>
                  </a:ext>
                </a:extLst>
              </p:cNvPr>
              <p:cNvSpPr>
                <a:spLocks/>
              </p:cNvSpPr>
              <p:nvPr/>
            </p:nvSpPr>
            <p:spPr bwMode="auto">
              <a:xfrm>
                <a:off x="4073" y="1582"/>
                <a:ext cx="38" cy="53"/>
              </a:xfrm>
              <a:custGeom>
                <a:avLst/>
                <a:gdLst>
                  <a:gd name="T0" fmla="*/ 5 w 8"/>
                  <a:gd name="T1" fmla="*/ 5 h 11"/>
                  <a:gd name="T2" fmla="*/ 0 w 8"/>
                  <a:gd name="T3" fmla="*/ 10 h 11"/>
                  <a:gd name="T4" fmla="*/ 7 w 8"/>
                  <a:gd name="T5" fmla="*/ 0 h 11"/>
                  <a:gd name="T6" fmla="*/ 5 w 8"/>
                  <a:gd name="T7" fmla="*/ 5 h 11"/>
                </a:gdLst>
                <a:ahLst/>
                <a:cxnLst>
                  <a:cxn ang="0">
                    <a:pos x="T0" y="T1"/>
                  </a:cxn>
                  <a:cxn ang="0">
                    <a:pos x="T2" y="T3"/>
                  </a:cxn>
                  <a:cxn ang="0">
                    <a:pos x="T4" y="T5"/>
                  </a:cxn>
                  <a:cxn ang="0">
                    <a:pos x="T6" y="T7"/>
                  </a:cxn>
                </a:cxnLst>
                <a:rect l="0" t="0" r="r" b="b"/>
                <a:pathLst>
                  <a:path w="8" h="11">
                    <a:moveTo>
                      <a:pt x="5" y="5"/>
                    </a:moveTo>
                    <a:cubicBezTo>
                      <a:pt x="3" y="9"/>
                      <a:pt x="0" y="11"/>
                      <a:pt x="0" y="10"/>
                    </a:cubicBezTo>
                    <a:cubicBezTo>
                      <a:pt x="0" y="9"/>
                      <a:pt x="5" y="1"/>
                      <a:pt x="7" y="0"/>
                    </a:cubicBezTo>
                    <a:cubicBezTo>
                      <a:pt x="8" y="0"/>
                      <a:pt x="6"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4" name="Freeform 1931">
                <a:extLst>
                  <a:ext uri="{FF2B5EF4-FFF2-40B4-BE49-F238E27FC236}">
                    <a16:creationId xmlns:a16="http://schemas.microsoft.com/office/drawing/2014/main" id="{325472A3-9487-400A-931E-A0FE088CB27E}"/>
                  </a:ext>
                </a:extLst>
              </p:cNvPr>
              <p:cNvSpPr>
                <a:spLocks/>
              </p:cNvSpPr>
              <p:nvPr/>
            </p:nvSpPr>
            <p:spPr bwMode="auto">
              <a:xfrm>
                <a:off x="4227" y="1413"/>
                <a:ext cx="48" cy="43"/>
              </a:xfrm>
              <a:custGeom>
                <a:avLst/>
                <a:gdLst>
                  <a:gd name="T0" fmla="*/ 6 w 10"/>
                  <a:gd name="T1" fmla="*/ 4 h 9"/>
                  <a:gd name="T2" fmla="*/ 1 w 10"/>
                  <a:gd name="T3" fmla="*/ 8 h 9"/>
                  <a:gd name="T4" fmla="*/ 8 w 10"/>
                  <a:gd name="T5" fmla="*/ 0 h 9"/>
                  <a:gd name="T6" fmla="*/ 6 w 10"/>
                  <a:gd name="T7" fmla="*/ 4 h 9"/>
                </a:gdLst>
                <a:ahLst/>
                <a:cxnLst>
                  <a:cxn ang="0">
                    <a:pos x="T0" y="T1"/>
                  </a:cxn>
                  <a:cxn ang="0">
                    <a:pos x="T2" y="T3"/>
                  </a:cxn>
                  <a:cxn ang="0">
                    <a:pos x="T4" y="T5"/>
                  </a:cxn>
                  <a:cxn ang="0">
                    <a:pos x="T6" y="T7"/>
                  </a:cxn>
                </a:cxnLst>
                <a:rect l="0" t="0" r="r" b="b"/>
                <a:pathLst>
                  <a:path w="10" h="9">
                    <a:moveTo>
                      <a:pt x="6" y="4"/>
                    </a:moveTo>
                    <a:cubicBezTo>
                      <a:pt x="3" y="7"/>
                      <a:pt x="1" y="9"/>
                      <a:pt x="1" y="8"/>
                    </a:cubicBezTo>
                    <a:cubicBezTo>
                      <a:pt x="0" y="7"/>
                      <a:pt x="6" y="1"/>
                      <a:pt x="8" y="0"/>
                    </a:cubicBezTo>
                    <a:cubicBezTo>
                      <a:pt x="10"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5" name="Freeform 1932">
                <a:extLst>
                  <a:ext uri="{FF2B5EF4-FFF2-40B4-BE49-F238E27FC236}">
                    <a16:creationId xmlns:a16="http://schemas.microsoft.com/office/drawing/2014/main" id="{B2B9DE76-0BB8-4CAB-88FA-3B9978A7D769}"/>
                  </a:ext>
                </a:extLst>
              </p:cNvPr>
              <p:cNvSpPr>
                <a:spLocks/>
              </p:cNvSpPr>
              <p:nvPr/>
            </p:nvSpPr>
            <p:spPr bwMode="auto">
              <a:xfrm>
                <a:off x="4246" y="1423"/>
                <a:ext cx="44" cy="48"/>
              </a:xfrm>
              <a:custGeom>
                <a:avLst/>
                <a:gdLst>
                  <a:gd name="T0" fmla="*/ 6 w 9"/>
                  <a:gd name="T1" fmla="*/ 5 h 10"/>
                  <a:gd name="T2" fmla="*/ 0 w 9"/>
                  <a:gd name="T3" fmla="*/ 9 h 10"/>
                  <a:gd name="T4" fmla="*/ 8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0" y="10"/>
                      <a:pt x="0" y="9"/>
                    </a:cubicBezTo>
                    <a:cubicBezTo>
                      <a:pt x="0" y="7"/>
                      <a:pt x="5" y="1"/>
                      <a:pt x="8"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6" name="Freeform 1933">
                <a:extLst>
                  <a:ext uri="{FF2B5EF4-FFF2-40B4-BE49-F238E27FC236}">
                    <a16:creationId xmlns:a16="http://schemas.microsoft.com/office/drawing/2014/main" id="{ACA27081-107D-40F8-B7E4-E6EDE48D41D4}"/>
                  </a:ext>
                </a:extLst>
              </p:cNvPr>
              <p:cNvSpPr>
                <a:spLocks/>
              </p:cNvSpPr>
              <p:nvPr/>
            </p:nvSpPr>
            <p:spPr bwMode="auto">
              <a:xfrm>
                <a:off x="4299" y="1384"/>
                <a:ext cx="44" cy="48"/>
              </a:xfrm>
              <a:custGeom>
                <a:avLst/>
                <a:gdLst>
                  <a:gd name="T0" fmla="*/ 6 w 9"/>
                  <a:gd name="T1" fmla="*/ 4 h 10"/>
                  <a:gd name="T2" fmla="*/ 0 w 9"/>
                  <a:gd name="T3" fmla="*/ 8 h 10"/>
                  <a:gd name="T4" fmla="*/ 8 w 9"/>
                  <a:gd name="T5" fmla="*/ 0 h 10"/>
                  <a:gd name="T6" fmla="*/ 6 w 9"/>
                  <a:gd name="T7" fmla="*/ 4 h 10"/>
                </a:gdLst>
                <a:ahLst/>
                <a:cxnLst>
                  <a:cxn ang="0">
                    <a:pos x="T0" y="T1"/>
                  </a:cxn>
                  <a:cxn ang="0">
                    <a:pos x="T2" y="T3"/>
                  </a:cxn>
                  <a:cxn ang="0">
                    <a:pos x="T4" y="T5"/>
                  </a:cxn>
                  <a:cxn ang="0">
                    <a:pos x="T6" y="T7"/>
                  </a:cxn>
                </a:cxnLst>
                <a:rect l="0" t="0" r="r" b="b"/>
                <a:pathLst>
                  <a:path w="9" h="10">
                    <a:moveTo>
                      <a:pt x="6" y="4"/>
                    </a:moveTo>
                    <a:cubicBezTo>
                      <a:pt x="3" y="8"/>
                      <a:pt x="0" y="10"/>
                      <a:pt x="0" y="8"/>
                    </a:cubicBezTo>
                    <a:cubicBezTo>
                      <a:pt x="0" y="7"/>
                      <a:pt x="5" y="1"/>
                      <a:pt x="8" y="0"/>
                    </a:cubicBezTo>
                    <a:cubicBezTo>
                      <a:pt x="9" y="0"/>
                      <a:pt x="7" y="3"/>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7" name="Freeform 1934">
                <a:extLst>
                  <a:ext uri="{FF2B5EF4-FFF2-40B4-BE49-F238E27FC236}">
                    <a16:creationId xmlns:a16="http://schemas.microsoft.com/office/drawing/2014/main" id="{7DFE89B6-1AD1-4357-A664-355E0EB995B6}"/>
                  </a:ext>
                </a:extLst>
              </p:cNvPr>
              <p:cNvSpPr>
                <a:spLocks/>
              </p:cNvSpPr>
              <p:nvPr/>
            </p:nvSpPr>
            <p:spPr bwMode="auto">
              <a:xfrm>
                <a:off x="4352" y="1365"/>
                <a:ext cx="44" cy="43"/>
              </a:xfrm>
              <a:custGeom>
                <a:avLst/>
                <a:gdLst>
                  <a:gd name="T0" fmla="*/ 6 w 9"/>
                  <a:gd name="T1" fmla="*/ 4 h 9"/>
                  <a:gd name="T2" fmla="*/ 0 w 9"/>
                  <a:gd name="T3" fmla="*/ 8 h 9"/>
                  <a:gd name="T4" fmla="*/ 8 w 9"/>
                  <a:gd name="T5" fmla="*/ 0 h 9"/>
                  <a:gd name="T6" fmla="*/ 6 w 9"/>
                  <a:gd name="T7" fmla="*/ 4 h 9"/>
                </a:gdLst>
                <a:ahLst/>
                <a:cxnLst>
                  <a:cxn ang="0">
                    <a:pos x="T0" y="T1"/>
                  </a:cxn>
                  <a:cxn ang="0">
                    <a:pos x="T2" y="T3"/>
                  </a:cxn>
                  <a:cxn ang="0">
                    <a:pos x="T4" y="T5"/>
                  </a:cxn>
                  <a:cxn ang="0">
                    <a:pos x="T6" y="T7"/>
                  </a:cxn>
                </a:cxnLst>
                <a:rect l="0" t="0" r="r" b="b"/>
                <a:pathLst>
                  <a:path w="9" h="9">
                    <a:moveTo>
                      <a:pt x="6" y="4"/>
                    </a:moveTo>
                    <a:cubicBezTo>
                      <a:pt x="3" y="7"/>
                      <a:pt x="0" y="9"/>
                      <a:pt x="0" y="8"/>
                    </a:cubicBezTo>
                    <a:cubicBezTo>
                      <a:pt x="0" y="6"/>
                      <a:pt x="5" y="0"/>
                      <a:pt x="8" y="0"/>
                    </a:cubicBezTo>
                    <a:cubicBezTo>
                      <a:pt x="9"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8" name="Freeform 1935">
                <a:extLst>
                  <a:ext uri="{FF2B5EF4-FFF2-40B4-BE49-F238E27FC236}">
                    <a16:creationId xmlns:a16="http://schemas.microsoft.com/office/drawing/2014/main" id="{84834069-8E34-4B2E-B78F-CE2F281A6F1A}"/>
                  </a:ext>
                </a:extLst>
              </p:cNvPr>
              <p:cNvSpPr>
                <a:spLocks/>
              </p:cNvSpPr>
              <p:nvPr/>
            </p:nvSpPr>
            <p:spPr bwMode="auto">
              <a:xfrm>
                <a:off x="4357" y="1399"/>
                <a:ext cx="44" cy="48"/>
              </a:xfrm>
              <a:custGeom>
                <a:avLst/>
                <a:gdLst>
                  <a:gd name="T0" fmla="*/ 6 w 9"/>
                  <a:gd name="T1" fmla="*/ 4 h 10"/>
                  <a:gd name="T2" fmla="*/ 0 w 9"/>
                  <a:gd name="T3" fmla="*/ 8 h 10"/>
                  <a:gd name="T4" fmla="*/ 7 w 9"/>
                  <a:gd name="T5" fmla="*/ 0 h 10"/>
                  <a:gd name="T6" fmla="*/ 6 w 9"/>
                  <a:gd name="T7" fmla="*/ 4 h 10"/>
                </a:gdLst>
                <a:ahLst/>
                <a:cxnLst>
                  <a:cxn ang="0">
                    <a:pos x="T0" y="T1"/>
                  </a:cxn>
                  <a:cxn ang="0">
                    <a:pos x="T2" y="T3"/>
                  </a:cxn>
                  <a:cxn ang="0">
                    <a:pos x="T4" y="T5"/>
                  </a:cxn>
                  <a:cxn ang="0">
                    <a:pos x="T6" y="T7"/>
                  </a:cxn>
                </a:cxnLst>
                <a:rect l="0" t="0" r="r" b="b"/>
                <a:pathLst>
                  <a:path w="9" h="10">
                    <a:moveTo>
                      <a:pt x="6" y="4"/>
                    </a:moveTo>
                    <a:cubicBezTo>
                      <a:pt x="4" y="8"/>
                      <a:pt x="0" y="10"/>
                      <a:pt x="0" y="8"/>
                    </a:cubicBezTo>
                    <a:cubicBezTo>
                      <a:pt x="0" y="6"/>
                      <a:pt x="4" y="0"/>
                      <a:pt x="7" y="0"/>
                    </a:cubicBezTo>
                    <a:cubicBezTo>
                      <a:pt x="9" y="0"/>
                      <a:pt x="8"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89" name="Freeform 1936">
                <a:extLst>
                  <a:ext uri="{FF2B5EF4-FFF2-40B4-BE49-F238E27FC236}">
                    <a16:creationId xmlns:a16="http://schemas.microsoft.com/office/drawing/2014/main" id="{D6E80D71-7E35-4834-BAEA-21C0DA984A9E}"/>
                  </a:ext>
                </a:extLst>
              </p:cNvPr>
              <p:cNvSpPr>
                <a:spLocks/>
              </p:cNvSpPr>
              <p:nvPr/>
            </p:nvSpPr>
            <p:spPr bwMode="auto">
              <a:xfrm>
                <a:off x="4405" y="1331"/>
                <a:ext cx="49" cy="43"/>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6"/>
                      <a:pt x="5" y="0"/>
                      <a:pt x="8" y="0"/>
                    </a:cubicBezTo>
                    <a:cubicBezTo>
                      <a:pt x="10"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0" name="Freeform 1937">
                <a:extLst>
                  <a:ext uri="{FF2B5EF4-FFF2-40B4-BE49-F238E27FC236}">
                    <a16:creationId xmlns:a16="http://schemas.microsoft.com/office/drawing/2014/main" id="{8C0F2EC0-4F31-42F0-83FA-D770C2729388}"/>
                  </a:ext>
                </a:extLst>
              </p:cNvPr>
              <p:cNvSpPr>
                <a:spLocks/>
              </p:cNvSpPr>
              <p:nvPr/>
            </p:nvSpPr>
            <p:spPr bwMode="auto">
              <a:xfrm>
                <a:off x="4463" y="1293"/>
                <a:ext cx="48" cy="43"/>
              </a:xfrm>
              <a:custGeom>
                <a:avLst/>
                <a:gdLst>
                  <a:gd name="T0" fmla="*/ 7 w 10"/>
                  <a:gd name="T1" fmla="*/ 4 h 9"/>
                  <a:gd name="T2" fmla="*/ 1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1" y="9"/>
                      <a:pt x="1" y="7"/>
                    </a:cubicBezTo>
                    <a:cubicBezTo>
                      <a:pt x="0" y="6"/>
                      <a:pt x="5" y="0"/>
                      <a:pt x="8" y="0"/>
                    </a:cubicBezTo>
                    <a:cubicBezTo>
                      <a:pt x="10"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1" name="Freeform 1938">
                <a:extLst>
                  <a:ext uri="{FF2B5EF4-FFF2-40B4-BE49-F238E27FC236}">
                    <a16:creationId xmlns:a16="http://schemas.microsoft.com/office/drawing/2014/main" id="{4E9D1A63-F109-4A72-A44A-7D285AF25ADF}"/>
                  </a:ext>
                </a:extLst>
              </p:cNvPr>
              <p:cNvSpPr>
                <a:spLocks/>
              </p:cNvSpPr>
              <p:nvPr/>
            </p:nvSpPr>
            <p:spPr bwMode="auto">
              <a:xfrm>
                <a:off x="4444" y="1273"/>
                <a:ext cx="48" cy="44"/>
              </a:xfrm>
              <a:custGeom>
                <a:avLst/>
                <a:gdLst>
                  <a:gd name="T0" fmla="*/ 7 w 10"/>
                  <a:gd name="T1" fmla="*/ 4 h 9"/>
                  <a:gd name="T2" fmla="*/ 0 w 10"/>
                  <a:gd name="T3" fmla="*/ 8 h 9"/>
                  <a:gd name="T4" fmla="*/ 8 w 10"/>
                  <a:gd name="T5" fmla="*/ 0 h 9"/>
                  <a:gd name="T6" fmla="*/ 7 w 10"/>
                  <a:gd name="T7" fmla="*/ 4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0" y="9"/>
                      <a:pt x="0" y="8"/>
                    </a:cubicBezTo>
                    <a:cubicBezTo>
                      <a:pt x="1" y="6"/>
                      <a:pt x="6" y="1"/>
                      <a:pt x="8" y="0"/>
                    </a:cubicBezTo>
                    <a:cubicBezTo>
                      <a:pt x="10" y="0"/>
                      <a:pt x="8" y="3"/>
                      <a:pt x="7" y="4"/>
                    </a:cubicBezTo>
                    <a:cubicBezTo>
                      <a:pt x="7" y="4"/>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2" name="Freeform 1939">
                <a:extLst>
                  <a:ext uri="{FF2B5EF4-FFF2-40B4-BE49-F238E27FC236}">
                    <a16:creationId xmlns:a16="http://schemas.microsoft.com/office/drawing/2014/main" id="{FC52627C-8672-4626-834F-C38C4569DDBD}"/>
                  </a:ext>
                </a:extLst>
              </p:cNvPr>
              <p:cNvSpPr>
                <a:spLocks/>
              </p:cNvSpPr>
              <p:nvPr/>
            </p:nvSpPr>
            <p:spPr bwMode="auto">
              <a:xfrm>
                <a:off x="4540" y="1182"/>
                <a:ext cx="44" cy="38"/>
              </a:xfrm>
              <a:custGeom>
                <a:avLst/>
                <a:gdLst>
                  <a:gd name="T0" fmla="*/ 6 w 9"/>
                  <a:gd name="T1" fmla="*/ 3 h 8"/>
                  <a:gd name="T2" fmla="*/ 0 w 9"/>
                  <a:gd name="T3" fmla="*/ 7 h 8"/>
                  <a:gd name="T4" fmla="*/ 8 w 9"/>
                  <a:gd name="T5" fmla="*/ 0 h 8"/>
                  <a:gd name="T6" fmla="*/ 8 w 9"/>
                  <a:gd name="T7" fmla="*/ 2 h 8"/>
                  <a:gd name="T8" fmla="*/ 6 w 9"/>
                  <a:gd name="T9" fmla="*/ 3 h 8"/>
                </a:gdLst>
                <a:ahLst/>
                <a:cxnLst>
                  <a:cxn ang="0">
                    <a:pos x="T0" y="T1"/>
                  </a:cxn>
                  <a:cxn ang="0">
                    <a:pos x="T2" y="T3"/>
                  </a:cxn>
                  <a:cxn ang="0">
                    <a:pos x="T4" y="T5"/>
                  </a:cxn>
                  <a:cxn ang="0">
                    <a:pos x="T6" y="T7"/>
                  </a:cxn>
                  <a:cxn ang="0">
                    <a:pos x="T8" y="T9"/>
                  </a:cxn>
                </a:cxnLst>
                <a:rect l="0" t="0" r="r" b="b"/>
                <a:pathLst>
                  <a:path w="9" h="8">
                    <a:moveTo>
                      <a:pt x="6" y="3"/>
                    </a:moveTo>
                    <a:cubicBezTo>
                      <a:pt x="3" y="6"/>
                      <a:pt x="0" y="8"/>
                      <a:pt x="0" y="7"/>
                    </a:cubicBezTo>
                    <a:cubicBezTo>
                      <a:pt x="0" y="5"/>
                      <a:pt x="6" y="0"/>
                      <a:pt x="8" y="0"/>
                    </a:cubicBezTo>
                    <a:cubicBezTo>
                      <a:pt x="9" y="0"/>
                      <a:pt x="8" y="1"/>
                      <a:pt x="8" y="2"/>
                    </a:cubicBezTo>
                    <a:cubicBezTo>
                      <a:pt x="7" y="2"/>
                      <a:pt x="6"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3" name="Freeform 1940">
                <a:extLst>
                  <a:ext uri="{FF2B5EF4-FFF2-40B4-BE49-F238E27FC236}">
                    <a16:creationId xmlns:a16="http://schemas.microsoft.com/office/drawing/2014/main" id="{F520D677-4C85-48BF-B97A-969F6FA34A10}"/>
                  </a:ext>
                </a:extLst>
              </p:cNvPr>
              <p:cNvSpPr>
                <a:spLocks/>
              </p:cNvSpPr>
              <p:nvPr/>
            </p:nvSpPr>
            <p:spPr bwMode="auto">
              <a:xfrm>
                <a:off x="4507" y="1182"/>
                <a:ext cx="48" cy="38"/>
              </a:xfrm>
              <a:custGeom>
                <a:avLst/>
                <a:gdLst>
                  <a:gd name="T0" fmla="*/ 7 w 10"/>
                  <a:gd name="T1" fmla="*/ 4 h 8"/>
                  <a:gd name="T2" fmla="*/ 1 w 10"/>
                  <a:gd name="T3" fmla="*/ 7 h 8"/>
                  <a:gd name="T4" fmla="*/ 9 w 10"/>
                  <a:gd name="T5" fmla="*/ 0 h 8"/>
                  <a:gd name="T6" fmla="*/ 9 w 10"/>
                  <a:gd name="T7" fmla="*/ 1 h 8"/>
                  <a:gd name="T8" fmla="*/ 7 w 10"/>
                  <a:gd name="T9" fmla="*/ 4 h 8"/>
                </a:gdLst>
                <a:ahLst/>
                <a:cxnLst>
                  <a:cxn ang="0">
                    <a:pos x="T0" y="T1"/>
                  </a:cxn>
                  <a:cxn ang="0">
                    <a:pos x="T2" y="T3"/>
                  </a:cxn>
                  <a:cxn ang="0">
                    <a:pos x="T4" y="T5"/>
                  </a:cxn>
                  <a:cxn ang="0">
                    <a:pos x="T6" y="T7"/>
                  </a:cxn>
                  <a:cxn ang="0">
                    <a:pos x="T8" y="T9"/>
                  </a:cxn>
                </a:cxnLst>
                <a:rect l="0" t="0" r="r" b="b"/>
                <a:pathLst>
                  <a:path w="10" h="8">
                    <a:moveTo>
                      <a:pt x="7" y="4"/>
                    </a:moveTo>
                    <a:cubicBezTo>
                      <a:pt x="4" y="6"/>
                      <a:pt x="0" y="8"/>
                      <a:pt x="1" y="7"/>
                    </a:cubicBezTo>
                    <a:cubicBezTo>
                      <a:pt x="1" y="6"/>
                      <a:pt x="7" y="1"/>
                      <a:pt x="9" y="0"/>
                    </a:cubicBezTo>
                    <a:cubicBezTo>
                      <a:pt x="10" y="0"/>
                      <a:pt x="10" y="0"/>
                      <a:pt x="9" y="1"/>
                    </a:cubicBezTo>
                    <a:cubicBezTo>
                      <a:pt x="9" y="2"/>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4" name="Freeform 1941">
                <a:extLst>
                  <a:ext uri="{FF2B5EF4-FFF2-40B4-BE49-F238E27FC236}">
                    <a16:creationId xmlns:a16="http://schemas.microsoft.com/office/drawing/2014/main" id="{5A1DF4CD-FA76-4F57-AB58-F3852074C54D}"/>
                  </a:ext>
                </a:extLst>
              </p:cNvPr>
              <p:cNvSpPr>
                <a:spLocks/>
              </p:cNvSpPr>
              <p:nvPr/>
            </p:nvSpPr>
            <p:spPr bwMode="auto">
              <a:xfrm>
                <a:off x="4569" y="1138"/>
                <a:ext cx="48" cy="34"/>
              </a:xfrm>
              <a:custGeom>
                <a:avLst/>
                <a:gdLst>
                  <a:gd name="T0" fmla="*/ 6 w 10"/>
                  <a:gd name="T1" fmla="*/ 3 h 7"/>
                  <a:gd name="T2" fmla="*/ 0 w 10"/>
                  <a:gd name="T3" fmla="*/ 7 h 7"/>
                  <a:gd name="T4" fmla="*/ 9 w 10"/>
                  <a:gd name="T5" fmla="*/ 0 h 7"/>
                  <a:gd name="T6" fmla="*/ 9 w 10"/>
                  <a:gd name="T7" fmla="*/ 1 h 7"/>
                  <a:gd name="T8" fmla="*/ 6 w 10"/>
                  <a:gd name="T9" fmla="*/ 3 h 7"/>
                </a:gdLst>
                <a:ahLst/>
                <a:cxnLst>
                  <a:cxn ang="0">
                    <a:pos x="T0" y="T1"/>
                  </a:cxn>
                  <a:cxn ang="0">
                    <a:pos x="T2" y="T3"/>
                  </a:cxn>
                  <a:cxn ang="0">
                    <a:pos x="T4" y="T5"/>
                  </a:cxn>
                  <a:cxn ang="0">
                    <a:pos x="T6" y="T7"/>
                  </a:cxn>
                  <a:cxn ang="0">
                    <a:pos x="T8" y="T9"/>
                  </a:cxn>
                </a:cxnLst>
                <a:rect l="0" t="0" r="r" b="b"/>
                <a:pathLst>
                  <a:path w="10" h="7">
                    <a:moveTo>
                      <a:pt x="6" y="3"/>
                    </a:moveTo>
                    <a:cubicBezTo>
                      <a:pt x="3" y="6"/>
                      <a:pt x="1" y="7"/>
                      <a:pt x="0" y="7"/>
                    </a:cubicBezTo>
                    <a:cubicBezTo>
                      <a:pt x="0" y="6"/>
                      <a:pt x="7" y="1"/>
                      <a:pt x="9" y="0"/>
                    </a:cubicBezTo>
                    <a:cubicBezTo>
                      <a:pt x="9" y="0"/>
                      <a:pt x="10" y="0"/>
                      <a:pt x="9" y="1"/>
                    </a:cubicBezTo>
                    <a:cubicBezTo>
                      <a:pt x="9" y="2"/>
                      <a:pt x="8"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5" name="Freeform 1942">
                <a:extLst>
                  <a:ext uri="{FF2B5EF4-FFF2-40B4-BE49-F238E27FC236}">
                    <a16:creationId xmlns:a16="http://schemas.microsoft.com/office/drawing/2014/main" id="{4FD35D9E-571C-4AC9-8F14-2EAE9C785124}"/>
                  </a:ext>
                </a:extLst>
              </p:cNvPr>
              <p:cNvSpPr>
                <a:spLocks/>
              </p:cNvSpPr>
              <p:nvPr/>
            </p:nvSpPr>
            <p:spPr bwMode="auto">
              <a:xfrm>
                <a:off x="4603" y="1133"/>
                <a:ext cx="48" cy="39"/>
              </a:xfrm>
              <a:custGeom>
                <a:avLst/>
                <a:gdLst>
                  <a:gd name="T0" fmla="*/ 6 w 10"/>
                  <a:gd name="T1" fmla="*/ 4 h 8"/>
                  <a:gd name="T2" fmla="*/ 0 w 10"/>
                  <a:gd name="T3" fmla="*/ 7 h 8"/>
                  <a:gd name="T4" fmla="*/ 9 w 10"/>
                  <a:gd name="T5" fmla="*/ 0 h 8"/>
                  <a:gd name="T6" fmla="*/ 8 w 10"/>
                  <a:gd name="T7" fmla="*/ 1 h 8"/>
                  <a:gd name="T8" fmla="*/ 6 w 10"/>
                  <a:gd name="T9" fmla="*/ 4 h 8"/>
                </a:gdLst>
                <a:ahLst/>
                <a:cxnLst>
                  <a:cxn ang="0">
                    <a:pos x="T0" y="T1"/>
                  </a:cxn>
                  <a:cxn ang="0">
                    <a:pos x="T2" y="T3"/>
                  </a:cxn>
                  <a:cxn ang="0">
                    <a:pos x="T4" y="T5"/>
                  </a:cxn>
                  <a:cxn ang="0">
                    <a:pos x="T6" y="T7"/>
                  </a:cxn>
                  <a:cxn ang="0">
                    <a:pos x="T8" y="T9"/>
                  </a:cxn>
                </a:cxnLst>
                <a:rect l="0" t="0" r="r" b="b"/>
                <a:pathLst>
                  <a:path w="10" h="8">
                    <a:moveTo>
                      <a:pt x="6" y="4"/>
                    </a:moveTo>
                    <a:cubicBezTo>
                      <a:pt x="3" y="6"/>
                      <a:pt x="0" y="8"/>
                      <a:pt x="0" y="7"/>
                    </a:cubicBezTo>
                    <a:cubicBezTo>
                      <a:pt x="0" y="5"/>
                      <a:pt x="6" y="1"/>
                      <a:pt x="9" y="0"/>
                    </a:cubicBezTo>
                    <a:cubicBezTo>
                      <a:pt x="9" y="0"/>
                      <a:pt x="10" y="0"/>
                      <a:pt x="8" y="1"/>
                    </a:cubicBezTo>
                    <a:cubicBezTo>
                      <a:pt x="8" y="2"/>
                      <a:pt x="7" y="2"/>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6" name="Freeform 1943">
                <a:extLst>
                  <a:ext uri="{FF2B5EF4-FFF2-40B4-BE49-F238E27FC236}">
                    <a16:creationId xmlns:a16="http://schemas.microsoft.com/office/drawing/2014/main" id="{52E3DBCF-556E-4327-BC9D-D549ACB4169A}"/>
                  </a:ext>
                </a:extLst>
              </p:cNvPr>
              <p:cNvSpPr>
                <a:spLocks/>
              </p:cNvSpPr>
              <p:nvPr/>
            </p:nvSpPr>
            <p:spPr bwMode="auto">
              <a:xfrm>
                <a:off x="4637" y="1129"/>
                <a:ext cx="43" cy="38"/>
              </a:xfrm>
              <a:custGeom>
                <a:avLst/>
                <a:gdLst>
                  <a:gd name="T0" fmla="*/ 6 w 9"/>
                  <a:gd name="T1" fmla="*/ 4 h 8"/>
                  <a:gd name="T2" fmla="*/ 0 w 9"/>
                  <a:gd name="T3" fmla="*/ 7 h 8"/>
                  <a:gd name="T4" fmla="*/ 8 w 9"/>
                  <a:gd name="T5" fmla="*/ 0 h 8"/>
                  <a:gd name="T6" fmla="*/ 8 w 9"/>
                  <a:gd name="T7" fmla="*/ 2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6"/>
                      <a:pt x="0" y="8"/>
                      <a:pt x="0" y="7"/>
                    </a:cubicBezTo>
                    <a:cubicBezTo>
                      <a:pt x="0" y="5"/>
                      <a:pt x="5" y="1"/>
                      <a:pt x="8" y="0"/>
                    </a:cubicBezTo>
                    <a:cubicBezTo>
                      <a:pt x="9" y="0"/>
                      <a:pt x="8" y="1"/>
                      <a:pt x="8" y="2"/>
                    </a:cubicBezTo>
                    <a:cubicBezTo>
                      <a:pt x="7" y="3"/>
                      <a:pt x="6" y="3"/>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7" name="Freeform 1944">
                <a:extLst>
                  <a:ext uri="{FF2B5EF4-FFF2-40B4-BE49-F238E27FC236}">
                    <a16:creationId xmlns:a16="http://schemas.microsoft.com/office/drawing/2014/main" id="{7E313D94-3EBA-4BC1-8623-4D21CCC45657}"/>
                  </a:ext>
                </a:extLst>
              </p:cNvPr>
              <p:cNvSpPr>
                <a:spLocks/>
              </p:cNvSpPr>
              <p:nvPr/>
            </p:nvSpPr>
            <p:spPr bwMode="auto">
              <a:xfrm>
                <a:off x="4569" y="1182"/>
                <a:ext cx="48" cy="43"/>
              </a:xfrm>
              <a:custGeom>
                <a:avLst/>
                <a:gdLst>
                  <a:gd name="T0" fmla="*/ 7 w 10"/>
                  <a:gd name="T1" fmla="*/ 4 h 9"/>
                  <a:gd name="T2" fmla="*/ 1 w 10"/>
                  <a:gd name="T3" fmla="*/ 7 h 9"/>
                  <a:gd name="T4" fmla="*/ 9 w 10"/>
                  <a:gd name="T5" fmla="*/ 0 h 9"/>
                  <a:gd name="T6" fmla="*/ 8 w 10"/>
                  <a:gd name="T7" fmla="*/ 3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0" y="9"/>
                      <a:pt x="1" y="7"/>
                    </a:cubicBezTo>
                    <a:cubicBezTo>
                      <a:pt x="1" y="6"/>
                      <a:pt x="6" y="1"/>
                      <a:pt x="9" y="0"/>
                    </a:cubicBezTo>
                    <a:cubicBezTo>
                      <a:pt x="10" y="0"/>
                      <a:pt x="8" y="3"/>
                      <a:pt x="8" y="3"/>
                    </a:cubicBezTo>
                    <a:cubicBezTo>
                      <a:pt x="8" y="3"/>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8" name="Freeform 1945">
                <a:extLst>
                  <a:ext uri="{FF2B5EF4-FFF2-40B4-BE49-F238E27FC236}">
                    <a16:creationId xmlns:a16="http://schemas.microsoft.com/office/drawing/2014/main" id="{C422D44E-A3BF-4FFF-A239-9B0DC9C17B0F}"/>
                  </a:ext>
                </a:extLst>
              </p:cNvPr>
              <p:cNvSpPr>
                <a:spLocks/>
              </p:cNvSpPr>
              <p:nvPr/>
            </p:nvSpPr>
            <p:spPr bwMode="auto">
              <a:xfrm>
                <a:off x="4632" y="1153"/>
                <a:ext cx="43" cy="38"/>
              </a:xfrm>
              <a:custGeom>
                <a:avLst/>
                <a:gdLst>
                  <a:gd name="T0" fmla="*/ 6 w 9"/>
                  <a:gd name="T1" fmla="*/ 4 h 8"/>
                  <a:gd name="T2" fmla="*/ 0 w 9"/>
                  <a:gd name="T3" fmla="*/ 7 h 8"/>
                  <a:gd name="T4" fmla="*/ 8 w 9"/>
                  <a:gd name="T5" fmla="*/ 0 h 8"/>
                  <a:gd name="T6" fmla="*/ 7 w 9"/>
                  <a:gd name="T7" fmla="*/ 3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0" y="8"/>
                      <a:pt x="0" y="7"/>
                    </a:cubicBezTo>
                    <a:cubicBezTo>
                      <a:pt x="0" y="5"/>
                      <a:pt x="5" y="1"/>
                      <a:pt x="8" y="0"/>
                    </a:cubicBezTo>
                    <a:cubicBezTo>
                      <a:pt x="9" y="0"/>
                      <a:pt x="8" y="2"/>
                      <a:pt x="7" y="3"/>
                    </a:cubicBezTo>
                    <a:cubicBezTo>
                      <a:pt x="7" y="3"/>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299" name="Freeform 1946">
                <a:extLst>
                  <a:ext uri="{FF2B5EF4-FFF2-40B4-BE49-F238E27FC236}">
                    <a16:creationId xmlns:a16="http://schemas.microsoft.com/office/drawing/2014/main" id="{130A3DBA-9BD6-48AA-B4BC-7AD25F398434}"/>
                  </a:ext>
                </a:extLst>
              </p:cNvPr>
              <p:cNvSpPr>
                <a:spLocks/>
              </p:cNvSpPr>
              <p:nvPr/>
            </p:nvSpPr>
            <p:spPr bwMode="auto">
              <a:xfrm>
                <a:off x="4579" y="1201"/>
                <a:ext cx="48" cy="43"/>
              </a:xfrm>
              <a:custGeom>
                <a:avLst/>
                <a:gdLst>
                  <a:gd name="T0" fmla="*/ 7 w 10"/>
                  <a:gd name="T1" fmla="*/ 4 h 9"/>
                  <a:gd name="T2" fmla="*/ 0 w 10"/>
                  <a:gd name="T3" fmla="*/ 7 h 9"/>
                  <a:gd name="T4" fmla="*/ 8 w 10"/>
                  <a:gd name="T5" fmla="*/ 1 h 9"/>
                  <a:gd name="T6" fmla="*/ 8 w 10"/>
                  <a:gd name="T7" fmla="*/ 3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1" y="9"/>
                      <a:pt x="0" y="7"/>
                    </a:cubicBezTo>
                    <a:cubicBezTo>
                      <a:pt x="0" y="6"/>
                      <a:pt x="5" y="1"/>
                      <a:pt x="8" y="1"/>
                    </a:cubicBezTo>
                    <a:cubicBezTo>
                      <a:pt x="10" y="0"/>
                      <a:pt x="8" y="3"/>
                      <a:pt x="8" y="3"/>
                    </a:cubicBezTo>
                    <a:cubicBezTo>
                      <a:pt x="7" y="4"/>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0" name="Freeform 1947">
                <a:extLst>
                  <a:ext uri="{FF2B5EF4-FFF2-40B4-BE49-F238E27FC236}">
                    <a16:creationId xmlns:a16="http://schemas.microsoft.com/office/drawing/2014/main" id="{DFF5B15D-978C-468C-AB20-288474670167}"/>
                  </a:ext>
                </a:extLst>
              </p:cNvPr>
              <p:cNvSpPr>
                <a:spLocks/>
              </p:cNvSpPr>
              <p:nvPr/>
            </p:nvSpPr>
            <p:spPr bwMode="auto">
              <a:xfrm>
                <a:off x="4555" y="1249"/>
                <a:ext cx="48" cy="44"/>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5"/>
                      <a:pt x="5" y="1"/>
                      <a:pt x="8" y="0"/>
                    </a:cubicBezTo>
                    <a:cubicBezTo>
                      <a:pt x="10" y="0"/>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1" name="Freeform 1948">
                <a:extLst>
                  <a:ext uri="{FF2B5EF4-FFF2-40B4-BE49-F238E27FC236}">
                    <a16:creationId xmlns:a16="http://schemas.microsoft.com/office/drawing/2014/main" id="{81A81211-AF64-492D-879A-C9B0A3AEA341}"/>
                  </a:ext>
                </a:extLst>
              </p:cNvPr>
              <p:cNvSpPr>
                <a:spLocks/>
              </p:cNvSpPr>
              <p:nvPr/>
            </p:nvSpPr>
            <p:spPr bwMode="auto">
              <a:xfrm>
                <a:off x="4603" y="1239"/>
                <a:ext cx="48" cy="44"/>
              </a:xfrm>
              <a:custGeom>
                <a:avLst/>
                <a:gdLst>
                  <a:gd name="T0" fmla="*/ 7 w 10"/>
                  <a:gd name="T1" fmla="*/ 4 h 9"/>
                  <a:gd name="T2" fmla="*/ 0 w 10"/>
                  <a:gd name="T3" fmla="*/ 7 h 9"/>
                  <a:gd name="T4" fmla="*/ 8 w 10"/>
                  <a:gd name="T5" fmla="*/ 0 h 9"/>
                  <a:gd name="T6" fmla="*/ 7 w 10"/>
                  <a:gd name="T7" fmla="*/ 4 h 9"/>
                </a:gdLst>
                <a:ahLst/>
                <a:cxnLst>
                  <a:cxn ang="0">
                    <a:pos x="T0" y="T1"/>
                  </a:cxn>
                  <a:cxn ang="0">
                    <a:pos x="T2" y="T3"/>
                  </a:cxn>
                  <a:cxn ang="0">
                    <a:pos x="T4" y="T5"/>
                  </a:cxn>
                  <a:cxn ang="0">
                    <a:pos x="T6" y="T7"/>
                  </a:cxn>
                </a:cxnLst>
                <a:rect l="0" t="0" r="r" b="b"/>
                <a:pathLst>
                  <a:path w="10" h="9">
                    <a:moveTo>
                      <a:pt x="7" y="4"/>
                    </a:moveTo>
                    <a:cubicBezTo>
                      <a:pt x="4" y="7"/>
                      <a:pt x="0" y="9"/>
                      <a:pt x="0" y="7"/>
                    </a:cubicBezTo>
                    <a:cubicBezTo>
                      <a:pt x="0" y="5"/>
                      <a:pt x="5" y="1"/>
                      <a:pt x="8" y="0"/>
                    </a:cubicBezTo>
                    <a:cubicBezTo>
                      <a:pt x="10" y="0"/>
                      <a:pt x="9"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2" name="Freeform 1949">
                <a:extLst>
                  <a:ext uri="{FF2B5EF4-FFF2-40B4-BE49-F238E27FC236}">
                    <a16:creationId xmlns:a16="http://schemas.microsoft.com/office/drawing/2014/main" id="{5A3B71C3-D75B-4FCB-996A-9EF22207EE63}"/>
                  </a:ext>
                </a:extLst>
              </p:cNvPr>
              <p:cNvSpPr>
                <a:spLocks/>
              </p:cNvSpPr>
              <p:nvPr/>
            </p:nvSpPr>
            <p:spPr bwMode="auto">
              <a:xfrm>
                <a:off x="4622" y="1196"/>
                <a:ext cx="44" cy="39"/>
              </a:xfrm>
              <a:custGeom>
                <a:avLst/>
                <a:gdLst>
                  <a:gd name="T0" fmla="*/ 6 w 9"/>
                  <a:gd name="T1" fmla="*/ 4 h 8"/>
                  <a:gd name="T2" fmla="*/ 0 w 9"/>
                  <a:gd name="T3" fmla="*/ 7 h 8"/>
                  <a:gd name="T4" fmla="*/ 7 w 9"/>
                  <a:gd name="T5" fmla="*/ 0 h 8"/>
                  <a:gd name="T6" fmla="*/ 7 w 9"/>
                  <a:gd name="T7" fmla="*/ 3 h 8"/>
                  <a:gd name="T8" fmla="*/ 6 w 9"/>
                  <a:gd name="T9" fmla="*/ 4 h 8"/>
                </a:gdLst>
                <a:ahLst/>
                <a:cxnLst>
                  <a:cxn ang="0">
                    <a:pos x="T0" y="T1"/>
                  </a:cxn>
                  <a:cxn ang="0">
                    <a:pos x="T2" y="T3"/>
                  </a:cxn>
                  <a:cxn ang="0">
                    <a:pos x="T4" y="T5"/>
                  </a:cxn>
                  <a:cxn ang="0">
                    <a:pos x="T6" y="T7"/>
                  </a:cxn>
                  <a:cxn ang="0">
                    <a:pos x="T8" y="T9"/>
                  </a:cxn>
                </a:cxnLst>
                <a:rect l="0" t="0" r="r" b="b"/>
                <a:pathLst>
                  <a:path w="9" h="8">
                    <a:moveTo>
                      <a:pt x="6" y="4"/>
                    </a:moveTo>
                    <a:cubicBezTo>
                      <a:pt x="3" y="7"/>
                      <a:pt x="0" y="8"/>
                      <a:pt x="0" y="7"/>
                    </a:cubicBezTo>
                    <a:cubicBezTo>
                      <a:pt x="0" y="5"/>
                      <a:pt x="4" y="0"/>
                      <a:pt x="7" y="0"/>
                    </a:cubicBezTo>
                    <a:cubicBezTo>
                      <a:pt x="9" y="0"/>
                      <a:pt x="8" y="2"/>
                      <a:pt x="7" y="3"/>
                    </a:cubicBezTo>
                    <a:cubicBezTo>
                      <a:pt x="7" y="3"/>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3" name="Freeform 1950">
                <a:extLst>
                  <a:ext uri="{FF2B5EF4-FFF2-40B4-BE49-F238E27FC236}">
                    <a16:creationId xmlns:a16="http://schemas.microsoft.com/office/drawing/2014/main" id="{50D583A9-8D68-4697-BEB4-C154DA45ECD8}"/>
                  </a:ext>
                </a:extLst>
              </p:cNvPr>
              <p:cNvSpPr>
                <a:spLocks/>
              </p:cNvSpPr>
              <p:nvPr/>
            </p:nvSpPr>
            <p:spPr bwMode="auto">
              <a:xfrm>
                <a:off x="4666" y="1182"/>
                <a:ext cx="48" cy="43"/>
              </a:xfrm>
              <a:custGeom>
                <a:avLst/>
                <a:gdLst>
                  <a:gd name="T0" fmla="*/ 7 w 10"/>
                  <a:gd name="T1" fmla="*/ 4 h 9"/>
                  <a:gd name="T2" fmla="*/ 0 w 10"/>
                  <a:gd name="T3" fmla="*/ 7 h 9"/>
                  <a:gd name="T4" fmla="*/ 8 w 10"/>
                  <a:gd name="T5" fmla="*/ 1 h 9"/>
                  <a:gd name="T6" fmla="*/ 8 w 10"/>
                  <a:gd name="T7" fmla="*/ 4 h 9"/>
                  <a:gd name="T8" fmla="*/ 7 w 10"/>
                  <a:gd name="T9" fmla="*/ 4 h 9"/>
                </a:gdLst>
                <a:ahLst/>
                <a:cxnLst>
                  <a:cxn ang="0">
                    <a:pos x="T0" y="T1"/>
                  </a:cxn>
                  <a:cxn ang="0">
                    <a:pos x="T2" y="T3"/>
                  </a:cxn>
                  <a:cxn ang="0">
                    <a:pos x="T4" y="T5"/>
                  </a:cxn>
                  <a:cxn ang="0">
                    <a:pos x="T6" y="T7"/>
                  </a:cxn>
                  <a:cxn ang="0">
                    <a:pos x="T8" y="T9"/>
                  </a:cxn>
                </a:cxnLst>
                <a:rect l="0" t="0" r="r" b="b"/>
                <a:pathLst>
                  <a:path w="10" h="9">
                    <a:moveTo>
                      <a:pt x="7" y="4"/>
                    </a:moveTo>
                    <a:cubicBezTo>
                      <a:pt x="4" y="7"/>
                      <a:pt x="1" y="9"/>
                      <a:pt x="0" y="7"/>
                    </a:cubicBezTo>
                    <a:cubicBezTo>
                      <a:pt x="0" y="5"/>
                      <a:pt x="5" y="1"/>
                      <a:pt x="8" y="1"/>
                    </a:cubicBezTo>
                    <a:cubicBezTo>
                      <a:pt x="10" y="0"/>
                      <a:pt x="9" y="3"/>
                      <a:pt x="8" y="4"/>
                    </a:cubicBezTo>
                    <a:cubicBezTo>
                      <a:pt x="8" y="4"/>
                      <a:pt x="7" y="4"/>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4" name="Freeform 1951">
                <a:extLst>
                  <a:ext uri="{FF2B5EF4-FFF2-40B4-BE49-F238E27FC236}">
                    <a16:creationId xmlns:a16="http://schemas.microsoft.com/office/drawing/2014/main" id="{726DF7E7-D7BE-42CD-89CA-E0F159CB99E0}"/>
                  </a:ext>
                </a:extLst>
              </p:cNvPr>
              <p:cNvSpPr>
                <a:spLocks/>
              </p:cNvSpPr>
              <p:nvPr/>
            </p:nvSpPr>
            <p:spPr bwMode="auto">
              <a:xfrm>
                <a:off x="4723" y="1138"/>
                <a:ext cx="49" cy="34"/>
              </a:xfrm>
              <a:custGeom>
                <a:avLst/>
                <a:gdLst>
                  <a:gd name="T0" fmla="*/ 7 w 10"/>
                  <a:gd name="T1" fmla="*/ 3 h 7"/>
                  <a:gd name="T2" fmla="*/ 0 w 10"/>
                  <a:gd name="T3" fmla="*/ 6 h 7"/>
                  <a:gd name="T4" fmla="*/ 8 w 10"/>
                  <a:gd name="T5" fmla="*/ 0 h 7"/>
                  <a:gd name="T6" fmla="*/ 7 w 10"/>
                  <a:gd name="T7" fmla="*/ 2 h 7"/>
                  <a:gd name="T8" fmla="*/ 7 w 10"/>
                  <a:gd name="T9" fmla="*/ 3 h 7"/>
                </a:gdLst>
                <a:ahLst/>
                <a:cxnLst>
                  <a:cxn ang="0">
                    <a:pos x="T0" y="T1"/>
                  </a:cxn>
                  <a:cxn ang="0">
                    <a:pos x="T2" y="T3"/>
                  </a:cxn>
                  <a:cxn ang="0">
                    <a:pos x="T4" y="T5"/>
                  </a:cxn>
                  <a:cxn ang="0">
                    <a:pos x="T6" y="T7"/>
                  </a:cxn>
                  <a:cxn ang="0">
                    <a:pos x="T8" y="T9"/>
                  </a:cxn>
                </a:cxnLst>
                <a:rect l="0" t="0" r="r" b="b"/>
                <a:pathLst>
                  <a:path w="10" h="7">
                    <a:moveTo>
                      <a:pt x="7" y="3"/>
                    </a:moveTo>
                    <a:cubicBezTo>
                      <a:pt x="4" y="6"/>
                      <a:pt x="0" y="7"/>
                      <a:pt x="0" y="6"/>
                    </a:cubicBezTo>
                    <a:cubicBezTo>
                      <a:pt x="0" y="4"/>
                      <a:pt x="5" y="0"/>
                      <a:pt x="8" y="0"/>
                    </a:cubicBezTo>
                    <a:cubicBezTo>
                      <a:pt x="10" y="0"/>
                      <a:pt x="8" y="2"/>
                      <a:pt x="7" y="2"/>
                    </a:cubicBezTo>
                    <a:cubicBezTo>
                      <a:pt x="7" y="3"/>
                      <a:pt x="7" y="3"/>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5" name="Freeform 1952">
                <a:extLst>
                  <a:ext uri="{FF2B5EF4-FFF2-40B4-BE49-F238E27FC236}">
                    <a16:creationId xmlns:a16="http://schemas.microsoft.com/office/drawing/2014/main" id="{17CEDA28-1983-4C54-8474-F514B5782B83}"/>
                  </a:ext>
                </a:extLst>
              </p:cNvPr>
              <p:cNvSpPr>
                <a:spLocks/>
              </p:cNvSpPr>
              <p:nvPr/>
            </p:nvSpPr>
            <p:spPr bwMode="auto">
              <a:xfrm>
                <a:off x="4661" y="1220"/>
                <a:ext cx="43" cy="44"/>
              </a:xfrm>
              <a:custGeom>
                <a:avLst/>
                <a:gdLst>
                  <a:gd name="T0" fmla="*/ 7 w 9"/>
                  <a:gd name="T1" fmla="*/ 4 h 9"/>
                  <a:gd name="T2" fmla="*/ 0 w 9"/>
                  <a:gd name="T3" fmla="*/ 7 h 9"/>
                  <a:gd name="T4" fmla="*/ 7 w 9"/>
                  <a:gd name="T5" fmla="*/ 0 h 9"/>
                  <a:gd name="T6" fmla="*/ 7 w 9"/>
                  <a:gd name="T7" fmla="*/ 4 h 9"/>
                </a:gdLst>
                <a:ahLst/>
                <a:cxnLst>
                  <a:cxn ang="0">
                    <a:pos x="T0" y="T1"/>
                  </a:cxn>
                  <a:cxn ang="0">
                    <a:pos x="T2" y="T3"/>
                  </a:cxn>
                  <a:cxn ang="0">
                    <a:pos x="T4" y="T5"/>
                  </a:cxn>
                  <a:cxn ang="0">
                    <a:pos x="T6" y="T7"/>
                  </a:cxn>
                </a:cxnLst>
                <a:rect l="0" t="0" r="r" b="b"/>
                <a:pathLst>
                  <a:path w="9" h="9">
                    <a:moveTo>
                      <a:pt x="7" y="4"/>
                    </a:moveTo>
                    <a:cubicBezTo>
                      <a:pt x="4" y="7"/>
                      <a:pt x="0" y="9"/>
                      <a:pt x="0" y="7"/>
                    </a:cubicBezTo>
                    <a:cubicBezTo>
                      <a:pt x="0" y="5"/>
                      <a:pt x="4" y="1"/>
                      <a:pt x="7" y="0"/>
                    </a:cubicBezTo>
                    <a:cubicBezTo>
                      <a:pt x="9" y="0"/>
                      <a:pt x="8" y="3"/>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6" name="Freeform 1953">
                <a:extLst>
                  <a:ext uri="{FF2B5EF4-FFF2-40B4-BE49-F238E27FC236}">
                    <a16:creationId xmlns:a16="http://schemas.microsoft.com/office/drawing/2014/main" id="{97477128-2F30-47CA-9486-EEB987D7612B}"/>
                  </a:ext>
                </a:extLst>
              </p:cNvPr>
              <p:cNvSpPr>
                <a:spLocks/>
              </p:cNvSpPr>
              <p:nvPr/>
            </p:nvSpPr>
            <p:spPr bwMode="auto">
              <a:xfrm>
                <a:off x="4685" y="1235"/>
                <a:ext cx="48" cy="43"/>
              </a:xfrm>
              <a:custGeom>
                <a:avLst/>
                <a:gdLst>
                  <a:gd name="T0" fmla="*/ 8 w 10"/>
                  <a:gd name="T1" fmla="*/ 4 h 9"/>
                  <a:gd name="T2" fmla="*/ 1 w 10"/>
                  <a:gd name="T3" fmla="*/ 6 h 9"/>
                  <a:gd name="T4" fmla="*/ 8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1" y="9"/>
                      <a:pt x="1" y="6"/>
                    </a:cubicBezTo>
                    <a:cubicBezTo>
                      <a:pt x="0" y="4"/>
                      <a:pt x="5" y="0"/>
                      <a:pt x="8"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7" name="Freeform 1954">
                <a:extLst>
                  <a:ext uri="{FF2B5EF4-FFF2-40B4-BE49-F238E27FC236}">
                    <a16:creationId xmlns:a16="http://schemas.microsoft.com/office/drawing/2014/main" id="{AF0BCE75-34C6-48F2-9A26-DC9142FEB108}"/>
                  </a:ext>
                </a:extLst>
              </p:cNvPr>
              <p:cNvSpPr>
                <a:spLocks/>
              </p:cNvSpPr>
              <p:nvPr/>
            </p:nvSpPr>
            <p:spPr bwMode="auto">
              <a:xfrm>
                <a:off x="4613" y="1321"/>
                <a:ext cx="48" cy="44"/>
              </a:xfrm>
              <a:custGeom>
                <a:avLst/>
                <a:gdLst>
                  <a:gd name="T0" fmla="*/ 8 w 10"/>
                  <a:gd name="T1" fmla="*/ 4 h 9"/>
                  <a:gd name="T2" fmla="*/ 0 w 10"/>
                  <a:gd name="T3" fmla="*/ 7 h 9"/>
                  <a:gd name="T4" fmla="*/ 8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1" y="9"/>
                      <a:pt x="0" y="7"/>
                    </a:cubicBezTo>
                    <a:cubicBezTo>
                      <a:pt x="0" y="5"/>
                      <a:pt x="4" y="0"/>
                      <a:pt x="8"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8" name="Freeform 1955">
                <a:extLst>
                  <a:ext uri="{FF2B5EF4-FFF2-40B4-BE49-F238E27FC236}">
                    <a16:creationId xmlns:a16="http://schemas.microsoft.com/office/drawing/2014/main" id="{FBA45A60-395B-4528-877C-0F96910BDDA5}"/>
                  </a:ext>
                </a:extLst>
              </p:cNvPr>
              <p:cNvSpPr>
                <a:spLocks/>
              </p:cNvSpPr>
              <p:nvPr/>
            </p:nvSpPr>
            <p:spPr bwMode="auto">
              <a:xfrm>
                <a:off x="4588" y="1379"/>
                <a:ext cx="53" cy="49"/>
              </a:xfrm>
              <a:custGeom>
                <a:avLst/>
                <a:gdLst>
                  <a:gd name="T0" fmla="*/ 9 w 11"/>
                  <a:gd name="T1" fmla="*/ 4 h 10"/>
                  <a:gd name="T2" fmla="*/ 1 w 11"/>
                  <a:gd name="T3" fmla="*/ 7 h 10"/>
                  <a:gd name="T4" fmla="*/ 8 w 11"/>
                  <a:gd name="T5" fmla="*/ 0 h 10"/>
                  <a:gd name="T6" fmla="*/ 9 w 11"/>
                  <a:gd name="T7" fmla="*/ 4 h 10"/>
                </a:gdLst>
                <a:ahLst/>
                <a:cxnLst>
                  <a:cxn ang="0">
                    <a:pos x="T0" y="T1"/>
                  </a:cxn>
                  <a:cxn ang="0">
                    <a:pos x="T2" y="T3"/>
                  </a:cxn>
                  <a:cxn ang="0">
                    <a:pos x="T4" y="T5"/>
                  </a:cxn>
                  <a:cxn ang="0">
                    <a:pos x="T6" y="T7"/>
                  </a:cxn>
                </a:cxnLst>
                <a:rect l="0" t="0" r="r" b="b"/>
                <a:pathLst>
                  <a:path w="11" h="10">
                    <a:moveTo>
                      <a:pt x="9" y="4"/>
                    </a:moveTo>
                    <a:cubicBezTo>
                      <a:pt x="6" y="8"/>
                      <a:pt x="2" y="10"/>
                      <a:pt x="1" y="7"/>
                    </a:cubicBezTo>
                    <a:cubicBezTo>
                      <a:pt x="0" y="5"/>
                      <a:pt x="4" y="0"/>
                      <a:pt x="8" y="0"/>
                    </a:cubicBezTo>
                    <a:cubicBezTo>
                      <a:pt x="11" y="0"/>
                      <a:pt x="10"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09" name="Freeform 1956">
                <a:extLst>
                  <a:ext uri="{FF2B5EF4-FFF2-40B4-BE49-F238E27FC236}">
                    <a16:creationId xmlns:a16="http://schemas.microsoft.com/office/drawing/2014/main" id="{60F48E25-3859-4D64-B9FB-9FACED69C925}"/>
                  </a:ext>
                </a:extLst>
              </p:cNvPr>
              <p:cNvSpPr>
                <a:spLocks/>
              </p:cNvSpPr>
              <p:nvPr/>
            </p:nvSpPr>
            <p:spPr bwMode="auto">
              <a:xfrm>
                <a:off x="4613" y="1408"/>
                <a:ext cx="48" cy="48"/>
              </a:xfrm>
              <a:custGeom>
                <a:avLst/>
                <a:gdLst>
                  <a:gd name="T0" fmla="*/ 9 w 10"/>
                  <a:gd name="T1" fmla="*/ 5 h 10"/>
                  <a:gd name="T2" fmla="*/ 1 w 10"/>
                  <a:gd name="T3" fmla="*/ 7 h 10"/>
                  <a:gd name="T4" fmla="*/ 8 w 10"/>
                  <a:gd name="T5" fmla="*/ 0 h 10"/>
                  <a:gd name="T6" fmla="*/ 9 w 10"/>
                  <a:gd name="T7" fmla="*/ 5 h 10"/>
                </a:gdLst>
                <a:ahLst/>
                <a:cxnLst>
                  <a:cxn ang="0">
                    <a:pos x="T0" y="T1"/>
                  </a:cxn>
                  <a:cxn ang="0">
                    <a:pos x="T2" y="T3"/>
                  </a:cxn>
                  <a:cxn ang="0">
                    <a:pos x="T4" y="T5"/>
                  </a:cxn>
                  <a:cxn ang="0">
                    <a:pos x="T6" y="T7"/>
                  </a:cxn>
                </a:cxnLst>
                <a:rect l="0" t="0" r="r" b="b"/>
                <a:pathLst>
                  <a:path w="10" h="10">
                    <a:moveTo>
                      <a:pt x="9" y="5"/>
                    </a:moveTo>
                    <a:cubicBezTo>
                      <a:pt x="7" y="9"/>
                      <a:pt x="1" y="10"/>
                      <a:pt x="1" y="7"/>
                    </a:cubicBezTo>
                    <a:cubicBezTo>
                      <a:pt x="0" y="5"/>
                      <a:pt x="4" y="0"/>
                      <a:pt x="8" y="0"/>
                    </a:cubicBezTo>
                    <a:cubicBezTo>
                      <a:pt x="10"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0" name="Freeform 1957">
                <a:extLst>
                  <a:ext uri="{FF2B5EF4-FFF2-40B4-BE49-F238E27FC236}">
                    <a16:creationId xmlns:a16="http://schemas.microsoft.com/office/drawing/2014/main" id="{131499C7-A897-47C6-95E4-5E58BF279EC7}"/>
                  </a:ext>
                </a:extLst>
              </p:cNvPr>
              <p:cNvSpPr>
                <a:spLocks/>
              </p:cNvSpPr>
              <p:nvPr/>
            </p:nvSpPr>
            <p:spPr bwMode="auto">
              <a:xfrm>
                <a:off x="4661" y="1408"/>
                <a:ext cx="53" cy="53"/>
              </a:xfrm>
              <a:custGeom>
                <a:avLst/>
                <a:gdLst>
                  <a:gd name="T0" fmla="*/ 9 w 11"/>
                  <a:gd name="T1" fmla="*/ 5 h 11"/>
                  <a:gd name="T2" fmla="*/ 1 w 11"/>
                  <a:gd name="T3" fmla="*/ 8 h 11"/>
                  <a:gd name="T4" fmla="*/ 8 w 11"/>
                  <a:gd name="T5" fmla="*/ 1 h 11"/>
                  <a:gd name="T6" fmla="*/ 9 w 11"/>
                  <a:gd name="T7" fmla="*/ 5 h 11"/>
                </a:gdLst>
                <a:ahLst/>
                <a:cxnLst>
                  <a:cxn ang="0">
                    <a:pos x="T0" y="T1"/>
                  </a:cxn>
                  <a:cxn ang="0">
                    <a:pos x="T2" y="T3"/>
                  </a:cxn>
                  <a:cxn ang="0">
                    <a:pos x="T4" y="T5"/>
                  </a:cxn>
                  <a:cxn ang="0">
                    <a:pos x="T6" y="T7"/>
                  </a:cxn>
                </a:cxnLst>
                <a:rect l="0" t="0" r="r" b="b"/>
                <a:pathLst>
                  <a:path w="11" h="11">
                    <a:moveTo>
                      <a:pt x="9" y="5"/>
                    </a:moveTo>
                    <a:cubicBezTo>
                      <a:pt x="7" y="9"/>
                      <a:pt x="2" y="11"/>
                      <a:pt x="1" y="8"/>
                    </a:cubicBezTo>
                    <a:cubicBezTo>
                      <a:pt x="0" y="6"/>
                      <a:pt x="4" y="1"/>
                      <a:pt x="8" y="1"/>
                    </a:cubicBezTo>
                    <a:cubicBezTo>
                      <a:pt x="11"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1" name="Freeform 1958">
                <a:extLst>
                  <a:ext uri="{FF2B5EF4-FFF2-40B4-BE49-F238E27FC236}">
                    <a16:creationId xmlns:a16="http://schemas.microsoft.com/office/drawing/2014/main" id="{370FF93D-4688-4576-A1E8-8F493B688761}"/>
                  </a:ext>
                </a:extLst>
              </p:cNvPr>
              <p:cNvSpPr>
                <a:spLocks/>
              </p:cNvSpPr>
              <p:nvPr/>
            </p:nvSpPr>
            <p:spPr bwMode="auto">
              <a:xfrm>
                <a:off x="4728" y="1360"/>
                <a:ext cx="53" cy="48"/>
              </a:xfrm>
              <a:custGeom>
                <a:avLst/>
                <a:gdLst>
                  <a:gd name="T0" fmla="*/ 9 w 11"/>
                  <a:gd name="T1" fmla="*/ 4 h 10"/>
                  <a:gd name="T2" fmla="*/ 1 w 11"/>
                  <a:gd name="T3" fmla="*/ 7 h 10"/>
                  <a:gd name="T4" fmla="*/ 8 w 11"/>
                  <a:gd name="T5" fmla="*/ 0 h 10"/>
                  <a:gd name="T6" fmla="*/ 9 w 11"/>
                  <a:gd name="T7" fmla="*/ 4 h 10"/>
                </a:gdLst>
                <a:ahLst/>
                <a:cxnLst>
                  <a:cxn ang="0">
                    <a:pos x="T0" y="T1"/>
                  </a:cxn>
                  <a:cxn ang="0">
                    <a:pos x="T2" y="T3"/>
                  </a:cxn>
                  <a:cxn ang="0">
                    <a:pos x="T4" y="T5"/>
                  </a:cxn>
                  <a:cxn ang="0">
                    <a:pos x="T6" y="T7"/>
                  </a:cxn>
                </a:cxnLst>
                <a:rect l="0" t="0" r="r" b="b"/>
                <a:pathLst>
                  <a:path w="11" h="10">
                    <a:moveTo>
                      <a:pt x="9" y="4"/>
                    </a:moveTo>
                    <a:cubicBezTo>
                      <a:pt x="7" y="8"/>
                      <a:pt x="2" y="10"/>
                      <a:pt x="1" y="7"/>
                    </a:cubicBezTo>
                    <a:cubicBezTo>
                      <a:pt x="0" y="4"/>
                      <a:pt x="4" y="0"/>
                      <a:pt x="8" y="0"/>
                    </a:cubicBezTo>
                    <a:cubicBezTo>
                      <a:pt x="11"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2" name="Freeform 1959">
                <a:extLst>
                  <a:ext uri="{FF2B5EF4-FFF2-40B4-BE49-F238E27FC236}">
                    <a16:creationId xmlns:a16="http://schemas.microsoft.com/office/drawing/2014/main" id="{A7165499-913D-4265-BD1E-9BEA1B80E3E2}"/>
                  </a:ext>
                </a:extLst>
              </p:cNvPr>
              <p:cNvSpPr>
                <a:spLocks/>
              </p:cNvSpPr>
              <p:nvPr/>
            </p:nvSpPr>
            <p:spPr bwMode="auto">
              <a:xfrm>
                <a:off x="4680" y="1350"/>
                <a:ext cx="53" cy="49"/>
              </a:xfrm>
              <a:custGeom>
                <a:avLst/>
                <a:gdLst>
                  <a:gd name="T0" fmla="*/ 9 w 11"/>
                  <a:gd name="T1" fmla="*/ 5 h 10"/>
                  <a:gd name="T2" fmla="*/ 1 w 11"/>
                  <a:gd name="T3" fmla="*/ 8 h 10"/>
                  <a:gd name="T4" fmla="*/ 8 w 11"/>
                  <a:gd name="T5" fmla="*/ 0 h 10"/>
                  <a:gd name="T6" fmla="*/ 9 w 11"/>
                  <a:gd name="T7" fmla="*/ 5 h 10"/>
                </a:gdLst>
                <a:ahLst/>
                <a:cxnLst>
                  <a:cxn ang="0">
                    <a:pos x="T0" y="T1"/>
                  </a:cxn>
                  <a:cxn ang="0">
                    <a:pos x="T2" y="T3"/>
                  </a:cxn>
                  <a:cxn ang="0">
                    <a:pos x="T4" y="T5"/>
                  </a:cxn>
                  <a:cxn ang="0">
                    <a:pos x="T6" y="T7"/>
                  </a:cxn>
                </a:cxnLst>
                <a:rect l="0" t="0" r="r" b="b"/>
                <a:pathLst>
                  <a:path w="11" h="10">
                    <a:moveTo>
                      <a:pt x="9" y="5"/>
                    </a:moveTo>
                    <a:cubicBezTo>
                      <a:pt x="7" y="8"/>
                      <a:pt x="2" y="10"/>
                      <a:pt x="1" y="8"/>
                    </a:cubicBezTo>
                    <a:cubicBezTo>
                      <a:pt x="0" y="5"/>
                      <a:pt x="4" y="1"/>
                      <a:pt x="8" y="0"/>
                    </a:cubicBezTo>
                    <a:cubicBezTo>
                      <a:pt x="11" y="0"/>
                      <a:pt x="10"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3" name="Freeform 1960">
                <a:extLst>
                  <a:ext uri="{FF2B5EF4-FFF2-40B4-BE49-F238E27FC236}">
                    <a16:creationId xmlns:a16="http://schemas.microsoft.com/office/drawing/2014/main" id="{E8A49880-A0EB-419F-BD70-FC277C662BDB}"/>
                  </a:ext>
                </a:extLst>
              </p:cNvPr>
              <p:cNvSpPr>
                <a:spLocks/>
              </p:cNvSpPr>
              <p:nvPr/>
            </p:nvSpPr>
            <p:spPr bwMode="auto">
              <a:xfrm>
                <a:off x="4661" y="1321"/>
                <a:ext cx="48" cy="49"/>
              </a:xfrm>
              <a:custGeom>
                <a:avLst/>
                <a:gdLst>
                  <a:gd name="T0" fmla="*/ 8 w 10"/>
                  <a:gd name="T1" fmla="*/ 4 h 10"/>
                  <a:gd name="T2" fmla="*/ 0 w 10"/>
                  <a:gd name="T3" fmla="*/ 7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6" y="8"/>
                      <a:pt x="1" y="10"/>
                      <a:pt x="0" y="7"/>
                    </a:cubicBezTo>
                    <a:cubicBezTo>
                      <a:pt x="0" y="5"/>
                      <a:pt x="4" y="0"/>
                      <a:pt x="7"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4" name="Freeform 1961">
                <a:extLst>
                  <a:ext uri="{FF2B5EF4-FFF2-40B4-BE49-F238E27FC236}">
                    <a16:creationId xmlns:a16="http://schemas.microsoft.com/office/drawing/2014/main" id="{C3D5993F-CE5C-4F69-9383-4CC822F95952}"/>
                  </a:ext>
                </a:extLst>
              </p:cNvPr>
              <p:cNvSpPr>
                <a:spLocks/>
              </p:cNvSpPr>
              <p:nvPr/>
            </p:nvSpPr>
            <p:spPr bwMode="auto">
              <a:xfrm>
                <a:off x="4728" y="1288"/>
                <a:ext cx="48" cy="48"/>
              </a:xfrm>
              <a:custGeom>
                <a:avLst/>
                <a:gdLst>
                  <a:gd name="T0" fmla="*/ 8 w 10"/>
                  <a:gd name="T1" fmla="*/ 4 h 10"/>
                  <a:gd name="T2" fmla="*/ 0 w 10"/>
                  <a:gd name="T3" fmla="*/ 7 h 10"/>
                  <a:gd name="T4" fmla="*/ 7 w 10"/>
                  <a:gd name="T5" fmla="*/ 0 h 10"/>
                  <a:gd name="T6" fmla="*/ 8 w 10"/>
                  <a:gd name="T7" fmla="*/ 4 h 10"/>
                </a:gdLst>
                <a:ahLst/>
                <a:cxnLst>
                  <a:cxn ang="0">
                    <a:pos x="T0" y="T1"/>
                  </a:cxn>
                  <a:cxn ang="0">
                    <a:pos x="T2" y="T3"/>
                  </a:cxn>
                  <a:cxn ang="0">
                    <a:pos x="T4" y="T5"/>
                  </a:cxn>
                  <a:cxn ang="0">
                    <a:pos x="T6" y="T7"/>
                  </a:cxn>
                </a:cxnLst>
                <a:rect l="0" t="0" r="r" b="b"/>
                <a:pathLst>
                  <a:path w="10" h="10">
                    <a:moveTo>
                      <a:pt x="8" y="4"/>
                    </a:moveTo>
                    <a:cubicBezTo>
                      <a:pt x="6" y="8"/>
                      <a:pt x="0" y="10"/>
                      <a:pt x="0" y="7"/>
                    </a:cubicBezTo>
                    <a:cubicBezTo>
                      <a:pt x="0" y="5"/>
                      <a:pt x="3" y="1"/>
                      <a:pt x="7" y="0"/>
                    </a:cubicBezTo>
                    <a:cubicBezTo>
                      <a:pt x="10" y="0"/>
                      <a:pt x="9"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5" name="Freeform 1962">
                <a:extLst>
                  <a:ext uri="{FF2B5EF4-FFF2-40B4-BE49-F238E27FC236}">
                    <a16:creationId xmlns:a16="http://schemas.microsoft.com/office/drawing/2014/main" id="{43329D11-FD7F-41EC-8696-E6BFBC0D7CD8}"/>
                  </a:ext>
                </a:extLst>
              </p:cNvPr>
              <p:cNvSpPr>
                <a:spLocks/>
              </p:cNvSpPr>
              <p:nvPr/>
            </p:nvSpPr>
            <p:spPr bwMode="auto">
              <a:xfrm>
                <a:off x="4767" y="1297"/>
                <a:ext cx="48" cy="49"/>
              </a:xfrm>
              <a:custGeom>
                <a:avLst/>
                <a:gdLst>
                  <a:gd name="T0" fmla="*/ 9 w 10"/>
                  <a:gd name="T1" fmla="*/ 4 h 10"/>
                  <a:gd name="T2" fmla="*/ 1 w 10"/>
                  <a:gd name="T3" fmla="*/ 7 h 10"/>
                  <a:gd name="T4" fmla="*/ 8 w 10"/>
                  <a:gd name="T5" fmla="*/ 0 h 10"/>
                  <a:gd name="T6" fmla="*/ 9 w 10"/>
                  <a:gd name="T7" fmla="*/ 4 h 10"/>
                </a:gdLst>
                <a:ahLst/>
                <a:cxnLst>
                  <a:cxn ang="0">
                    <a:pos x="T0" y="T1"/>
                  </a:cxn>
                  <a:cxn ang="0">
                    <a:pos x="T2" y="T3"/>
                  </a:cxn>
                  <a:cxn ang="0">
                    <a:pos x="T4" y="T5"/>
                  </a:cxn>
                  <a:cxn ang="0">
                    <a:pos x="T6" y="T7"/>
                  </a:cxn>
                </a:cxnLst>
                <a:rect l="0" t="0" r="r" b="b"/>
                <a:pathLst>
                  <a:path w="10" h="10">
                    <a:moveTo>
                      <a:pt x="9" y="4"/>
                    </a:moveTo>
                    <a:cubicBezTo>
                      <a:pt x="6" y="8"/>
                      <a:pt x="1" y="10"/>
                      <a:pt x="1" y="7"/>
                    </a:cubicBezTo>
                    <a:cubicBezTo>
                      <a:pt x="0" y="5"/>
                      <a:pt x="4" y="0"/>
                      <a:pt x="8"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6" name="Freeform 1963">
                <a:extLst>
                  <a:ext uri="{FF2B5EF4-FFF2-40B4-BE49-F238E27FC236}">
                    <a16:creationId xmlns:a16="http://schemas.microsoft.com/office/drawing/2014/main" id="{1D5CB117-9795-4097-A026-9CC4799D0920}"/>
                  </a:ext>
                </a:extLst>
              </p:cNvPr>
              <p:cNvSpPr>
                <a:spLocks/>
              </p:cNvSpPr>
              <p:nvPr/>
            </p:nvSpPr>
            <p:spPr bwMode="auto">
              <a:xfrm>
                <a:off x="4829" y="1273"/>
                <a:ext cx="49" cy="44"/>
              </a:xfrm>
              <a:custGeom>
                <a:avLst/>
                <a:gdLst>
                  <a:gd name="T0" fmla="*/ 9 w 10"/>
                  <a:gd name="T1" fmla="*/ 4 h 9"/>
                  <a:gd name="T2" fmla="*/ 1 w 10"/>
                  <a:gd name="T3" fmla="*/ 7 h 9"/>
                  <a:gd name="T4" fmla="*/ 7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6" y="8"/>
                      <a:pt x="1" y="9"/>
                      <a:pt x="1" y="7"/>
                    </a:cubicBezTo>
                    <a:cubicBezTo>
                      <a:pt x="0" y="5"/>
                      <a:pt x="4" y="0"/>
                      <a:pt x="7" y="0"/>
                    </a:cubicBezTo>
                    <a:cubicBezTo>
                      <a:pt x="10"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7" name="Freeform 1964">
                <a:extLst>
                  <a:ext uri="{FF2B5EF4-FFF2-40B4-BE49-F238E27FC236}">
                    <a16:creationId xmlns:a16="http://schemas.microsoft.com/office/drawing/2014/main" id="{E42AC282-F578-47B7-AF22-AFC2AA6F1968}"/>
                  </a:ext>
                </a:extLst>
              </p:cNvPr>
              <p:cNvSpPr>
                <a:spLocks/>
              </p:cNvSpPr>
              <p:nvPr/>
            </p:nvSpPr>
            <p:spPr bwMode="auto">
              <a:xfrm>
                <a:off x="4815" y="1230"/>
                <a:ext cx="43" cy="43"/>
              </a:xfrm>
              <a:custGeom>
                <a:avLst/>
                <a:gdLst>
                  <a:gd name="T0" fmla="*/ 8 w 9"/>
                  <a:gd name="T1" fmla="*/ 4 h 9"/>
                  <a:gd name="T2" fmla="*/ 0 w 9"/>
                  <a:gd name="T3" fmla="*/ 6 h 9"/>
                  <a:gd name="T4" fmla="*/ 7 w 9"/>
                  <a:gd name="T5" fmla="*/ 0 h 9"/>
                  <a:gd name="T6" fmla="*/ 8 w 9"/>
                  <a:gd name="T7" fmla="*/ 4 h 9"/>
                </a:gdLst>
                <a:ahLst/>
                <a:cxnLst>
                  <a:cxn ang="0">
                    <a:pos x="T0" y="T1"/>
                  </a:cxn>
                  <a:cxn ang="0">
                    <a:pos x="T2" y="T3"/>
                  </a:cxn>
                  <a:cxn ang="0">
                    <a:pos x="T4" y="T5"/>
                  </a:cxn>
                  <a:cxn ang="0">
                    <a:pos x="T6" y="T7"/>
                  </a:cxn>
                </a:cxnLst>
                <a:rect l="0" t="0" r="r" b="b"/>
                <a:pathLst>
                  <a:path w="9" h="9">
                    <a:moveTo>
                      <a:pt x="8" y="4"/>
                    </a:moveTo>
                    <a:cubicBezTo>
                      <a:pt x="5" y="7"/>
                      <a:pt x="1" y="9"/>
                      <a:pt x="0" y="6"/>
                    </a:cubicBezTo>
                    <a:cubicBezTo>
                      <a:pt x="0" y="4"/>
                      <a:pt x="3" y="0"/>
                      <a:pt x="7" y="0"/>
                    </a:cubicBezTo>
                    <a:cubicBezTo>
                      <a:pt x="9"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8" name="Freeform 1965">
                <a:extLst>
                  <a:ext uri="{FF2B5EF4-FFF2-40B4-BE49-F238E27FC236}">
                    <a16:creationId xmlns:a16="http://schemas.microsoft.com/office/drawing/2014/main" id="{DC1A0CD2-FA50-4EB6-9F7D-C489341E94ED}"/>
                  </a:ext>
                </a:extLst>
              </p:cNvPr>
              <p:cNvSpPr>
                <a:spLocks/>
              </p:cNvSpPr>
              <p:nvPr/>
            </p:nvSpPr>
            <p:spPr bwMode="auto">
              <a:xfrm>
                <a:off x="4825" y="1182"/>
                <a:ext cx="48" cy="43"/>
              </a:xfrm>
              <a:custGeom>
                <a:avLst/>
                <a:gdLst>
                  <a:gd name="T0" fmla="*/ 8 w 10"/>
                  <a:gd name="T1" fmla="*/ 4 h 9"/>
                  <a:gd name="T2" fmla="*/ 0 w 10"/>
                  <a:gd name="T3" fmla="*/ 6 h 9"/>
                  <a:gd name="T4" fmla="*/ 7 w 10"/>
                  <a:gd name="T5" fmla="*/ 0 h 9"/>
                  <a:gd name="T6" fmla="*/ 8 w 10"/>
                  <a:gd name="T7" fmla="*/ 4 h 9"/>
                </a:gdLst>
                <a:ahLst/>
                <a:cxnLst>
                  <a:cxn ang="0">
                    <a:pos x="T0" y="T1"/>
                  </a:cxn>
                  <a:cxn ang="0">
                    <a:pos x="T2" y="T3"/>
                  </a:cxn>
                  <a:cxn ang="0">
                    <a:pos x="T4" y="T5"/>
                  </a:cxn>
                  <a:cxn ang="0">
                    <a:pos x="T6" y="T7"/>
                  </a:cxn>
                </a:cxnLst>
                <a:rect l="0" t="0" r="r" b="b"/>
                <a:pathLst>
                  <a:path w="10" h="9">
                    <a:moveTo>
                      <a:pt x="8" y="4"/>
                    </a:moveTo>
                    <a:cubicBezTo>
                      <a:pt x="5" y="7"/>
                      <a:pt x="0" y="9"/>
                      <a:pt x="0" y="6"/>
                    </a:cubicBezTo>
                    <a:cubicBezTo>
                      <a:pt x="0" y="4"/>
                      <a:pt x="4" y="1"/>
                      <a:pt x="7"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19" name="Freeform 1966">
                <a:extLst>
                  <a:ext uri="{FF2B5EF4-FFF2-40B4-BE49-F238E27FC236}">
                    <a16:creationId xmlns:a16="http://schemas.microsoft.com/office/drawing/2014/main" id="{0E943AEC-B61B-445F-9AB1-A3811498BC9A}"/>
                  </a:ext>
                </a:extLst>
              </p:cNvPr>
              <p:cNvSpPr>
                <a:spLocks/>
              </p:cNvSpPr>
              <p:nvPr/>
            </p:nvSpPr>
            <p:spPr bwMode="auto">
              <a:xfrm>
                <a:off x="4800" y="1138"/>
                <a:ext cx="49" cy="39"/>
              </a:xfrm>
              <a:custGeom>
                <a:avLst/>
                <a:gdLst>
                  <a:gd name="T0" fmla="*/ 7 w 10"/>
                  <a:gd name="T1" fmla="*/ 4 h 8"/>
                  <a:gd name="T2" fmla="*/ 0 w 10"/>
                  <a:gd name="T3" fmla="*/ 6 h 8"/>
                  <a:gd name="T4" fmla="*/ 8 w 10"/>
                  <a:gd name="T5" fmla="*/ 0 h 8"/>
                  <a:gd name="T6" fmla="*/ 7 w 10"/>
                  <a:gd name="T7" fmla="*/ 4 h 8"/>
                </a:gdLst>
                <a:ahLst/>
                <a:cxnLst>
                  <a:cxn ang="0">
                    <a:pos x="T0" y="T1"/>
                  </a:cxn>
                  <a:cxn ang="0">
                    <a:pos x="T2" y="T3"/>
                  </a:cxn>
                  <a:cxn ang="0">
                    <a:pos x="T4" y="T5"/>
                  </a:cxn>
                  <a:cxn ang="0">
                    <a:pos x="T6" y="T7"/>
                  </a:cxn>
                </a:cxnLst>
                <a:rect l="0" t="0" r="r" b="b"/>
                <a:pathLst>
                  <a:path w="10" h="8">
                    <a:moveTo>
                      <a:pt x="7" y="4"/>
                    </a:moveTo>
                    <a:cubicBezTo>
                      <a:pt x="5" y="6"/>
                      <a:pt x="0" y="8"/>
                      <a:pt x="0" y="6"/>
                    </a:cubicBezTo>
                    <a:cubicBezTo>
                      <a:pt x="0" y="4"/>
                      <a:pt x="4" y="0"/>
                      <a:pt x="8" y="0"/>
                    </a:cubicBezTo>
                    <a:cubicBezTo>
                      <a:pt x="10" y="0"/>
                      <a:pt x="9"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0" name="Freeform 1967">
                <a:extLst>
                  <a:ext uri="{FF2B5EF4-FFF2-40B4-BE49-F238E27FC236}">
                    <a16:creationId xmlns:a16="http://schemas.microsoft.com/office/drawing/2014/main" id="{43485152-73BC-4EF5-8B9A-A67D59401D56}"/>
                  </a:ext>
                </a:extLst>
              </p:cNvPr>
              <p:cNvSpPr>
                <a:spLocks/>
              </p:cNvSpPr>
              <p:nvPr/>
            </p:nvSpPr>
            <p:spPr bwMode="auto">
              <a:xfrm>
                <a:off x="4887" y="1114"/>
                <a:ext cx="48" cy="39"/>
              </a:xfrm>
              <a:custGeom>
                <a:avLst/>
                <a:gdLst>
                  <a:gd name="T0" fmla="*/ 8 w 10"/>
                  <a:gd name="T1" fmla="*/ 3 h 8"/>
                  <a:gd name="T2" fmla="*/ 1 w 10"/>
                  <a:gd name="T3" fmla="*/ 6 h 8"/>
                  <a:gd name="T4" fmla="*/ 7 w 10"/>
                  <a:gd name="T5" fmla="*/ 0 h 8"/>
                  <a:gd name="T6" fmla="*/ 8 w 10"/>
                  <a:gd name="T7" fmla="*/ 3 h 8"/>
                </a:gdLst>
                <a:ahLst/>
                <a:cxnLst>
                  <a:cxn ang="0">
                    <a:pos x="T0" y="T1"/>
                  </a:cxn>
                  <a:cxn ang="0">
                    <a:pos x="T2" y="T3"/>
                  </a:cxn>
                  <a:cxn ang="0">
                    <a:pos x="T4" y="T5"/>
                  </a:cxn>
                  <a:cxn ang="0">
                    <a:pos x="T6" y="T7"/>
                  </a:cxn>
                </a:cxnLst>
                <a:rect l="0" t="0" r="r" b="b"/>
                <a:pathLst>
                  <a:path w="10" h="8">
                    <a:moveTo>
                      <a:pt x="8" y="3"/>
                    </a:moveTo>
                    <a:cubicBezTo>
                      <a:pt x="5" y="6"/>
                      <a:pt x="1" y="8"/>
                      <a:pt x="1" y="6"/>
                    </a:cubicBezTo>
                    <a:cubicBezTo>
                      <a:pt x="0" y="4"/>
                      <a:pt x="4" y="0"/>
                      <a:pt x="7" y="0"/>
                    </a:cubicBezTo>
                    <a:cubicBezTo>
                      <a:pt x="10"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1" name="Freeform 1968">
                <a:extLst>
                  <a:ext uri="{FF2B5EF4-FFF2-40B4-BE49-F238E27FC236}">
                    <a16:creationId xmlns:a16="http://schemas.microsoft.com/office/drawing/2014/main" id="{C9FE6961-3BA1-4B2F-B30A-A55FC86943F0}"/>
                  </a:ext>
                </a:extLst>
              </p:cNvPr>
              <p:cNvSpPr>
                <a:spLocks/>
              </p:cNvSpPr>
              <p:nvPr/>
            </p:nvSpPr>
            <p:spPr bwMode="auto">
              <a:xfrm>
                <a:off x="4887" y="1056"/>
                <a:ext cx="48" cy="34"/>
              </a:xfrm>
              <a:custGeom>
                <a:avLst/>
                <a:gdLst>
                  <a:gd name="T0" fmla="*/ 7 w 10"/>
                  <a:gd name="T1" fmla="*/ 3 h 7"/>
                  <a:gd name="T2" fmla="*/ 0 w 10"/>
                  <a:gd name="T3" fmla="*/ 5 h 7"/>
                  <a:gd name="T4" fmla="*/ 7 w 10"/>
                  <a:gd name="T5" fmla="*/ 0 h 7"/>
                  <a:gd name="T6" fmla="*/ 7 w 10"/>
                  <a:gd name="T7" fmla="*/ 2 h 7"/>
                  <a:gd name="T8" fmla="*/ 7 w 10"/>
                  <a:gd name="T9" fmla="*/ 3 h 7"/>
                </a:gdLst>
                <a:ahLst/>
                <a:cxnLst>
                  <a:cxn ang="0">
                    <a:pos x="T0" y="T1"/>
                  </a:cxn>
                  <a:cxn ang="0">
                    <a:pos x="T2" y="T3"/>
                  </a:cxn>
                  <a:cxn ang="0">
                    <a:pos x="T4" y="T5"/>
                  </a:cxn>
                  <a:cxn ang="0">
                    <a:pos x="T6" y="T7"/>
                  </a:cxn>
                  <a:cxn ang="0">
                    <a:pos x="T8" y="T9"/>
                  </a:cxn>
                </a:cxnLst>
                <a:rect l="0" t="0" r="r" b="b"/>
                <a:pathLst>
                  <a:path w="10" h="7">
                    <a:moveTo>
                      <a:pt x="7" y="3"/>
                    </a:moveTo>
                    <a:cubicBezTo>
                      <a:pt x="4" y="5"/>
                      <a:pt x="0" y="7"/>
                      <a:pt x="0" y="5"/>
                    </a:cubicBezTo>
                    <a:cubicBezTo>
                      <a:pt x="0" y="4"/>
                      <a:pt x="4" y="0"/>
                      <a:pt x="7" y="0"/>
                    </a:cubicBezTo>
                    <a:cubicBezTo>
                      <a:pt x="10" y="0"/>
                      <a:pt x="7" y="2"/>
                      <a:pt x="7" y="2"/>
                    </a:cubicBezTo>
                    <a:cubicBezTo>
                      <a:pt x="7" y="2"/>
                      <a:pt x="7" y="3"/>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2" name="Freeform 1969">
                <a:extLst>
                  <a:ext uri="{FF2B5EF4-FFF2-40B4-BE49-F238E27FC236}">
                    <a16:creationId xmlns:a16="http://schemas.microsoft.com/office/drawing/2014/main" id="{D921FB00-ED54-4AD9-BE11-417E7BCFBE09}"/>
                  </a:ext>
                </a:extLst>
              </p:cNvPr>
              <p:cNvSpPr>
                <a:spLocks/>
              </p:cNvSpPr>
              <p:nvPr/>
            </p:nvSpPr>
            <p:spPr bwMode="auto">
              <a:xfrm>
                <a:off x="4863" y="1047"/>
                <a:ext cx="43" cy="33"/>
              </a:xfrm>
              <a:custGeom>
                <a:avLst/>
                <a:gdLst>
                  <a:gd name="T0" fmla="*/ 6 w 9"/>
                  <a:gd name="T1" fmla="*/ 3 h 7"/>
                  <a:gd name="T2" fmla="*/ 0 w 9"/>
                  <a:gd name="T3" fmla="*/ 6 h 7"/>
                  <a:gd name="T4" fmla="*/ 7 w 9"/>
                  <a:gd name="T5" fmla="*/ 0 h 7"/>
                  <a:gd name="T6" fmla="*/ 7 w 9"/>
                  <a:gd name="T7" fmla="*/ 2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6"/>
                      <a:pt x="0" y="7"/>
                      <a:pt x="0" y="6"/>
                    </a:cubicBezTo>
                    <a:cubicBezTo>
                      <a:pt x="0" y="4"/>
                      <a:pt x="5" y="1"/>
                      <a:pt x="7" y="0"/>
                    </a:cubicBezTo>
                    <a:cubicBezTo>
                      <a:pt x="9" y="0"/>
                      <a:pt x="8" y="2"/>
                      <a:pt x="7" y="2"/>
                    </a:cubicBezTo>
                    <a:cubicBezTo>
                      <a:pt x="7" y="2"/>
                      <a:pt x="7"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3" name="Freeform 1970">
                <a:extLst>
                  <a:ext uri="{FF2B5EF4-FFF2-40B4-BE49-F238E27FC236}">
                    <a16:creationId xmlns:a16="http://schemas.microsoft.com/office/drawing/2014/main" id="{A792D077-6B01-49DD-92D5-E33AE17BB5C4}"/>
                  </a:ext>
                </a:extLst>
              </p:cNvPr>
              <p:cNvSpPr>
                <a:spLocks/>
              </p:cNvSpPr>
              <p:nvPr/>
            </p:nvSpPr>
            <p:spPr bwMode="auto">
              <a:xfrm>
                <a:off x="4796" y="1066"/>
                <a:ext cx="43" cy="34"/>
              </a:xfrm>
              <a:custGeom>
                <a:avLst/>
                <a:gdLst>
                  <a:gd name="T0" fmla="*/ 6 w 9"/>
                  <a:gd name="T1" fmla="*/ 3 h 7"/>
                  <a:gd name="T2" fmla="*/ 0 w 9"/>
                  <a:gd name="T3" fmla="*/ 5 h 7"/>
                  <a:gd name="T4" fmla="*/ 8 w 9"/>
                  <a:gd name="T5" fmla="*/ 0 h 7"/>
                  <a:gd name="T6" fmla="*/ 8 w 9"/>
                  <a:gd name="T7" fmla="*/ 1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5"/>
                      <a:pt x="0" y="7"/>
                      <a:pt x="0" y="5"/>
                    </a:cubicBezTo>
                    <a:cubicBezTo>
                      <a:pt x="0" y="4"/>
                      <a:pt x="5" y="0"/>
                      <a:pt x="8" y="0"/>
                    </a:cubicBezTo>
                    <a:cubicBezTo>
                      <a:pt x="9" y="0"/>
                      <a:pt x="9" y="1"/>
                      <a:pt x="8" y="1"/>
                    </a:cubicBezTo>
                    <a:cubicBezTo>
                      <a:pt x="7" y="2"/>
                      <a:pt x="7"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4" name="Freeform 1971">
                <a:extLst>
                  <a:ext uri="{FF2B5EF4-FFF2-40B4-BE49-F238E27FC236}">
                    <a16:creationId xmlns:a16="http://schemas.microsoft.com/office/drawing/2014/main" id="{8C195873-52D5-412E-9D0B-1A99C29AC7B5}"/>
                  </a:ext>
                </a:extLst>
              </p:cNvPr>
              <p:cNvSpPr>
                <a:spLocks/>
              </p:cNvSpPr>
              <p:nvPr/>
            </p:nvSpPr>
            <p:spPr bwMode="auto">
              <a:xfrm>
                <a:off x="4747" y="1080"/>
                <a:ext cx="44" cy="34"/>
              </a:xfrm>
              <a:custGeom>
                <a:avLst/>
                <a:gdLst>
                  <a:gd name="T0" fmla="*/ 6 w 9"/>
                  <a:gd name="T1" fmla="*/ 3 h 7"/>
                  <a:gd name="T2" fmla="*/ 0 w 9"/>
                  <a:gd name="T3" fmla="*/ 6 h 7"/>
                  <a:gd name="T4" fmla="*/ 8 w 9"/>
                  <a:gd name="T5" fmla="*/ 0 h 7"/>
                  <a:gd name="T6" fmla="*/ 8 w 9"/>
                  <a:gd name="T7" fmla="*/ 2 h 7"/>
                  <a:gd name="T8" fmla="*/ 6 w 9"/>
                  <a:gd name="T9" fmla="*/ 3 h 7"/>
                </a:gdLst>
                <a:ahLst/>
                <a:cxnLst>
                  <a:cxn ang="0">
                    <a:pos x="T0" y="T1"/>
                  </a:cxn>
                  <a:cxn ang="0">
                    <a:pos x="T2" y="T3"/>
                  </a:cxn>
                  <a:cxn ang="0">
                    <a:pos x="T4" y="T5"/>
                  </a:cxn>
                  <a:cxn ang="0">
                    <a:pos x="T6" y="T7"/>
                  </a:cxn>
                  <a:cxn ang="0">
                    <a:pos x="T8" y="T9"/>
                  </a:cxn>
                </a:cxnLst>
                <a:rect l="0" t="0" r="r" b="b"/>
                <a:pathLst>
                  <a:path w="9" h="7">
                    <a:moveTo>
                      <a:pt x="6" y="3"/>
                    </a:moveTo>
                    <a:cubicBezTo>
                      <a:pt x="3" y="6"/>
                      <a:pt x="0" y="7"/>
                      <a:pt x="0" y="6"/>
                    </a:cubicBezTo>
                    <a:cubicBezTo>
                      <a:pt x="0" y="4"/>
                      <a:pt x="5" y="0"/>
                      <a:pt x="8" y="0"/>
                    </a:cubicBezTo>
                    <a:cubicBezTo>
                      <a:pt x="9" y="0"/>
                      <a:pt x="8" y="1"/>
                      <a:pt x="8" y="2"/>
                    </a:cubicBezTo>
                    <a:cubicBezTo>
                      <a:pt x="7" y="2"/>
                      <a:pt x="7"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5" name="Freeform 1972">
                <a:extLst>
                  <a:ext uri="{FF2B5EF4-FFF2-40B4-BE49-F238E27FC236}">
                    <a16:creationId xmlns:a16="http://schemas.microsoft.com/office/drawing/2014/main" id="{10B08813-2C71-40A5-B8DB-EF380DAEC8B8}"/>
                  </a:ext>
                </a:extLst>
              </p:cNvPr>
              <p:cNvSpPr>
                <a:spLocks/>
              </p:cNvSpPr>
              <p:nvPr/>
            </p:nvSpPr>
            <p:spPr bwMode="auto">
              <a:xfrm>
                <a:off x="4728" y="1071"/>
                <a:ext cx="48" cy="34"/>
              </a:xfrm>
              <a:custGeom>
                <a:avLst/>
                <a:gdLst>
                  <a:gd name="T0" fmla="*/ 6 w 10"/>
                  <a:gd name="T1" fmla="*/ 3 h 7"/>
                  <a:gd name="T2" fmla="*/ 0 w 10"/>
                  <a:gd name="T3" fmla="*/ 6 h 7"/>
                  <a:gd name="T4" fmla="*/ 9 w 10"/>
                  <a:gd name="T5" fmla="*/ 0 h 7"/>
                  <a:gd name="T6" fmla="*/ 9 w 10"/>
                  <a:gd name="T7" fmla="*/ 1 h 7"/>
                  <a:gd name="T8" fmla="*/ 6 w 10"/>
                  <a:gd name="T9" fmla="*/ 3 h 7"/>
                </a:gdLst>
                <a:ahLst/>
                <a:cxnLst>
                  <a:cxn ang="0">
                    <a:pos x="T0" y="T1"/>
                  </a:cxn>
                  <a:cxn ang="0">
                    <a:pos x="T2" y="T3"/>
                  </a:cxn>
                  <a:cxn ang="0">
                    <a:pos x="T4" y="T5"/>
                  </a:cxn>
                  <a:cxn ang="0">
                    <a:pos x="T6" y="T7"/>
                  </a:cxn>
                  <a:cxn ang="0">
                    <a:pos x="T8" y="T9"/>
                  </a:cxn>
                </a:cxnLst>
                <a:rect l="0" t="0" r="r" b="b"/>
                <a:pathLst>
                  <a:path w="10" h="7">
                    <a:moveTo>
                      <a:pt x="6" y="3"/>
                    </a:moveTo>
                    <a:cubicBezTo>
                      <a:pt x="3" y="6"/>
                      <a:pt x="0" y="7"/>
                      <a:pt x="0" y="6"/>
                    </a:cubicBezTo>
                    <a:cubicBezTo>
                      <a:pt x="0" y="5"/>
                      <a:pt x="6" y="1"/>
                      <a:pt x="9" y="0"/>
                    </a:cubicBezTo>
                    <a:cubicBezTo>
                      <a:pt x="9" y="0"/>
                      <a:pt x="10" y="0"/>
                      <a:pt x="9" y="1"/>
                    </a:cubicBezTo>
                    <a:cubicBezTo>
                      <a:pt x="8" y="2"/>
                      <a:pt x="8"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6" name="Freeform 1973">
                <a:extLst>
                  <a:ext uri="{FF2B5EF4-FFF2-40B4-BE49-F238E27FC236}">
                    <a16:creationId xmlns:a16="http://schemas.microsoft.com/office/drawing/2014/main" id="{AA7F1A87-F6E5-4AC6-8FFC-34668F90922A}"/>
                  </a:ext>
                </a:extLst>
              </p:cNvPr>
              <p:cNvSpPr>
                <a:spLocks/>
              </p:cNvSpPr>
              <p:nvPr/>
            </p:nvSpPr>
            <p:spPr bwMode="auto">
              <a:xfrm>
                <a:off x="4762" y="1032"/>
                <a:ext cx="48" cy="29"/>
              </a:xfrm>
              <a:custGeom>
                <a:avLst/>
                <a:gdLst>
                  <a:gd name="T0" fmla="*/ 6 w 10"/>
                  <a:gd name="T1" fmla="*/ 3 h 6"/>
                  <a:gd name="T2" fmla="*/ 0 w 10"/>
                  <a:gd name="T3" fmla="*/ 6 h 6"/>
                  <a:gd name="T4" fmla="*/ 9 w 10"/>
                  <a:gd name="T5" fmla="*/ 0 h 6"/>
                  <a:gd name="T6" fmla="*/ 9 w 10"/>
                  <a:gd name="T7" fmla="*/ 1 h 6"/>
                  <a:gd name="T8" fmla="*/ 6 w 10"/>
                  <a:gd name="T9" fmla="*/ 3 h 6"/>
                </a:gdLst>
                <a:ahLst/>
                <a:cxnLst>
                  <a:cxn ang="0">
                    <a:pos x="T0" y="T1"/>
                  </a:cxn>
                  <a:cxn ang="0">
                    <a:pos x="T2" y="T3"/>
                  </a:cxn>
                  <a:cxn ang="0">
                    <a:pos x="T4" y="T5"/>
                  </a:cxn>
                  <a:cxn ang="0">
                    <a:pos x="T6" y="T7"/>
                  </a:cxn>
                  <a:cxn ang="0">
                    <a:pos x="T8" y="T9"/>
                  </a:cxn>
                </a:cxnLst>
                <a:rect l="0" t="0" r="r" b="b"/>
                <a:pathLst>
                  <a:path w="10" h="6">
                    <a:moveTo>
                      <a:pt x="6" y="3"/>
                    </a:moveTo>
                    <a:cubicBezTo>
                      <a:pt x="3" y="5"/>
                      <a:pt x="0" y="6"/>
                      <a:pt x="0" y="6"/>
                    </a:cubicBezTo>
                    <a:cubicBezTo>
                      <a:pt x="0" y="5"/>
                      <a:pt x="7" y="1"/>
                      <a:pt x="9" y="0"/>
                    </a:cubicBezTo>
                    <a:cubicBezTo>
                      <a:pt x="9" y="0"/>
                      <a:pt x="10" y="0"/>
                      <a:pt x="9" y="1"/>
                    </a:cubicBezTo>
                    <a:cubicBezTo>
                      <a:pt x="9" y="1"/>
                      <a:pt x="8"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7" name="Freeform 1974">
                <a:extLst>
                  <a:ext uri="{FF2B5EF4-FFF2-40B4-BE49-F238E27FC236}">
                    <a16:creationId xmlns:a16="http://schemas.microsoft.com/office/drawing/2014/main" id="{0CE5106C-3743-4A5C-98D6-420A4A2C3028}"/>
                  </a:ext>
                </a:extLst>
              </p:cNvPr>
              <p:cNvSpPr>
                <a:spLocks/>
              </p:cNvSpPr>
              <p:nvPr/>
            </p:nvSpPr>
            <p:spPr bwMode="auto">
              <a:xfrm>
                <a:off x="4709" y="1056"/>
                <a:ext cx="43" cy="29"/>
              </a:xfrm>
              <a:custGeom>
                <a:avLst/>
                <a:gdLst>
                  <a:gd name="T0" fmla="*/ 6 w 9"/>
                  <a:gd name="T1" fmla="*/ 3 h 6"/>
                  <a:gd name="T2" fmla="*/ 0 w 9"/>
                  <a:gd name="T3" fmla="*/ 6 h 6"/>
                  <a:gd name="T4" fmla="*/ 9 w 9"/>
                  <a:gd name="T5" fmla="*/ 0 h 6"/>
                  <a:gd name="T6" fmla="*/ 9 w 9"/>
                  <a:gd name="T7" fmla="*/ 0 h 6"/>
                  <a:gd name="T8" fmla="*/ 6 w 9"/>
                  <a:gd name="T9" fmla="*/ 3 h 6"/>
                </a:gdLst>
                <a:ahLst/>
                <a:cxnLst>
                  <a:cxn ang="0">
                    <a:pos x="T0" y="T1"/>
                  </a:cxn>
                  <a:cxn ang="0">
                    <a:pos x="T2" y="T3"/>
                  </a:cxn>
                  <a:cxn ang="0">
                    <a:pos x="T4" y="T5"/>
                  </a:cxn>
                  <a:cxn ang="0">
                    <a:pos x="T6" y="T7"/>
                  </a:cxn>
                  <a:cxn ang="0">
                    <a:pos x="T8" y="T9"/>
                  </a:cxn>
                </a:cxnLst>
                <a:rect l="0" t="0" r="r" b="b"/>
                <a:pathLst>
                  <a:path w="9" h="6">
                    <a:moveTo>
                      <a:pt x="6" y="3"/>
                    </a:moveTo>
                    <a:cubicBezTo>
                      <a:pt x="3" y="5"/>
                      <a:pt x="0" y="6"/>
                      <a:pt x="0" y="6"/>
                    </a:cubicBezTo>
                    <a:cubicBezTo>
                      <a:pt x="0" y="5"/>
                      <a:pt x="6" y="0"/>
                      <a:pt x="9" y="0"/>
                    </a:cubicBezTo>
                    <a:cubicBezTo>
                      <a:pt x="9" y="0"/>
                      <a:pt x="9" y="0"/>
                      <a:pt x="9" y="0"/>
                    </a:cubicBezTo>
                    <a:cubicBezTo>
                      <a:pt x="8" y="1"/>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8" name="Freeform 1975">
                <a:extLst>
                  <a:ext uri="{FF2B5EF4-FFF2-40B4-BE49-F238E27FC236}">
                    <a16:creationId xmlns:a16="http://schemas.microsoft.com/office/drawing/2014/main" id="{EBEFB95F-1EF3-4DEE-B46C-EE8C195C1C15}"/>
                  </a:ext>
                </a:extLst>
              </p:cNvPr>
              <p:cNvSpPr>
                <a:spLocks/>
              </p:cNvSpPr>
              <p:nvPr/>
            </p:nvSpPr>
            <p:spPr bwMode="auto">
              <a:xfrm>
                <a:off x="4834" y="1013"/>
                <a:ext cx="44" cy="29"/>
              </a:xfrm>
              <a:custGeom>
                <a:avLst/>
                <a:gdLst>
                  <a:gd name="T0" fmla="*/ 6 w 9"/>
                  <a:gd name="T1" fmla="*/ 3 h 6"/>
                  <a:gd name="T2" fmla="*/ 0 w 9"/>
                  <a:gd name="T3" fmla="*/ 5 h 6"/>
                  <a:gd name="T4" fmla="*/ 8 w 9"/>
                  <a:gd name="T5" fmla="*/ 0 h 6"/>
                  <a:gd name="T6" fmla="*/ 9 w 9"/>
                  <a:gd name="T7" fmla="*/ 1 h 6"/>
                  <a:gd name="T8" fmla="*/ 6 w 9"/>
                  <a:gd name="T9" fmla="*/ 3 h 6"/>
                </a:gdLst>
                <a:ahLst/>
                <a:cxnLst>
                  <a:cxn ang="0">
                    <a:pos x="T0" y="T1"/>
                  </a:cxn>
                  <a:cxn ang="0">
                    <a:pos x="T2" y="T3"/>
                  </a:cxn>
                  <a:cxn ang="0">
                    <a:pos x="T4" y="T5"/>
                  </a:cxn>
                  <a:cxn ang="0">
                    <a:pos x="T6" y="T7"/>
                  </a:cxn>
                  <a:cxn ang="0">
                    <a:pos x="T8" y="T9"/>
                  </a:cxn>
                </a:cxnLst>
                <a:rect l="0" t="0" r="r" b="b"/>
                <a:pathLst>
                  <a:path w="9" h="6">
                    <a:moveTo>
                      <a:pt x="6" y="3"/>
                    </a:moveTo>
                    <a:cubicBezTo>
                      <a:pt x="3" y="5"/>
                      <a:pt x="0" y="6"/>
                      <a:pt x="0" y="5"/>
                    </a:cubicBezTo>
                    <a:cubicBezTo>
                      <a:pt x="0" y="4"/>
                      <a:pt x="6" y="0"/>
                      <a:pt x="8" y="0"/>
                    </a:cubicBezTo>
                    <a:cubicBezTo>
                      <a:pt x="9" y="0"/>
                      <a:pt x="9" y="0"/>
                      <a:pt x="9" y="1"/>
                    </a:cubicBezTo>
                    <a:cubicBezTo>
                      <a:pt x="8" y="1"/>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29" name="Freeform 1976">
                <a:extLst>
                  <a:ext uri="{FF2B5EF4-FFF2-40B4-BE49-F238E27FC236}">
                    <a16:creationId xmlns:a16="http://schemas.microsoft.com/office/drawing/2014/main" id="{C7E9DF41-474F-4CE3-8521-4A6EBB3ED15C}"/>
                  </a:ext>
                </a:extLst>
              </p:cNvPr>
              <p:cNvSpPr>
                <a:spLocks/>
              </p:cNvSpPr>
              <p:nvPr/>
            </p:nvSpPr>
            <p:spPr bwMode="auto">
              <a:xfrm>
                <a:off x="4931" y="984"/>
                <a:ext cx="48" cy="24"/>
              </a:xfrm>
              <a:custGeom>
                <a:avLst/>
                <a:gdLst>
                  <a:gd name="T0" fmla="*/ 7 w 10"/>
                  <a:gd name="T1" fmla="*/ 2 h 5"/>
                  <a:gd name="T2" fmla="*/ 1 w 10"/>
                  <a:gd name="T3" fmla="*/ 4 h 5"/>
                  <a:gd name="T4" fmla="*/ 9 w 10"/>
                  <a:gd name="T5" fmla="*/ 0 h 5"/>
                  <a:gd name="T6" fmla="*/ 9 w 10"/>
                  <a:gd name="T7" fmla="*/ 1 h 5"/>
                  <a:gd name="T8" fmla="*/ 7 w 10"/>
                  <a:gd name="T9" fmla="*/ 2 h 5"/>
                </a:gdLst>
                <a:ahLst/>
                <a:cxnLst>
                  <a:cxn ang="0">
                    <a:pos x="T0" y="T1"/>
                  </a:cxn>
                  <a:cxn ang="0">
                    <a:pos x="T2" y="T3"/>
                  </a:cxn>
                  <a:cxn ang="0">
                    <a:pos x="T4" y="T5"/>
                  </a:cxn>
                  <a:cxn ang="0">
                    <a:pos x="T6" y="T7"/>
                  </a:cxn>
                  <a:cxn ang="0">
                    <a:pos x="T8" y="T9"/>
                  </a:cxn>
                </a:cxnLst>
                <a:rect l="0" t="0" r="r" b="b"/>
                <a:pathLst>
                  <a:path w="10" h="5">
                    <a:moveTo>
                      <a:pt x="7" y="2"/>
                    </a:moveTo>
                    <a:cubicBezTo>
                      <a:pt x="4" y="4"/>
                      <a:pt x="0" y="5"/>
                      <a:pt x="1" y="4"/>
                    </a:cubicBezTo>
                    <a:cubicBezTo>
                      <a:pt x="1" y="3"/>
                      <a:pt x="6" y="0"/>
                      <a:pt x="9" y="0"/>
                    </a:cubicBezTo>
                    <a:cubicBezTo>
                      <a:pt x="9" y="0"/>
                      <a:pt x="10" y="0"/>
                      <a:pt x="9" y="1"/>
                    </a:cubicBezTo>
                    <a:cubicBezTo>
                      <a:pt x="8" y="1"/>
                      <a:pt x="7"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0" name="Freeform 1977">
                <a:extLst>
                  <a:ext uri="{FF2B5EF4-FFF2-40B4-BE49-F238E27FC236}">
                    <a16:creationId xmlns:a16="http://schemas.microsoft.com/office/drawing/2014/main" id="{B84F9ED6-5CA0-4BE2-92FD-F6711DD09F4D}"/>
                  </a:ext>
                </a:extLst>
              </p:cNvPr>
              <p:cNvSpPr>
                <a:spLocks/>
              </p:cNvSpPr>
              <p:nvPr/>
            </p:nvSpPr>
            <p:spPr bwMode="auto">
              <a:xfrm>
                <a:off x="4945" y="994"/>
                <a:ext cx="39" cy="29"/>
              </a:xfrm>
              <a:custGeom>
                <a:avLst/>
                <a:gdLst>
                  <a:gd name="T0" fmla="*/ 6 w 8"/>
                  <a:gd name="T1" fmla="*/ 3 h 6"/>
                  <a:gd name="T2" fmla="*/ 0 w 8"/>
                  <a:gd name="T3" fmla="*/ 5 h 6"/>
                  <a:gd name="T4" fmla="*/ 8 w 8"/>
                  <a:gd name="T5" fmla="*/ 0 h 6"/>
                  <a:gd name="T6" fmla="*/ 8 w 8"/>
                  <a:gd name="T7" fmla="*/ 1 h 6"/>
                  <a:gd name="T8" fmla="*/ 6 w 8"/>
                  <a:gd name="T9" fmla="*/ 3 h 6"/>
                </a:gdLst>
                <a:ahLst/>
                <a:cxnLst>
                  <a:cxn ang="0">
                    <a:pos x="T0" y="T1"/>
                  </a:cxn>
                  <a:cxn ang="0">
                    <a:pos x="T2" y="T3"/>
                  </a:cxn>
                  <a:cxn ang="0">
                    <a:pos x="T4" y="T5"/>
                  </a:cxn>
                  <a:cxn ang="0">
                    <a:pos x="T6" y="T7"/>
                  </a:cxn>
                  <a:cxn ang="0">
                    <a:pos x="T8" y="T9"/>
                  </a:cxn>
                </a:cxnLst>
                <a:rect l="0" t="0" r="r" b="b"/>
                <a:pathLst>
                  <a:path w="8" h="6">
                    <a:moveTo>
                      <a:pt x="6" y="3"/>
                    </a:moveTo>
                    <a:cubicBezTo>
                      <a:pt x="3" y="4"/>
                      <a:pt x="0" y="6"/>
                      <a:pt x="0" y="5"/>
                    </a:cubicBezTo>
                    <a:cubicBezTo>
                      <a:pt x="0" y="4"/>
                      <a:pt x="5" y="0"/>
                      <a:pt x="8" y="0"/>
                    </a:cubicBezTo>
                    <a:cubicBezTo>
                      <a:pt x="8" y="0"/>
                      <a:pt x="8" y="0"/>
                      <a:pt x="8" y="1"/>
                    </a:cubicBezTo>
                    <a:cubicBezTo>
                      <a:pt x="7" y="2"/>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1" name="Freeform 1978">
                <a:extLst>
                  <a:ext uri="{FF2B5EF4-FFF2-40B4-BE49-F238E27FC236}">
                    <a16:creationId xmlns:a16="http://schemas.microsoft.com/office/drawing/2014/main" id="{362E3305-CBCE-4FCB-B069-45D01289EA5F}"/>
                  </a:ext>
                </a:extLst>
              </p:cNvPr>
              <p:cNvSpPr>
                <a:spLocks/>
              </p:cNvSpPr>
              <p:nvPr/>
            </p:nvSpPr>
            <p:spPr bwMode="auto">
              <a:xfrm>
                <a:off x="4984" y="998"/>
                <a:ext cx="43" cy="25"/>
              </a:xfrm>
              <a:custGeom>
                <a:avLst/>
                <a:gdLst>
                  <a:gd name="T0" fmla="*/ 6 w 9"/>
                  <a:gd name="T1" fmla="*/ 2 h 5"/>
                  <a:gd name="T2" fmla="*/ 0 w 9"/>
                  <a:gd name="T3" fmla="*/ 4 h 5"/>
                  <a:gd name="T4" fmla="*/ 8 w 9"/>
                  <a:gd name="T5" fmla="*/ 0 h 5"/>
                  <a:gd name="T6" fmla="*/ 8 w 9"/>
                  <a:gd name="T7" fmla="*/ 1 h 5"/>
                  <a:gd name="T8" fmla="*/ 6 w 9"/>
                  <a:gd name="T9" fmla="*/ 2 h 5"/>
                </a:gdLst>
                <a:ahLst/>
                <a:cxnLst>
                  <a:cxn ang="0">
                    <a:pos x="T0" y="T1"/>
                  </a:cxn>
                  <a:cxn ang="0">
                    <a:pos x="T2" y="T3"/>
                  </a:cxn>
                  <a:cxn ang="0">
                    <a:pos x="T4" y="T5"/>
                  </a:cxn>
                  <a:cxn ang="0">
                    <a:pos x="T6" y="T7"/>
                  </a:cxn>
                  <a:cxn ang="0">
                    <a:pos x="T8" y="T9"/>
                  </a:cxn>
                </a:cxnLst>
                <a:rect l="0" t="0" r="r" b="b"/>
                <a:pathLst>
                  <a:path w="9" h="5">
                    <a:moveTo>
                      <a:pt x="6" y="2"/>
                    </a:moveTo>
                    <a:cubicBezTo>
                      <a:pt x="4" y="4"/>
                      <a:pt x="0" y="5"/>
                      <a:pt x="0" y="4"/>
                    </a:cubicBezTo>
                    <a:cubicBezTo>
                      <a:pt x="0" y="3"/>
                      <a:pt x="5" y="0"/>
                      <a:pt x="8" y="0"/>
                    </a:cubicBezTo>
                    <a:cubicBezTo>
                      <a:pt x="9" y="0"/>
                      <a:pt x="8" y="1"/>
                      <a:pt x="8" y="1"/>
                    </a:cubicBezTo>
                    <a:cubicBezTo>
                      <a:pt x="7" y="1"/>
                      <a:pt x="7"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2" name="Freeform 1979">
                <a:extLst>
                  <a:ext uri="{FF2B5EF4-FFF2-40B4-BE49-F238E27FC236}">
                    <a16:creationId xmlns:a16="http://schemas.microsoft.com/office/drawing/2014/main" id="{A47C3380-4813-4953-A377-D2E829BBC834}"/>
                  </a:ext>
                </a:extLst>
              </p:cNvPr>
              <p:cNvSpPr>
                <a:spLocks/>
              </p:cNvSpPr>
              <p:nvPr/>
            </p:nvSpPr>
            <p:spPr bwMode="auto">
              <a:xfrm>
                <a:off x="4960" y="1037"/>
                <a:ext cx="43" cy="29"/>
              </a:xfrm>
              <a:custGeom>
                <a:avLst/>
                <a:gdLst>
                  <a:gd name="T0" fmla="*/ 7 w 9"/>
                  <a:gd name="T1" fmla="*/ 2 h 6"/>
                  <a:gd name="T2" fmla="*/ 0 w 9"/>
                  <a:gd name="T3" fmla="*/ 5 h 6"/>
                  <a:gd name="T4" fmla="*/ 7 w 9"/>
                  <a:gd name="T5" fmla="*/ 0 h 6"/>
                  <a:gd name="T6" fmla="*/ 7 w 9"/>
                  <a:gd name="T7" fmla="*/ 2 h 6"/>
                  <a:gd name="T8" fmla="*/ 7 w 9"/>
                  <a:gd name="T9" fmla="*/ 2 h 6"/>
                </a:gdLst>
                <a:ahLst/>
                <a:cxnLst>
                  <a:cxn ang="0">
                    <a:pos x="T0" y="T1"/>
                  </a:cxn>
                  <a:cxn ang="0">
                    <a:pos x="T2" y="T3"/>
                  </a:cxn>
                  <a:cxn ang="0">
                    <a:pos x="T4" y="T5"/>
                  </a:cxn>
                  <a:cxn ang="0">
                    <a:pos x="T6" y="T7"/>
                  </a:cxn>
                  <a:cxn ang="0">
                    <a:pos x="T8" y="T9"/>
                  </a:cxn>
                </a:cxnLst>
                <a:rect l="0" t="0" r="r" b="b"/>
                <a:pathLst>
                  <a:path w="9" h="6">
                    <a:moveTo>
                      <a:pt x="7" y="2"/>
                    </a:moveTo>
                    <a:cubicBezTo>
                      <a:pt x="4" y="5"/>
                      <a:pt x="0" y="6"/>
                      <a:pt x="0" y="5"/>
                    </a:cubicBezTo>
                    <a:cubicBezTo>
                      <a:pt x="0" y="3"/>
                      <a:pt x="4" y="0"/>
                      <a:pt x="7" y="0"/>
                    </a:cubicBezTo>
                    <a:cubicBezTo>
                      <a:pt x="9" y="0"/>
                      <a:pt x="7" y="2"/>
                      <a:pt x="7" y="2"/>
                    </a:cubicBezTo>
                    <a:cubicBezTo>
                      <a:pt x="7" y="2"/>
                      <a:pt x="7"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3" name="Freeform 1980">
                <a:extLst>
                  <a:ext uri="{FF2B5EF4-FFF2-40B4-BE49-F238E27FC236}">
                    <a16:creationId xmlns:a16="http://schemas.microsoft.com/office/drawing/2014/main" id="{4ED2A152-8FF2-479A-B28E-2DA0ABE7E838}"/>
                  </a:ext>
                </a:extLst>
              </p:cNvPr>
              <p:cNvSpPr>
                <a:spLocks/>
              </p:cNvSpPr>
              <p:nvPr/>
            </p:nvSpPr>
            <p:spPr bwMode="auto">
              <a:xfrm>
                <a:off x="4979" y="1047"/>
                <a:ext cx="43" cy="33"/>
              </a:xfrm>
              <a:custGeom>
                <a:avLst/>
                <a:gdLst>
                  <a:gd name="T0" fmla="*/ 7 w 9"/>
                  <a:gd name="T1" fmla="*/ 3 h 7"/>
                  <a:gd name="T2" fmla="*/ 0 w 9"/>
                  <a:gd name="T3" fmla="*/ 5 h 7"/>
                  <a:gd name="T4" fmla="*/ 7 w 9"/>
                  <a:gd name="T5" fmla="*/ 0 h 7"/>
                  <a:gd name="T6" fmla="*/ 7 w 9"/>
                  <a:gd name="T7" fmla="*/ 3 h 7"/>
                </a:gdLst>
                <a:ahLst/>
                <a:cxnLst>
                  <a:cxn ang="0">
                    <a:pos x="T0" y="T1"/>
                  </a:cxn>
                  <a:cxn ang="0">
                    <a:pos x="T2" y="T3"/>
                  </a:cxn>
                  <a:cxn ang="0">
                    <a:pos x="T4" y="T5"/>
                  </a:cxn>
                  <a:cxn ang="0">
                    <a:pos x="T6" y="T7"/>
                  </a:cxn>
                </a:cxnLst>
                <a:rect l="0" t="0" r="r" b="b"/>
                <a:pathLst>
                  <a:path w="9" h="7">
                    <a:moveTo>
                      <a:pt x="7" y="3"/>
                    </a:moveTo>
                    <a:cubicBezTo>
                      <a:pt x="4" y="5"/>
                      <a:pt x="0" y="7"/>
                      <a:pt x="0" y="5"/>
                    </a:cubicBezTo>
                    <a:cubicBezTo>
                      <a:pt x="0" y="3"/>
                      <a:pt x="4" y="0"/>
                      <a:pt x="7" y="0"/>
                    </a:cubicBezTo>
                    <a:cubicBezTo>
                      <a:pt x="9"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4" name="Freeform 1981">
                <a:extLst>
                  <a:ext uri="{FF2B5EF4-FFF2-40B4-BE49-F238E27FC236}">
                    <a16:creationId xmlns:a16="http://schemas.microsoft.com/office/drawing/2014/main" id="{D178B543-EE3D-4DCC-8330-5509D5AE2B76}"/>
                  </a:ext>
                </a:extLst>
              </p:cNvPr>
              <p:cNvSpPr>
                <a:spLocks/>
              </p:cNvSpPr>
              <p:nvPr/>
            </p:nvSpPr>
            <p:spPr bwMode="auto">
              <a:xfrm>
                <a:off x="4998" y="1066"/>
                <a:ext cx="39" cy="34"/>
              </a:xfrm>
              <a:custGeom>
                <a:avLst/>
                <a:gdLst>
                  <a:gd name="T0" fmla="*/ 6 w 8"/>
                  <a:gd name="T1" fmla="*/ 3 h 7"/>
                  <a:gd name="T2" fmla="*/ 0 w 8"/>
                  <a:gd name="T3" fmla="*/ 5 h 7"/>
                  <a:gd name="T4" fmla="*/ 6 w 8"/>
                  <a:gd name="T5" fmla="*/ 0 h 7"/>
                  <a:gd name="T6" fmla="*/ 6 w 8"/>
                  <a:gd name="T7" fmla="*/ 3 h 7"/>
                </a:gdLst>
                <a:ahLst/>
                <a:cxnLst>
                  <a:cxn ang="0">
                    <a:pos x="T0" y="T1"/>
                  </a:cxn>
                  <a:cxn ang="0">
                    <a:pos x="T2" y="T3"/>
                  </a:cxn>
                  <a:cxn ang="0">
                    <a:pos x="T4" y="T5"/>
                  </a:cxn>
                  <a:cxn ang="0">
                    <a:pos x="T6" y="T7"/>
                  </a:cxn>
                </a:cxnLst>
                <a:rect l="0" t="0" r="r" b="b"/>
                <a:pathLst>
                  <a:path w="8" h="7">
                    <a:moveTo>
                      <a:pt x="6" y="3"/>
                    </a:moveTo>
                    <a:cubicBezTo>
                      <a:pt x="4" y="6"/>
                      <a:pt x="0" y="7"/>
                      <a:pt x="0" y="5"/>
                    </a:cubicBezTo>
                    <a:cubicBezTo>
                      <a:pt x="0" y="3"/>
                      <a:pt x="3" y="0"/>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5" name="Freeform 1982">
                <a:extLst>
                  <a:ext uri="{FF2B5EF4-FFF2-40B4-BE49-F238E27FC236}">
                    <a16:creationId xmlns:a16="http://schemas.microsoft.com/office/drawing/2014/main" id="{734CE609-0953-4F83-BA82-361167B7CAC3}"/>
                  </a:ext>
                </a:extLst>
              </p:cNvPr>
              <p:cNvSpPr>
                <a:spLocks/>
              </p:cNvSpPr>
              <p:nvPr/>
            </p:nvSpPr>
            <p:spPr bwMode="auto">
              <a:xfrm>
                <a:off x="5037" y="1066"/>
                <a:ext cx="43" cy="34"/>
              </a:xfrm>
              <a:custGeom>
                <a:avLst/>
                <a:gdLst>
                  <a:gd name="T0" fmla="*/ 7 w 9"/>
                  <a:gd name="T1" fmla="*/ 4 h 7"/>
                  <a:gd name="T2" fmla="*/ 0 w 9"/>
                  <a:gd name="T3" fmla="*/ 5 h 7"/>
                  <a:gd name="T4" fmla="*/ 6 w 9"/>
                  <a:gd name="T5" fmla="*/ 0 h 7"/>
                  <a:gd name="T6" fmla="*/ 7 w 9"/>
                  <a:gd name="T7" fmla="*/ 4 h 7"/>
                </a:gdLst>
                <a:ahLst/>
                <a:cxnLst>
                  <a:cxn ang="0">
                    <a:pos x="T0" y="T1"/>
                  </a:cxn>
                  <a:cxn ang="0">
                    <a:pos x="T2" y="T3"/>
                  </a:cxn>
                  <a:cxn ang="0">
                    <a:pos x="T4" y="T5"/>
                  </a:cxn>
                  <a:cxn ang="0">
                    <a:pos x="T6" y="T7"/>
                  </a:cxn>
                </a:cxnLst>
                <a:rect l="0" t="0" r="r" b="b"/>
                <a:pathLst>
                  <a:path w="9" h="7">
                    <a:moveTo>
                      <a:pt x="7" y="4"/>
                    </a:moveTo>
                    <a:cubicBezTo>
                      <a:pt x="5" y="6"/>
                      <a:pt x="1" y="7"/>
                      <a:pt x="0" y="5"/>
                    </a:cubicBezTo>
                    <a:cubicBezTo>
                      <a:pt x="0" y="4"/>
                      <a:pt x="3" y="1"/>
                      <a:pt x="6" y="0"/>
                    </a:cubicBezTo>
                    <a:cubicBezTo>
                      <a:pt x="9"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6" name="Freeform 1983">
                <a:extLst>
                  <a:ext uri="{FF2B5EF4-FFF2-40B4-BE49-F238E27FC236}">
                    <a16:creationId xmlns:a16="http://schemas.microsoft.com/office/drawing/2014/main" id="{34DEBDAE-B685-422D-B828-40EAF9C8CCFF}"/>
                  </a:ext>
                </a:extLst>
              </p:cNvPr>
              <p:cNvSpPr>
                <a:spLocks/>
              </p:cNvSpPr>
              <p:nvPr/>
            </p:nvSpPr>
            <p:spPr bwMode="auto">
              <a:xfrm>
                <a:off x="5080" y="1066"/>
                <a:ext cx="39" cy="34"/>
              </a:xfrm>
              <a:custGeom>
                <a:avLst/>
                <a:gdLst>
                  <a:gd name="T0" fmla="*/ 7 w 8"/>
                  <a:gd name="T1" fmla="*/ 3 h 7"/>
                  <a:gd name="T2" fmla="*/ 0 w 8"/>
                  <a:gd name="T3" fmla="*/ 5 h 7"/>
                  <a:gd name="T4" fmla="*/ 6 w 8"/>
                  <a:gd name="T5" fmla="*/ 0 h 7"/>
                  <a:gd name="T6" fmla="*/ 7 w 8"/>
                  <a:gd name="T7" fmla="*/ 3 h 7"/>
                </a:gdLst>
                <a:ahLst/>
                <a:cxnLst>
                  <a:cxn ang="0">
                    <a:pos x="T0" y="T1"/>
                  </a:cxn>
                  <a:cxn ang="0">
                    <a:pos x="T2" y="T3"/>
                  </a:cxn>
                  <a:cxn ang="0">
                    <a:pos x="T4" y="T5"/>
                  </a:cxn>
                  <a:cxn ang="0">
                    <a:pos x="T6" y="T7"/>
                  </a:cxn>
                </a:cxnLst>
                <a:rect l="0" t="0" r="r" b="b"/>
                <a:pathLst>
                  <a:path w="8" h="7">
                    <a:moveTo>
                      <a:pt x="7" y="3"/>
                    </a:moveTo>
                    <a:cubicBezTo>
                      <a:pt x="5" y="6"/>
                      <a:pt x="0" y="7"/>
                      <a:pt x="0" y="5"/>
                    </a:cubicBezTo>
                    <a:cubicBezTo>
                      <a:pt x="0" y="3"/>
                      <a:pt x="3" y="0"/>
                      <a:pt x="6" y="0"/>
                    </a:cubicBezTo>
                    <a:cubicBezTo>
                      <a:pt x="8"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7" name="Freeform 1984">
                <a:extLst>
                  <a:ext uri="{FF2B5EF4-FFF2-40B4-BE49-F238E27FC236}">
                    <a16:creationId xmlns:a16="http://schemas.microsoft.com/office/drawing/2014/main" id="{BF680E3F-F65E-4D94-BE1A-16CFBB762CBE}"/>
                  </a:ext>
                </a:extLst>
              </p:cNvPr>
              <p:cNvSpPr>
                <a:spLocks/>
              </p:cNvSpPr>
              <p:nvPr/>
            </p:nvSpPr>
            <p:spPr bwMode="auto">
              <a:xfrm>
                <a:off x="5119" y="1066"/>
                <a:ext cx="43" cy="34"/>
              </a:xfrm>
              <a:custGeom>
                <a:avLst/>
                <a:gdLst>
                  <a:gd name="T0" fmla="*/ 7 w 9"/>
                  <a:gd name="T1" fmla="*/ 3 h 7"/>
                  <a:gd name="T2" fmla="*/ 1 w 9"/>
                  <a:gd name="T3" fmla="*/ 5 h 7"/>
                  <a:gd name="T4" fmla="*/ 6 w 9"/>
                  <a:gd name="T5" fmla="*/ 0 h 7"/>
                  <a:gd name="T6" fmla="*/ 7 w 9"/>
                  <a:gd name="T7" fmla="*/ 3 h 7"/>
                </a:gdLst>
                <a:ahLst/>
                <a:cxnLst>
                  <a:cxn ang="0">
                    <a:pos x="T0" y="T1"/>
                  </a:cxn>
                  <a:cxn ang="0">
                    <a:pos x="T2" y="T3"/>
                  </a:cxn>
                  <a:cxn ang="0">
                    <a:pos x="T4" y="T5"/>
                  </a:cxn>
                  <a:cxn ang="0">
                    <a:pos x="T6" y="T7"/>
                  </a:cxn>
                </a:cxnLst>
                <a:rect l="0" t="0" r="r" b="b"/>
                <a:pathLst>
                  <a:path w="9" h="7">
                    <a:moveTo>
                      <a:pt x="7" y="3"/>
                    </a:moveTo>
                    <a:cubicBezTo>
                      <a:pt x="6" y="6"/>
                      <a:pt x="1" y="7"/>
                      <a:pt x="1" y="5"/>
                    </a:cubicBezTo>
                    <a:cubicBezTo>
                      <a:pt x="0" y="3"/>
                      <a:pt x="3" y="0"/>
                      <a:pt x="6" y="0"/>
                    </a:cubicBezTo>
                    <a:cubicBezTo>
                      <a:pt x="9"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8" name="Freeform 1985">
                <a:extLst>
                  <a:ext uri="{FF2B5EF4-FFF2-40B4-BE49-F238E27FC236}">
                    <a16:creationId xmlns:a16="http://schemas.microsoft.com/office/drawing/2014/main" id="{51E5B24C-C674-4391-B2DE-C691E19872B1}"/>
                  </a:ext>
                </a:extLst>
              </p:cNvPr>
              <p:cNvSpPr>
                <a:spLocks/>
              </p:cNvSpPr>
              <p:nvPr/>
            </p:nvSpPr>
            <p:spPr bwMode="auto">
              <a:xfrm>
                <a:off x="4974" y="1119"/>
                <a:ext cx="43" cy="39"/>
              </a:xfrm>
              <a:custGeom>
                <a:avLst/>
                <a:gdLst>
                  <a:gd name="T0" fmla="*/ 7 w 9"/>
                  <a:gd name="T1" fmla="*/ 4 h 8"/>
                  <a:gd name="T2" fmla="*/ 0 w 9"/>
                  <a:gd name="T3" fmla="*/ 6 h 8"/>
                  <a:gd name="T4" fmla="*/ 6 w 9"/>
                  <a:gd name="T5" fmla="*/ 0 h 8"/>
                  <a:gd name="T6" fmla="*/ 7 w 9"/>
                  <a:gd name="T7" fmla="*/ 4 h 8"/>
                </a:gdLst>
                <a:ahLst/>
                <a:cxnLst>
                  <a:cxn ang="0">
                    <a:pos x="T0" y="T1"/>
                  </a:cxn>
                  <a:cxn ang="0">
                    <a:pos x="T2" y="T3"/>
                  </a:cxn>
                  <a:cxn ang="0">
                    <a:pos x="T4" y="T5"/>
                  </a:cxn>
                  <a:cxn ang="0">
                    <a:pos x="T6" y="T7"/>
                  </a:cxn>
                </a:cxnLst>
                <a:rect l="0" t="0" r="r" b="b"/>
                <a:pathLst>
                  <a:path w="9" h="8">
                    <a:moveTo>
                      <a:pt x="7" y="4"/>
                    </a:moveTo>
                    <a:cubicBezTo>
                      <a:pt x="5" y="7"/>
                      <a:pt x="0" y="8"/>
                      <a:pt x="0" y="6"/>
                    </a:cubicBezTo>
                    <a:cubicBezTo>
                      <a:pt x="0" y="4"/>
                      <a:pt x="3" y="1"/>
                      <a:pt x="6" y="0"/>
                    </a:cubicBezTo>
                    <a:cubicBezTo>
                      <a:pt x="9" y="0"/>
                      <a:pt x="8"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39" name="Freeform 1986">
                <a:extLst>
                  <a:ext uri="{FF2B5EF4-FFF2-40B4-BE49-F238E27FC236}">
                    <a16:creationId xmlns:a16="http://schemas.microsoft.com/office/drawing/2014/main" id="{4D19F715-93EC-4633-B7A5-88D73DC0238E}"/>
                  </a:ext>
                </a:extLst>
              </p:cNvPr>
              <p:cNvSpPr>
                <a:spLocks/>
              </p:cNvSpPr>
              <p:nvPr/>
            </p:nvSpPr>
            <p:spPr bwMode="auto">
              <a:xfrm>
                <a:off x="4921" y="1162"/>
                <a:ext cx="48" cy="39"/>
              </a:xfrm>
              <a:custGeom>
                <a:avLst/>
                <a:gdLst>
                  <a:gd name="T0" fmla="*/ 8 w 10"/>
                  <a:gd name="T1" fmla="*/ 4 h 8"/>
                  <a:gd name="T2" fmla="*/ 1 w 10"/>
                  <a:gd name="T3" fmla="*/ 6 h 8"/>
                  <a:gd name="T4" fmla="*/ 7 w 10"/>
                  <a:gd name="T5" fmla="*/ 0 h 8"/>
                  <a:gd name="T6" fmla="*/ 8 w 10"/>
                  <a:gd name="T7" fmla="*/ 4 h 8"/>
                </a:gdLst>
                <a:ahLst/>
                <a:cxnLst>
                  <a:cxn ang="0">
                    <a:pos x="T0" y="T1"/>
                  </a:cxn>
                  <a:cxn ang="0">
                    <a:pos x="T2" y="T3"/>
                  </a:cxn>
                  <a:cxn ang="0">
                    <a:pos x="T4" y="T5"/>
                  </a:cxn>
                  <a:cxn ang="0">
                    <a:pos x="T6" y="T7"/>
                  </a:cxn>
                </a:cxnLst>
                <a:rect l="0" t="0" r="r" b="b"/>
                <a:pathLst>
                  <a:path w="10" h="8">
                    <a:moveTo>
                      <a:pt x="8" y="4"/>
                    </a:moveTo>
                    <a:cubicBezTo>
                      <a:pt x="6" y="7"/>
                      <a:pt x="1" y="8"/>
                      <a:pt x="1" y="6"/>
                    </a:cubicBezTo>
                    <a:cubicBezTo>
                      <a:pt x="0" y="4"/>
                      <a:pt x="4" y="1"/>
                      <a:pt x="7" y="0"/>
                    </a:cubicBezTo>
                    <a:cubicBezTo>
                      <a:pt x="10"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0" name="Freeform 1987">
                <a:extLst>
                  <a:ext uri="{FF2B5EF4-FFF2-40B4-BE49-F238E27FC236}">
                    <a16:creationId xmlns:a16="http://schemas.microsoft.com/office/drawing/2014/main" id="{536110D4-E333-474B-AD93-CB2CE0269323}"/>
                  </a:ext>
                </a:extLst>
              </p:cNvPr>
              <p:cNvSpPr>
                <a:spLocks/>
              </p:cNvSpPr>
              <p:nvPr/>
            </p:nvSpPr>
            <p:spPr bwMode="auto">
              <a:xfrm>
                <a:off x="4964" y="1177"/>
                <a:ext cx="44" cy="38"/>
              </a:xfrm>
              <a:custGeom>
                <a:avLst/>
                <a:gdLst>
                  <a:gd name="T0" fmla="*/ 8 w 9"/>
                  <a:gd name="T1" fmla="*/ 4 h 8"/>
                  <a:gd name="T2" fmla="*/ 0 w 9"/>
                  <a:gd name="T3" fmla="*/ 6 h 8"/>
                  <a:gd name="T4" fmla="*/ 6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6" y="7"/>
                      <a:pt x="1" y="8"/>
                      <a:pt x="0" y="6"/>
                    </a:cubicBezTo>
                    <a:cubicBezTo>
                      <a:pt x="0" y="4"/>
                      <a:pt x="3" y="0"/>
                      <a:pt x="6" y="0"/>
                    </a:cubicBezTo>
                    <a:cubicBezTo>
                      <a:pt x="9"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1" name="Freeform 1988">
                <a:extLst>
                  <a:ext uri="{FF2B5EF4-FFF2-40B4-BE49-F238E27FC236}">
                    <a16:creationId xmlns:a16="http://schemas.microsoft.com/office/drawing/2014/main" id="{F510E6FB-C120-49A7-8D5B-8C30B696D87C}"/>
                  </a:ext>
                </a:extLst>
              </p:cNvPr>
              <p:cNvSpPr>
                <a:spLocks/>
              </p:cNvSpPr>
              <p:nvPr/>
            </p:nvSpPr>
            <p:spPr bwMode="auto">
              <a:xfrm>
                <a:off x="4998" y="1191"/>
                <a:ext cx="48" cy="39"/>
              </a:xfrm>
              <a:custGeom>
                <a:avLst/>
                <a:gdLst>
                  <a:gd name="T0" fmla="*/ 8 w 10"/>
                  <a:gd name="T1" fmla="*/ 3 h 8"/>
                  <a:gd name="T2" fmla="*/ 1 w 10"/>
                  <a:gd name="T3" fmla="*/ 6 h 8"/>
                  <a:gd name="T4" fmla="*/ 7 w 10"/>
                  <a:gd name="T5" fmla="*/ 0 h 8"/>
                  <a:gd name="T6" fmla="*/ 8 w 10"/>
                  <a:gd name="T7" fmla="*/ 3 h 8"/>
                </a:gdLst>
                <a:ahLst/>
                <a:cxnLst>
                  <a:cxn ang="0">
                    <a:pos x="T0" y="T1"/>
                  </a:cxn>
                  <a:cxn ang="0">
                    <a:pos x="T2" y="T3"/>
                  </a:cxn>
                  <a:cxn ang="0">
                    <a:pos x="T4" y="T5"/>
                  </a:cxn>
                  <a:cxn ang="0">
                    <a:pos x="T6" y="T7"/>
                  </a:cxn>
                </a:cxnLst>
                <a:rect l="0" t="0" r="r" b="b"/>
                <a:pathLst>
                  <a:path w="10" h="8">
                    <a:moveTo>
                      <a:pt x="8" y="3"/>
                    </a:moveTo>
                    <a:cubicBezTo>
                      <a:pt x="7" y="7"/>
                      <a:pt x="2" y="8"/>
                      <a:pt x="1" y="6"/>
                    </a:cubicBezTo>
                    <a:cubicBezTo>
                      <a:pt x="0" y="4"/>
                      <a:pt x="3" y="0"/>
                      <a:pt x="7" y="0"/>
                    </a:cubicBezTo>
                    <a:cubicBezTo>
                      <a:pt x="10"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2" name="Freeform 1989">
                <a:extLst>
                  <a:ext uri="{FF2B5EF4-FFF2-40B4-BE49-F238E27FC236}">
                    <a16:creationId xmlns:a16="http://schemas.microsoft.com/office/drawing/2014/main" id="{C90D86E0-A544-4BBE-B613-AD90706D2F32}"/>
                  </a:ext>
                </a:extLst>
              </p:cNvPr>
              <p:cNvSpPr>
                <a:spLocks/>
              </p:cNvSpPr>
              <p:nvPr/>
            </p:nvSpPr>
            <p:spPr bwMode="auto">
              <a:xfrm>
                <a:off x="5017" y="1138"/>
                <a:ext cx="44" cy="39"/>
              </a:xfrm>
              <a:custGeom>
                <a:avLst/>
                <a:gdLst>
                  <a:gd name="T0" fmla="*/ 8 w 9"/>
                  <a:gd name="T1" fmla="*/ 4 h 8"/>
                  <a:gd name="T2" fmla="*/ 1 w 9"/>
                  <a:gd name="T3" fmla="*/ 6 h 8"/>
                  <a:gd name="T4" fmla="*/ 7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6" y="7"/>
                      <a:pt x="1" y="8"/>
                      <a:pt x="1" y="6"/>
                    </a:cubicBezTo>
                    <a:cubicBezTo>
                      <a:pt x="0" y="4"/>
                      <a:pt x="3" y="0"/>
                      <a:pt x="7" y="0"/>
                    </a:cubicBezTo>
                    <a:cubicBezTo>
                      <a:pt x="9" y="0"/>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3" name="Freeform 1990">
                <a:extLst>
                  <a:ext uri="{FF2B5EF4-FFF2-40B4-BE49-F238E27FC236}">
                    <a16:creationId xmlns:a16="http://schemas.microsoft.com/office/drawing/2014/main" id="{9823939D-9A64-42FF-A8EE-9C1EF5DEBB7E}"/>
                  </a:ext>
                </a:extLst>
              </p:cNvPr>
              <p:cNvSpPr>
                <a:spLocks/>
              </p:cNvSpPr>
              <p:nvPr/>
            </p:nvSpPr>
            <p:spPr bwMode="auto">
              <a:xfrm>
                <a:off x="5056" y="1158"/>
                <a:ext cx="43" cy="38"/>
              </a:xfrm>
              <a:custGeom>
                <a:avLst/>
                <a:gdLst>
                  <a:gd name="T0" fmla="*/ 8 w 9"/>
                  <a:gd name="T1" fmla="*/ 3 h 8"/>
                  <a:gd name="T2" fmla="*/ 0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0" y="5"/>
                    </a:cubicBezTo>
                    <a:cubicBezTo>
                      <a:pt x="0" y="3"/>
                      <a:pt x="3"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4" name="Freeform 1991">
                <a:extLst>
                  <a:ext uri="{FF2B5EF4-FFF2-40B4-BE49-F238E27FC236}">
                    <a16:creationId xmlns:a16="http://schemas.microsoft.com/office/drawing/2014/main" id="{E8FA39FB-5CCE-4A77-8148-5ED07C20A0BA}"/>
                  </a:ext>
                </a:extLst>
              </p:cNvPr>
              <p:cNvSpPr>
                <a:spLocks/>
              </p:cNvSpPr>
              <p:nvPr/>
            </p:nvSpPr>
            <p:spPr bwMode="auto">
              <a:xfrm>
                <a:off x="5046" y="1206"/>
                <a:ext cx="44" cy="38"/>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7" y="7"/>
                      <a:pt x="1" y="8"/>
                      <a:pt x="1" y="5"/>
                    </a:cubicBezTo>
                    <a:cubicBezTo>
                      <a:pt x="0" y="3"/>
                      <a:pt x="3"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5" name="Freeform 1992">
                <a:extLst>
                  <a:ext uri="{FF2B5EF4-FFF2-40B4-BE49-F238E27FC236}">
                    <a16:creationId xmlns:a16="http://schemas.microsoft.com/office/drawing/2014/main" id="{653361BA-DE63-4790-9A5D-1025345ECB40}"/>
                  </a:ext>
                </a:extLst>
              </p:cNvPr>
              <p:cNvSpPr>
                <a:spLocks/>
              </p:cNvSpPr>
              <p:nvPr/>
            </p:nvSpPr>
            <p:spPr bwMode="auto">
              <a:xfrm>
                <a:off x="5099" y="1162"/>
                <a:ext cx="44" cy="44"/>
              </a:xfrm>
              <a:custGeom>
                <a:avLst/>
                <a:gdLst>
                  <a:gd name="T0" fmla="*/ 9 w 9"/>
                  <a:gd name="T1" fmla="*/ 4 h 9"/>
                  <a:gd name="T2" fmla="*/ 1 w 9"/>
                  <a:gd name="T3" fmla="*/ 6 h 9"/>
                  <a:gd name="T4" fmla="*/ 7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7" y="7"/>
                      <a:pt x="2" y="9"/>
                      <a:pt x="1" y="6"/>
                    </a:cubicBezTo>
                    <a:cubicBezTo>
                      <a:pt x="0" y="4"/>
                      <a:pt x="3" y="1"/>
                      <a:pt x="7" y="0"/>
                    </a:cubicBezTo>
                    <a:cubicBezTo>
                      <a:pt x="9"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6" name="Freeform 1993">
                <a:extLst>
                  <a:ext uri="{FF2B5EF4-FFF2-40B4-BE49-F238E27FC236}">
                    <a16:creationId xmlns:a16="http://schemas.microsoft.com/office/drawing/2014/main" id="{32092D54-8FDA-4255-A4FD-3F359553F564}"/>
                  </a:ext>
                </a:extLst>
              </p:cNvPr>
              <p:cNvSpPr>
                <a:spLocks/>
              </p:cNvSpPr>
              <p:nvPr/>
            </p:nvSpPr>
            <p:spPr bwMode="auto">
              <a:xfrm>
                <a:off x="5109" y="1119"/>
                <a:ext cx="43" cy="39"/>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1" y="5"/>
                    </a:cubicBezTo>
                    <a:cubicBezTo>
                      <a:pt x="0" y="3"/>
                      <a:pt x="3" y="0"/>
                      <a:pt x="6" y="0"/>
                    </a:cubicBezTo>
                    <a:cubicBezTo>
                      <a:pt x="9"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7" name="Freeform 1994">
                <a:extLst>
                  <a:ext uri="{FF2B5EF4-FFF2-40B4-BE49-F238E27FC236}">
                    <a16:creationId xmlns:a16="http://schemas.microsoft.com/office/drawing/2014/main" id="{F4B7689E-5A63-4871-AE8B-70B8BC28C18C}"/>
                  </a:ext>
                </a:extLst>
              </p:cNvPr>
              <p:cNvSpPr>
                <a:spLocks/>
              </p:cNvSpPr>
              <p:nvPr/>
            </p:nvSpPr>
            <p:spPr bwMode="auto">
              <a:xfrm>
                <a:off x="5157" y="1158"/>
                <a:ext cx="43" cy="38"/>
              </a:xfrm>
              <a:custGeom>
                <a:avLst/>
                <a:gdLst>
                  <a:gd name="T0" fmla="*/ 8 w 9"/>
                  <a:gd name="T1" fmla="*/ 3 h 8"/>
                  <a:gd name="T2" fmla="*/ 1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7" y="7"/>
                      <a:pt x="2" y="8"/>
                      <a:pt x="1" y="5"/>
                    </a:cubicBezTo>
                    <a:cubicBezTo>
                      <a:pt x="0" y="3"/>
                      <a:pt x="3"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8" name="Freeform 1995">
                <a:extLst>
                  <a:ext uri="{FF2B5EF4-FFF2-40B4-BE49-F238E27FC236}">
                    <a16:creationId xmlns:a16="http://schemas.microsoft.com/office/drawing/2014/main" id="{43FEB0A4-B0E2-47C5-8993-C96FF3A9A2EE}"/>
                  </a:ext>
                </a:extLst>
              </p:cNvPr>
              <p:cNvSpPr>
                <a:spLocks/>
              </p:cNvSpPr>
              <p:nvPr/>
            </p:nvSpPr>
            <p:spPr bwMode="auto">
              <a:xfrm>
                <a:off x="5119" y="1206"/>
                <a:ext cx="43" cy="38"/>
              </a:xfrm>
              <a:custGeom>
                <a:avLst/>
                <a:gdLst>
                  <a:gd name="T0" fmla="*/ 8 w 9"/>
                  <a:gd name="T1" fmla="*/ 3 h 8"/>
                  <a:gd name="T2" fmla="*/ 0 w 9"/>
                  <a:gd name="T3" fmla="*/ 5 h 8"/>
                  <a:gd name="T4" fmla="*/ 6 w 9"/>
                  <a:gd name="T5" fmla="*/ 0 h 8"/>
                  <a:gd name="T6" fmla="*/ 8 w 9"/>
                  <a:gd name="T7" fmla="*/ 3 h 8"/>
                </a:gdLst>
                <a:ahLst/>
                <a:cxnLst>
                  <a:cxn ang="0">
                    <a:pos x="T0" y="T1"/>
                  </a:cxn>
                  <a:cxn ang="0">
                    <a:pos x="T2" y="T3"/>
                  </a:cxn>
                  <a:cxn ang="0">
                    <a:pos x="T4" y="T5"/>
                  </a:cxn>
                  <a:cxn ang="0">
                    <a:pos x="T6" y="T7"/>
                  </a:cxn>
                </a:cxnLst>
                <a:rect l="0" t="0" r="r" b="b"/>
                <a:pathLst>
                  <a:path w="9" h="8">
                    <a:moveTo>
                      <a:pt x="8" y="3"/>
                    </a:moveTo>
                    <a:cubicBezTo>
                      <a:pt x="6" y="7"/>
                      <a:pt x="1" y="8"/>
                      <a:pt x="0" y="5"/>
                    </a:cubicBezTo>
                    <a:cubicBezTo>
                      <a:pt x="0" y="3"/>
                      <a:pt x="2" y="0"/>
                      <a:pt x="6" y="0"/>
                    </a:cubicBezTo>
                    <a:cubicBezTo>
                      <a:pt x="9" y="0"/>
                      <a:pt x="9"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49" name="Freeform 1996">
                <a:extLst>
                  <a:ext uri="{FF2B5EF4-FFF2-40B4-BE49-F238E27FC236}">
                    <a16:creationId xmlns:a16="http://schemas.microsoft.com/office/drawing/2014/main" id="{05BF887D-11E4-4978-8C7A-DDE00082F22C}"/>
                  </a:ext>
                </a:extLst>
              </p:cNvPr>
              <p:cNvSpPr>
                <a:spLocks/>
              </p:cNvSpPr>
              <p:nvPr/>
            </p:nvSpPr>
            <p:spPr bwMode="auto">
              <a:xfrm>
                <a:off x="5196" y="1186"/>
                <a:ext cx="48" cy="39"/>
              </a:xfrm>
              <a:custGeom>
                <a:avLst/>
                <a:gdLst>
                  <a:gd name="T0" fmla="*/ 9 w 10"/>
                  <a:gd name="T1" fmla="*/ 3 h 8"/>
                  <a:gd name="T2" fmla="*/ 1 w 10"/>
                  <a:gd name="T3" fmla="*/ 5 h 8"/>
                  <a:gd name="T4" fmla="*/ 6 w 10"/>
                  <a:gd name="T5" fmla="*/ 0 h 8"/>
                  <a:gd name="T6" fmla="*/ 9 w 10"/>
                  <a:gd name="T7" fmla="*/ 3 h 8"/>
                </a:gdLst>
                <a:ahLst/>
                <a:cxnLst>
                  <a:cxn ang="0">
                    <a:pos x="T0" y="T1"/>
                  </a:cxn>
                  <a:cxn ang="0">
                    <a:pos x="T2" y="T3"/>
                  </a:cxn>
                  <a:cxn ang="0">
                    <a:pos x="T4" y="T5"/>
                  </a:cxn>
                  <a:cxn ang="0">
                    <a:pos x="T6" y="T7"/>
                  </a:cxn>
                </a:cxnLst>
                <a:rect l="0" t="0" r="r" b="b"/>
                <a:pathLst>
                  <a:path w="10" h="8">
                    <a:moveTo>
                      <a:pt x="9" y="3"/>
                    </a:moveTo>
                    <a:cubicBezTo>
                      <a:pt x="8" y="7"/>
                      <a:pt x="3" y="8"/>
                      <a:pt x="1" y="5"/>
                    </a:cubicBezTo>
                    <a:cubicBezTo>
                      <a:pt x="0" y="3"/>
                      <a:pt x="3" y="0"/>
                      <a:pt x="6" y="0"/>
                    </a:cubicBezTo>
                    <a:cubicBezTo>
                      <a:pt x="9" y="0"/>
                      <a:pt x="10"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350" name="Freeform 1997">
                <a:extLst>
                  <a:ext uri="{FF2B5EF4-FFF2-40B4-BE49-F238E27FC236}">
                    <a16:creationId xmlns:a16="http://schemas.microsoft.com/office/drawing/2014/main" id="{31BF50CB-C2AC-47BF-A28E-26E7641B20DC}"/>
                  </a:ext>
                </a:extLst>
              </p:cNvPr>
              <p:cNvSpPr>
                <a:spLocks/>
              </p:cNvSpPr>
              <p:nvPr/>
            </p:nvSpPr>
            <p:spPr bwMode="auto">
              <a:xfrm>
                <a:off x="5152" y="1230"/>
                <a:ext cx="48" cy="4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3" y="0"/>
                      <a:pt x="6" y="0"/>
                    </a:cubicBezTo>
                    <a:cubicBezTo>
                      <a:pt x="9"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grpSp>
          <p:nvGrpSpPr>
            <p:cNvPr id="3460" name="Group 2199">
              <a:extLst>
                <a:ext uri="{FF2B5EF4-FFF2-40B4-BE49-F238E27FC236}">
                  <a16:creationId xmlns:a16="http://schemas.microsoft.com/office/drawing/2014/main" id="{2B743D22-84EF-46C1-A4B8-E89574273780}"/>
                </a:ext>
              </a:extLst>
            </p:cNvPr>
            <p:cNvGrpSpPr>
              <a:grpSpLocks/>
            </p:cNvGrpSpPr>
            <p:nvPr/>
          </p:nvGrpSpPr>
          <p:grpSpPr bwMode="auto">
            <a:xfrm>
              <a:off x="3986" y="883"/>
              <a:ext cx="2255" cy="2536"/>
              <a:chOff x="3986" y="883"/>
              <a:chExt cx="2255" cy="2536"/>
            </a:xfrm>
          </p:grpSpPr>
          <p:sp>
            <p:nvSpPr>
              <p:cNvPr id="3951" name="Freeform 1999">
                <a:extLst>
                  <a:ext uri="{FF2B5EF4-FFF2-40B4-BE49-F238E27FC236}">
                    <a16:creationId xmlns:a16="http://schemas.microsoft.com/office/drawing/2014/main" id="{DF4035A3-9B26-4EDF-B3A4-E501D05B5FD8}"/>
                  </a:ext>
                </a:extLst>
              </p:cNvPr>
              <p:cNvSpPr>
                <a:spLocks/>
              </p:cNvSpPr>
              <p:nvPr/>
            </p:nvSpPr>
            <p:spPr bwMode="auto">
              <a:xfrm>
                <a:off x="5147" y="1288"/>
                <a:ext cx="49" cy="43"/>
              </a:xfrm>
              <a:custGeom>
                <a:avLst/>
                <a:gdLst>
                  <a:gd name="T0" fmla="*/ 9 w 10"/>
                  <a:gd name="T1" fmla="*/ 4 h 9"/>
                  <a:gd name="T2" fmla="*/ 1 w 10"/>
                  <a:gd name="T3" fmla="*/ 6 h 9"/>
                  <a:gd name="T4" fmla="*/ 6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8" y="8"/>
                      <a:pt x="2" y="9"/>
                      <a:pt x="1" y="6"/>
                    </a:cubicBezTo>
                    <a:cubicBezTo>
                      <a:pt x="0" y="4"/>
                      <a:pt x="2" y="0"/>
                      <a:pt x="6" y="0"/>
                    </a:cubicBezTo>
                    <a:cubicBezTo>
                      <a:pt x="9"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2" name="Freeform 2000">
                <a:extLst>
                  <a:ext uri="{FF2B5EF4-FFF2-40B4-BE49-F238E27FC236}">
                    <a16:creationId xmlns:a16="http://schemas.microsoft.com/office/drawing/2014/main" id="{F9C454D3-9A2D-4AD6-916B-81F039D28190}"/>
                  </a:ext>
                </a:extLst>
              </p:cNvPr>
              <p:cNvSpPr>
                <a:spLocks/>
              </p:cNvSpPr>
              <p:nvPr/>
            </p:nvSpPr>
            <p:spPr bwMode="auto">
              <a:xfrm>
                <a:off x="5157" y="1013"/>
                <a:ext cx="39" cy="29"/>
              </a:xfrm>
              <a:custGeom>
                <a:avLst/>
                <a:gdLst>
                  <a:gd name="T0" fmla="*/ 7 w 8"/>
                  <a:gd name="T1" fmla="*/ 2 h 6"/>
                  <a:gd name="T2" fmla="*/ 0 w 8"/>
                  <a:gd name="T3" fmla="*/ 4 h 6"/>
                  <a:gd name="T4" fmla="*/ 6 w 8"/>
                  <a:gd name="T5" fmla="*/ 0 h 6"/>
                  <a:gd name="T6" fmla="*/ 7 w 8"/>
                  <a:gd name="T7" fmla="*/ 2 h 6"/>
                </a:gdLst>
                <a:ahLst/>
                <a:cxnLst>
                  <a:cxn ang="0">
                    <a:pos x="T0" y="T1"/>
                  </a:cxn>
                  <a:cxn ang="0">
                    <a:pos x="T2" y="T3"/>
                  </a:cxn>
                  <a:cxn ang="0">
                    <a:pos x="T4" y="T5"/>
                  </a:cxn>
                  <a:cxn ang="0">
                    <a:pos x="T6" y="T7"/>
                  </a:cxn>
                </a:cxnLst>
                <a:rect l="0" t="0" r="r" b="b"/>
                <a:pathLst>
                  <a:path w="8" h="6">
                    <a:moveTo>
                      <a:pt x="7" y="2"/>
                    </a:moveTo>
                    <a:cubicBezTo>
                      <a:pt x="5" y="5"/>
                      <a:pt x="1" y="6"/>
                      <a:pt x="0" y="4"/>
                    </a:cubicBezTo>
                    <a:cubicBezTo>
                      <a:pt x="0" y="3"/>
                      <a:pt x="3" y="0"/>
                      <a:pt x="6" y="0"/>
                    </a:cubicBezTo>
                    <a:cubicBezTo>
                      <a:pt x="8" y="0"/>
                      <a:pt x="7"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3" name="Freeform 2001">
                <a:extLst>
                  <a:ext uri="{FF2B5EF4-FFF2-40B4-BE49-F238E27FC236}">
                    <a16:creationId xmlns:a16="http://schemas.microsoft.com/office/drawing/2014/main" id="{A34326F3-1C83-43F9-BB0B-3E1F7230ABE8}"/>
                  </a:ext>
                </a:extLst>
              </p:cNvPr>
              <p:cNvSpPr>
                <a:spLocks/>
              </p:cNvSpPr>
              <p:nvPr/>
            </p:nvSpPr>
            <p:spPr bwMode="auto">
              <a:xfrm>
                <a:off x="5119" y="1013"/>
                <a:ext cx="38" cy="29"/>
              </a:xfrm>
              <a:custGeom>
                <a:avLst/>
                <a:gdLst>
                  <a:gd name="T0" fmla="*/ 7 w 8"/>
                  <a:gd name="T1" fmla="*/ 3 h 6"/>
                  <a:gd name="T2" fmla="*/ 0 w 8"/>
                  <a:gd name="T3" fmla="*/ 4 h 6"/>
                  <a:gd name="T4" fmla="*/ 6 w 8"/>
                  <a:gd name="T5" fmla="*/ 0 h 6"/>
                  <a:gd name="T6" fmla="*/ 7 w 8"/>
                  <a:gd name="T7" fmla="*/ 3 h 6"/>
                </a:gdLst>
                <a:ahLst/>
                <a:cxnLst>
                  <a:cxn ang="0">
                    <a:pos x="T0" y="T1"/>
                  </a:cxn>
                  <a:cxn ang="0">
                    <a:pos x="T2" y="T3"/>
                  </a:cxn>
                  <a:cxn ang="0">
                    <a:pos x="T4" y="T5"/>
                  </a:cxn>
                  <a:cxn ang="0">
                    <a:pos x="T6" y="T7"/>
                  </a:cxn>
                </a:cxnLst>
                <a:rect l="0" t="0" r="r" b="b"/>
                <a:pathLst>
                  <a:path w="8" h="6">
                    <a:moveTo>
                      <a:pt x="7" y="3"/>
                    </a:moveTo>
                    <a:cubicBezTo>
                      <a:pt x="5" y="5"/>
                      <a:pt x="1" y="6"/>
                      <a:pt x="0" y="4"/>
                    </a:cubicBezTo>
                    <a:cubicBezTo>
                      <a:pt x="0" y="3"/>
                      <a:pt x="3" y="0"/>
                      <a:pt x="6" y="0"/>
                    </a:cubicBezTo>
                    <a:cubicBezTo>
                      <a:pt x="8"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4" name="Freeform 2002">
                <a:extLst>
                  <a:ext uri="{FF2B5EF4-FFF2-40B4-BE49-F238E27FC236}">
                    <a16:creationId xmlns:a16="http://schemas.microsoft.com/office/drawing/2014/main" id="{0B199402-E534-4F46-B522-48EADA159E12}"/>
                  </a:ext>
                </a:extLst>
              </p:cNvPr>
              <p:cNvSpPr>
                <a:spLocks/>
              </p:cNvSpPr>
              <p:nvPr/>
            </p:nvSpPr>
            <p:spPr bwMode="auto">
              <a:xfrm>
                <a:off x="5075" y="1018"/>
                <a:ext cx="39"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0"/>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5" name="Freeform 2003">
                <a:extLst>
                  <a:ext uri="{FF2B5EF4-FFF2-40B4-BE49-F238E27FC236}">
                    <a16:creationId xmlns:a16="http://schemas.microsoft.com/office/drawing/2014/main" id="{B13A766C-3212-4D70-9A80-E719FD0DA39F}"/>
                  </a:ext>
                </a:extLst>
              </p:cNvPr>
              <p:cNvSpPr>
                <a:spLocks/>
              </p:cNvSpPr>
              <p:nvPr/>
            </p:nvSpPr>
            <p:spPr bwMode="auto">
              <a:xfrm>
                <a:off x="5123" y="984"/>
                <a:ext cx="39"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0"/>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6" name="Freeform 2004">
                <a:extLst>
                  <a:ext uri="{FF2B5EF4-FFF2-40B4-BE49-F238E27FC236}">
                    <a16:creationId xmlns:a16="http://schemas.microsoft.com/office/drawing/2014/main" id="{AB0A90A4-5555-4F7D-8311-57426D4AA66A}"/>
                  </a:ext>
                </a:extLst>
              </p:cNvPr>
              <p:cNvSpPr>
                <a:spLocks/>
              </p:cNvSpPr>
              <p:nvPr/>
            </p:nvSpPr>
            <p:spPr bwMode="auto">
              <a:xfrm>
                <a:off x="5162" y="979"/>
                <a:ext cx="38"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0" y="6"/>
                      <a:pt x="0" y="4"/>
                    </a:cubicBezTo>
                    <a:cubicBezTo>
                      <a:pt x="0" y="3"/>
                      <a:pt x="3" y="1"/>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7" name="Freeform 2005">
                <a:extLst>
                  <a:ext uri="{FF2B5EF4-FFF2-40B4-BE49-F238E27FC236}">
                    <a16:creationId xmlns:a16="http://schemas.microsoft.com/office/drawing/2014/main" id="{16581161-C3EA-44D3-9837-A0FB72D7E06B}"/>
                  </a:ext>
                </a:extLst>
              </p:cNvPr>
              <p:cNvSpPr>
                <a:spLocks/>
              </p:cNvSpPr>
              <p:nvPr/>
            </p:nvSpPr>
            <p:spPr bwMode="auto">
              <a:xfrm>
                <a:off x="5200" y="974"/>
                <a:ext cx="39" cy="29"/>
              </a:xfrm>
              <a:custGeom>
                <a:avLst/>
                <a:gdLst>
                  <a:gd name="T0" fmla="*/ 6 w 8"/>
                  <a:gd name="T1" fmla="*/ 3 h 6"/>
                  <a:gd name="T2" fmla="*/ 0 w 8"/>
                  <a:gd name="T3" fmla="*/ 4 h 6"/>
                  <a:gd name="T4" fmla="*/ 6 w 8"/>
                  <a:gd name="T5" fmla="*/ 0 h 6"/>
                  <a:gd name="T6" fmla="*/ 6 w 8"/>
                  <a:gd name="T7" fmla="*/ 3 h 6"/>
                </a:gdLst>
                <a:ahLst/>
                <a:cxnLst>
                  <a:cxn ang="0">
                    <a:pos x="T0" y="T1"/>
                  </a:cxn>
                  <a:cxn ang="0">
                    <a:pos x="T2" y="T3"/>
                  </a:cxn>
                  <a:cxn ang="0">
                    <a:pos x="T4" y="T5"/>
                  </a:cxn>
                  <a:cxn ang="0">
                    <a:pos x="T6" y="T7"/>
                  </a:cxn>
                </a:cxnLst>
                <a:rect l="0" t="0" r="r" b="b"/>
                <a:pathLst>
                  <a:path w="8" h="6">
                    <a:moveTo>
                      <a:pt x="6" y="3"/>
                    </a:moveTo>
                    <a:cubicBezTo>
                      <a:pt x="4" y="5"/>
                      <a:pt x="1" y="6"/>
                      <a:pt x="0" y="4"/>
                    </a:cubicBezTo>
                    <a:cubicBezTo>
                      <a:pt x="0" y="3"/>
                      <a:pt x="3" y="1"/>
                      <a:pt x="6" y="0"/>
                    </a:cubicBezTo>
                    <a:cubicBezTo>
                      <a:pt x="8" y="0"/>
                      <a:pt x="7"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8" name="Freeform 2006">
                <a:extLst>
                  <a:ext uri="{FF2B5EF4-FFF2-40B4-BE49-F238E27FC236}">
                    <a16:creationId xmlns:a16="http://schemas.microsoft.com/office/drawing/2014/main" id="{F44C9E17-4AAD-4E70-A22A-969437B382F0}"/>
                  </a:ext>
                </a:extLst>
              </p:cNvPr>
              <p:cNvSpPr>
                <a:spLocks/>
              </p:cNvSpPr>
              <p:nvPr/>
            </p:nvSpPr>
            <p:spPr bwMode="auto">
              <a:xfrm>
                <a:off x="5253" y="950"/>
                <a:ext cx="34" cy="24"/>
              </a:xfrm>
              <a:custGeom>
                <a:avLst/>
                <a:gdLst>
                  <a:gd name="T0" fmla="*/ 5 w 7"/>
                  <a:gd name="T1" fmla="*/ 2 h 5"/>
                  <a:gd name="T2" fmla="*/ 0 w 7"/>
                  <a:gd name="T3" fmla="*/ 4 h 5"/>
                  <a:gd name="T4" fmla="*/ 5 w 7"/>
                  <a:gd name="T5" fmla="*/ 0 h 5"/>
                  <a:gd name="T6" fmla="*/ 5 w 7"/>
                  <a:gd name="T7" fmla="*/ 2 h 5"/>
                </a:gdLst>
                <a:ahLst/>
                <a:cxnLst>
                  <a:cxn ang="0">
                    <a:pos x="T0" y="T1"/>
                  </a:cxn>
                  <a:cxn ang="0">
                    <a:pos x="T2" y="T3"/>
                  </a:cxn>
                  <a:cxn ang="0">
                    <a:pos x="T4" y="T5"/>
                  </a:cxn>
                  <a:cxn ang="0">
                    <a:pos x="T6" y="T7"/>
                  </a:cxn>
                </a:cxnLst>
                <a:rect l="0" t="0" r="r" b="b"/>
                <a:pathLst>
                  <a:path w="7" h="5">
                    <a:moveTo>
                      <a:pt x="5" y="2"/>
                    </a:moveTo>
                    <a:cubicBezTo>
                      <a:pt x="4" y="4"/>
                      <a:pt x="0" y="5"/>
                      <a:pt x="0" y="4"/>
                    </a:cubicBezTo>
                    <a:cubicBezTo>
                      <a:pt x="0" y="3"/>
                      <a:pt x="2" y="0"/>
                      <a:pt x="5" y="0"/>
                    </a:cubicBezTo>
                    <a:cubicBezTo>
                      <a:pt x="7" y="0"/>
                      <a:pt x="6"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9" name="Freeform 2007">
                <a:extLst>
                  <a:ext uri="{FF2B5EF4-FFF2-40B4-BE49-F238E27FC236}">
                    <a16:creationId xmlns:a16="http://schemas.microsoft.com/office/drawing/2014/main" id="{5D1B6A57-EEDF-46E8-A12A-A3C14A0E3DD6}"/>
                  </a:ext>
                </a:extLst>
              </p:cNvPr>
              <p:cNvSpPr>
                <a:spLocks/>
              </p:cNvSpPr>
              <p:nvPr/>
            </p:nvSpPr>
            <p:spPr bwMode="auto">
              <a:xfrm>
                <a:off x="5297" y="941"/>
                <a:ext cx="29" cy="24"/>
              </a:xfrm>
              <a:custGeom>
                <a:avLst/>
                <a:gdLst>
                  <a:gd name="T0" fmla="*/ 5 w 6"/>
                  <a:gd name="T1" fmla="*/ 2 h 5"/>
                  <a:gd name="T2" fmla="*/ 0 w 6"/>
                  <a:gd name="T3" fmla="*/ 3 h 5"/>
                  <a:gd name="T4" fmla="*/ 4 w 6"/>
                  <a:gd name="T5" fmla="*/ 0 h 5"/>
                  <a:gd name="T6" fmla="*/ 5 w 6"/>
                  <a:gd name="T7" fmla="*/ 2 h 5"/>
                </a:gdLst>
                <a:ahLst/>
                <a:cxnLst>
                  <a:cxn ang="0">
                    <a:pos x="T0" y="T1"/>
                  </a:cxn>
                  <a:cxn ang="0">
                    <a:pos x="T2" y="T3"/>
                  </a:cxn>
                  <a:cxn ang="0">
                    <a:pos x="T4" y="T5"/>
                  </a:cxn>
                  <a:cxn ang="0">
                    <a:pos x="T6" y="T7"/>
                  </a:cxn>
                </a:cxnLst>
                <a:rect l="0" t="0" r="r" b="b"/>
                <a:pathLst>
                  <a:path w="6" h="5">
                    <a:moveTo>
                      <a:pt x="5" y="2"/>
                    </a:moveTo>
                    <a:cubicBezTo>
                      <a:pt x="3" y="4"/>
                      <a:pt x="0" y="5"/>
                      <a:pt x="0" y="3"/>
                    </a:cubicBezTo>
                    <a:cubicBezTo>
                      <a:pt x="0" y="2"/>
                      <a:pt x="2" y="0"/>
                      <a:pt x="4" y="0"/>
                    </a:cubicBezTo>
                    <a:cubicBezTo>
                      <a:pt x="6"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0" name="Freeform 2008">
                <a:extLst>
                  <a:ext uri="{FF2B5EF4-FFF2-40B4-BE49-F238E27FC236}">
                    <a16:creationId xmlns:a16="http://schemas.microsoft.com/office/drawing/2014/main" id="{59987BA7-ED82-4E66-BE5E-F9EF6D4887DE}"/>
                  </a:ext>
                </a:extLst>
              </p:cNvPr>
              <p:cNvSpPr>
                <a:spLocks/>
              </p:cNvSpPr>
              <p:nvPr/>
            </p:nvSpPr>
            <p:spPr bwMode="auto">
              <a:xfrm>
                <a:off x="5326" y="912"/>
                <a:ext cx="29" cy="19"/>
              </a:xfrm>
              <a:custGeom>
                <a:avLst/>
                <a:gdLst>
                  <a:gd name="T0" fmla="*/ 5 w 6"/>
                  <a:gd name="T1" fmla="*/ 2 h 4"/>
                  <a:gd name="T2" fmla="*/ 0 w 6"/>
                  <a:gd name="T3" fmla="*/ 3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4" y="4"/>
                      <a:pt x="0" y="4"/>
                      <a:pt x="0" y="3"/>
                    </a:cubicBezTo>
                    <a:cubicBezTo>
                      <a:pt x="0" y="2"/>
                      <a:pt x="2" y="0"/>
                      <a:pt x="4" y="0"/>
                    </a:cubicBezTo>
                    <a:cubicBezTo>
                      <a:pt x="6" y="0"/>
                      <a:pt x="6"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1" name="Freeform 2009">
                <a:extLst>
                  <a:ext uri="{FF2B5EF4-FFF2-40B4-BE49-F238E27FC236}">
                    <a16:creationId xmlns:a16="http://schemas.microsoft.com/office/drawing/2014/main" id="{291A0054-567A-45C2-A585-70BDE37FF9FC}"/>
                  </a:ext>
                </a:extLst>
              </p:cNvPr>
              <p:cNvSpPr>
                <a:spLocks/>
              </p:cNvSpPr>
              <p:nvPr/>
            </p:nvSpPr>
            <p:spPr bwMode="auto">
              <a:xfrm>
                <a:off x="5359" y="892"/>
                <a:ext cx="29" cy="20"/>
              </a:xfrm>
              <a:custGeom>
                <a:avLst/>
                <a:gdLst>
                  <a:gd name="T0" fmla="*/ 5 w 6"/>
                  <a:gd name="T1" fmla="*/ 2 h 4"/>
                  <a:gd name="T2" fmla="*/ 0 w 6"/>
                  <a:gd name="T3" fmla="*/ 2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3"/>
                      <a:pt x="0" y="4"/>
                      <a:pt x="0" y="2"/>
                    </a:cubicBezTo>
                    <a:cubicBezTo>
                      <a:pt x="1" y="2"/>
                      <a:pt x="2" y="0"/>
                      <a:pt x="4" y="0"/>
                    </a:cubicBezTo>
                    <a:cubicBezTo>
                      <a:pt x="6"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2" name="Freeform 2010">
                <a:extLst>
                  <a:ext uri="{FF2B5EF4-FFF2-40B4-BE49-F238E27FC236}">
                    <a16:creationId xmlns:a16="http://schemas.microsoft.com/office/drawing/2014/main" id="{A690CF8D-3BFF-4132-BF26-FAF49B838435}"/>
                  </a:ext>
                </a:extLst>
              </p:cNvPr>
              <p:cNvSpPr>
                <a:spLocks/>
              </p:cNvSpPr>
              <p:nvPr/>
            </p:nvSpPr>
            <p:spPr bwMode="auto">
              <a:xfrm>
                <a:off x="5278" y="984"/>
                <a:ext cx="28" cy="29"/>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4" y="5"/>
                      <a:pt x="0" y="6"/>
                      <a:pt x="0" y="4"/>
                    </a:cubicBezTo>
                    <a:cubicBezTo>
                      <a:pt x="0" y="2"/>
                      <a:pt x="2" y="0"/>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3" name="Freeform 2011">
                <a:extLst>
                  <a:ext uri="{FF2B5EF4-FFF2-40B4-BE49-F238E27FC236}">
                    <a16:creationId xmlns:a16="http://schemas.microsoft.com/office/drawing/2014/main" id="{C28A1280-B495-4474-9B0E-1619AA5FC557}"/>
                  </a:ext>
                </a:extLst>
              </p:cNvPr>
              <p:cNvSpPr>
                <a:spLocks/>
              </p:cNvSpPr>
              <p:nvPr/>
            </p:nvSpPr>
            <p:spPr bwMode="auto">
              <a:xfrm>
                <a:off x="5321" y="974"/>
                <a:ext cx="29" cy="29"/>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4" y="5"/>
                      <a:pt x="1" y="6"/>
                      <a:pt x="0" y="4"/>
                    </a:cubicBezTo>
                    <a:cubicBezTo>
                      <a:pt x="0" y="2"/>
                      <a:pt x="2" y="0"/>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4" name="Freeform 2012">
                <a:extLst>
                  <a:ext uri="{FF2B5EF4-FFF2-40B4-BE49-F238E27FC236}">
                    <a16:creationId xmlns:a16="http://schemas.microsoft.com/office/drawing/2014/main" id="{49DE4140-4CF6-499A-B1F1-F124E023AD39}"/>
                  </a:ext>
                </a:extLst>
              </p:cNvPr>
              <p:cNvSpPr>
                <a:spLocks/>
              </p:cNvSpPr>
              <p:nvPr/>
            </p:nvSpPr>
            <p:spPr bwMode="auto">
              <a:xfrm>
                <a:off x="5273" y="1023"/>
                <a:ext cx="29" cy="33"/>
              </a:xfrm>
              <a:custGeom>
                <a:avLst/>
                <a:gdLst>
                  <a:gd name="T0" fmla="*/ 6 w 6"/>
                  <a:gd name="T1" fmla="*/ 3 h 7"/>
                  <a:gd name="T2" fmla="*/ 0 w 6"/>
                  <a:gd name="T3" fmla="*/ 5 h 7"/>
                  <a:gd name="T4" fmla="*/ 4 w 6"/>
                  <a:gd name="T5" fmla="*/ 0 h 7"/>
                  <a:gd name="T6" fmla="*/ 6 w 6"/>
                  <a:gd name="T7" fmla="*/ 1 h 7"/>
                  <a:gd name="T8" fmla="*/ 6 w 6"/>
                  <a:gd name="T9" fmla="*/ 3 h 7"/>
                  <a:gd name="T10" fmla="*/ 6 w 6"/>
                  <a:gd name="T11" fmla="*/ 3 h 7"/>
                </a:gdLst>
                <a:ahLst/>
                <a:cxnLst>
                  <a:cxn ang="0">
                    <a:pos x="T0" y="T1"/>
                  </a:cxn>
                  <a:cxn ang="0">
                    <a:pos x="T2" y="T3"/>
                  </a:cxn>
                  <a:cxn ang="0">
                    <a:pos x="T4" y="T5"/>
                  </a:cxn>
                  <a:cxn ang="0">
                    <a:pos x="T6" y="T7"/>
                  </a:cxn>
                  <a:cxn ang="0">
                    <a:pos x="T8" y="T9"/>
                  </a:cxn>
                  <a:cxn ang="0">
                    <a:pos x="T10" y="T11"/>
                  </a:cxn>
                </a:cxnLst>
                <a:rect l="0" t="0" r="r" b="b"/>
                <a:pathLst>
                  <a:path w="6" h="7">
                    <a:moveTo>
                      <a:pt x="6" y="3"/>
                    </a:moveTo>
                    <a:cubicBezTo>
                      <a:pt x="5" y="6"/>
                      <a:pt x="1" y="7"/>
                      <a:pt x="0" y="5"/>
                    </a:cubicBezTo>
                    <a:cubicBezTo>
                      <a:pt x="0" y="3"/>
                      <a:pt x="2" y="1"/>
                      <a:pt x="4" y="0"/>
                    </a:cubicBezTo>
                    <a:cubicBezTo>
                      <a:pt x="5" y="0"/>
                      <a:pt x="6" y="1"/>
                      <a:pt x="6" y="1"/>
                    </a:cubicBezTo>
                    <a:cubicBezTo>
                      <a:pt x="6" y="2"/>
                      <a:pt x="6" y="2"/>
                      <a:pt x="6" y="3"/>
                    </a:cubicBezTo>
                    <a:cubicBezTo>
                      <a:pt x="6" y="3"/>
                      <a:pt x="6" y="3"/>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5" name="Freeform 2013">
                <a:extLst>
                  <a:ext uri="{FF2B5EF4-FFF2-40B4-BE49-F238E27FC236}">
                    <a16:creationId xmlns:a16="http://schemas.microsoft.com/office/drawing/2014/main" id="{FB97879C-E0FD-449C-A489-8699D7CDD41B}"/>
                  </a:ext>
                </a:extLst>
              </p:cNvPr>
              <p:cNvSpPr>
                <a:spLocks/>
              </p:cNvSpPr>
              <p:nvPr/>
            </p:nvSpPr>
            <p:spPr bwMode="auto">
              <a:xfrm>
                <a:off x="5311" y="1013"/>
                <a:ext cx="34" cy="29"/>
              </a:xfrm>
              <a:custGeom>
                <a:avLst/>
                <a:gdLst>
                  <a:gd name="T0" fmla="*/ 6 w 7"/>
                  <a:gd name="T1" fmla="*/ 2 h 6"/>
                  <a:gd name="T2" fmla="*/ 0 w 7"/>
                  <a:gd name="T3" fmla="*/ 4 h 6"/>
                  <a:gd name="T4" fmla="*/ 4 w 7"/>
                  <a:gd name="T5" fmla="*/ 0 h 6"/>
                  <a:gd name="T6" fmla="*/ 6 w 7"/>
                  <a:gd name="T7" fmla="*/ 2 h 6"/>
                </a:gdLst>
                <a:ahLst/>
                <a:cxnLst>
                  <a:cxn ang="0">
                    <a:pos x="T0" y="T1"/>
                  </a:cxn>
                  <a:cxn ang="0">
                    <a:pos x="T2" y="T3"/>
                  </a:cxn>
                  <a:cxn ang="0">
                    <a:pos x="T4" y="T5"/>
                  </a:cxn>
                  <a:cxn ang="0">
                    <a:pos x="T6" y="T7"/>
                  </a:cxn>
                </a:cxnLst>
                <a:rect l="0" t="0" r="r" b="b"/>
                <a:pathLst>
                  <a:path w="7" h="6">
                    <a:moveTo>
                      <a:pt x="6" y="2"/>
                    </a:moveTo>
                    <a:cubicBezTo>
                      <a:pt x="5" y="5"/>
                      <a:pt x="1" y="6"/>
                      <a:pt x="0" y="4"/>
                    </a:cubicBezTo>
                    <a:cubicBezTo>
                      <a:pt x="0" y="2"/>
                      <a:pt x="2" y="0"/>
                      <a:pt x="4" y="0"/>
                    </a:cubicBezTo>
                    <a:cubicBezTo>
                      <a:pt x="6" y="0"/>
                      <a:pt x="7"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6" name="Freeform 2014">
                <a:extLst>
                  <a:ext uri="{FF2B5EF4-FFF2-40B4-BE49-F238E27FC236}">
                    <a16:creationId xmlns:a16="http://schemas.microsoft.com/office/drawing/2014/main" id="{1B9EB178-1DE9-4D8B-B5BE-186BB72BE15C}"/>
                  </a:ext>
                </a:extLst>
              </p:cNvPr>
              <p:cNvSpPr>
                <a:spLocks/>
              </p:cNvSpPr>
              <p:nvPr/>
            </p:nvSpPr>
            <p:spPr bwMode="auto">
              <a:xfrm>
                <a:off x="5364" y="955"/>
                <a:ext cx="29" cy="29"/>
              </a:xfrm>
              <a:custGeom>
                <a:avLst/>
                <a:gdLst>
                  <a:gd name="T0" fmla="*/ 6 w 6"/>
                  <a:gd name="T1" fmla="*/ 3 h 6"/>
                  <a:gd name="T2" fmla="*/ 0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5" y="5"/>
                      <a:pt x="1" y="6"/>
                      <a:pt x="0" y="4"/>
                    </a:cubicBezTo>
                    <a:cubicBezTo>
                      <a:pt x="0" y="3"/>
                      <a:pt x="2" y="1"/>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7" name="Freeform 2015">
                <a:extLst>
                  <a:ext uri="{FF2B5EF4-FFF2-40B4-BE49-F238E27FC236}">
                    <a16:creationId xmlns:a16="http://schemas.microsoft.com/office/drawing/2014/main" id="{91D6EAFB-1841-4F0A-AD11-E40701197334}"/>
                  </a:ext>
                </a:extLst>
              </p:cNvPr>
              <p:cNvSpPr>
                <a:spLocks/>
              </p:cNvSpPr>
              <p:nvPr/>
            </p:nvSpPr>
            <p:spPr bwMode="auto">
              <a:xfrm>
                <a:off x="5355" y="989"/>
                <a:ext cx="33" cy="29"/>
              </a:xfrm>
              <a:custGeom>
                <a:avLst/>
                <a:gdLst>
                  <a:gd name="T0" fmla="*/ 6 w 7"/>
                  <a:gd name="T1" fmla="*/ 2 h 6"/>
                  <a:gd name="T2" fmla="*/ 1 w 7"/>
                  <a:gd name="T3" fmla="*/ 4 h 6"/>
                  <a:gd name="T4" fmla="*/ 5 w 7"/>
                  <a:gd name="T5" fmla="*/ 0 h 6"/>
                  <a:gd name="T6" fmla="*/ 6 w 7"/>
                  <a:gd name="T7" fmla="*/ 2 h 6"/>
                </a:gdLst>
                <a:ahLst/>
                <a:cxnLst>
                  <a:cxn ang="0">
                    <a:pos x="T0" y="T1"/>
                  </a:cxn>
                  <a:cxn ang="0">
                    <a:pos x="T2" y="T3"/>
                  </a:cxn>
                  <a:cxn ang="0">
                    <a:pos x="T4" y="T5"/>
                  </a:cxn>
                  <a:cxn ang="0">
                    <a:pos x="T6" y="T7"/>
                  </a:cxn>
                </a:cxnLst>
                <a:rect l="0" t="0" r="r" b="b"/>
                <a:pathLst>
                  <a:path w="7" h="6">
                    <a:moveTo>
                      <a:pt x="6" y="2"/>
                    </a:moveTo>
                    <a:cubicBezTo>
                      <a:pt x="6" y="5"/>
                      <a:pt x="2" y="6"/>
                      <a:pt x="1" y="4"/>
                    </a:cubicBezTo>
                    <a:cubicBezTo>
                      <a:pt x="0" y="2"/>
                      <a:pt x="2" y="0"/>
                      <a:pt x="5" y="0"/>
                    </a:cubicBezTo>
                    <a:cubicBezTo>
                      <a:pt x="7" y="0"/>
                      <a:pt x="7"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8" name="Freeform 2016">
                <a:extLst>
                  <a:ext uri="{FF2B5EF4-FFF2-40B4-BE49-F238E27FC236}">
                    <a16:creationId xmlns:a16="http://schemas.microsoft.com/office/drawing/2014/main" id="{72A19D7A-C999-407D-B5DC-60916B1E10E8}"/>
                  </a:ext>
                </a:extLst>
              </p:cNvPr>
              <p:cNvSpPr>
                <a:spLocks/>
              </p:cNvSpPr>
              <p:nvPr/>
            </p:nvSpPr>
            <p:spPr bwMode="auto">
              <a:xfrm>
                <a:off x="5350" y="1023"/>
                <a:ext cx="38" cy="28"/>
              </a:xfrm>
              <a:custGeom>
                <a:avLst/>
                <a:gdLst>
                  <a:gd name="T0" fmla="*/ 7 w 8"/>
                  <a:gd name="T1" fmla="*/ 3 h 6"/>
                  <a:gd name="T2" fmla="*/ 1 w 8"/>
                  <a:gd name="T3" fmla="*/ 4 h 6"/>
                  <a:gd name="T4" fmla="*/ 5 w 8"/>
                  <a:gd name="T5" fmla="*/ 0 h 6"/>
                  <a:gd name="T6" fmla="*/ 7 w 8"/>
                  <a:gd name="T7" fmla="*/ 3 h 6"/>
                </a:gdLst>
                <a:ahLst/>
                <a:cxnLst>
                  <a:cxn ang="0">
                    <a:pos x="T0" y="T1"/>
                  </a:cxn>
                  <a:cxn ang="0">
                    <a:pos x="T2" y="T3"/>
                  </a:cxn>
                  <a:cxn ang="0">
                    <a:pos x="T4" y="T5"/>
                  </a:cxn>
                  <a:cxn ang="0">
                    <a:pos x="T6" y="T7"/>
                  </a:cxn>
                </a:cxnLst>
                <a:rect l="0" t="0" r="r" b="b"/>
                <a:pathLst>
                  <a:path w="8" h="6">
                    <a:moveTo>
                      <a:pt x="7" y="3"/>
                    </a:moveTo>
                    <a:cubicBezTo>
                      <a:pt x="6" y="5"/>
                      <a:pt x="2" y="6"/>
                      <a:pt x="1" y="4"/>
                    </a:cubicBezTo>
                    <a:cubicBezTo>
                      <a:pt x="0" y="3"/>
                      <a:pt x="2" y="0"/>
                      <a:pt x="5" y="0"/>
                    </a:cubicBezTo>
                    <a:cubicBezTo>
                      <a:pt x="7" y="0"/>
                      <a:pt x="8"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69" name="Freeform 2017">
                <a:extLst>
                  <a:ext uri="{FF2B5EF4-FFF2-40B4-BE49-F238E27FC236}">
                    <a16:creationId xmlns:a16="http://schemas.microsoft.com/office/drawing/2014/main" id="{82E40210-9529-422A-B29B-1C5D4A4E39A3}"/>
                  </a:ext>
                </a:extLst>
              </p:cNvPr>
              <p:cNvSpPr>
                <a:spLocks/>
              </p:cNvSpPr>
              <p:nvPr/>
            </p:nvSpPr>
            <p:spPr bwMode="auto">
              <a:xfrm>
                <a:off x="5393" y="1023"/>
                <a:ext cx="34" cy="28"/>
              </a:xfrm>
              <a:custGeom>
                <a:avLst/>
                <a:gdLst>
                  <a:gd name="T0" fmla="*/ 7 w 7"/>
                  <a:gd name="T1" fmla="*/ 3 h 6"/>
                  <a:gd name="T2" fmla="*/ 1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6" y="6"/>
                      <a:pt x="2" y="6"/>
                      <a:pt x="1" y="4"/>
                    </a:cubicBezTo>
                    <a:cubicBezTo>
                      <a:pt x="0" y="3"/>
                      <a:pt x="2" y="0"/>
                      <a:pt x="4" y="0"/>
                    </a:cubicBezTo>
                    <a:cubicBezTo>
                      <a:pt x="7"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0" name="Freeform 2018">
                <a:extLst>
                  <a:ext uri="{FF2B5EF4-FFF2-40B4-BE49-F238E27FC236}">
                    <a16:creationId xmlns:a16="http://schemas.microsoft.com/office/drawing/2014/main" id="{DCE3841D-57F9-4CD4-9FD7-3F56F5765BEF}"/>
                  </a:ext>
                </a:extLst>
              </p:cNvPr>
              <p:cNvSpPr>
                <a:spLocks/>
              </p:cNvSpPr>
              <p:nvPr/>
            </p:nvSpPr>
            <p:spPr bwMode="auto">
              <a:xfrm>
                <a:off x="5437" y="1023"/>
                <a:ext cx="33" cy="33"/>
              </a:xfrm>
              <a:custGeom>
                <a:avLst/>
                <a:gdLst>
                  <a:gd name="T0" fmla="*/ 7 w 7"/>
                  <a:gd name="T1" fmla="*/ 3 h 7"/>
                  <a:gd name="T2" fmla="*/ 1 w 7"/>
                  <a:gd name="T3" fmla="*/ 5 h 7"/>
                  <a:gd name="T4" fmla="*/ 4 w 7"/>
                  <a:gd name="T5" fmla="*/ 0 h 7"/>
                  <a:gd name="T6" fmla="*/ 7 w 7"/>
                  <a:gd name="T7" fmla="*/ 3 h 7"/>
                </a:gdLst>
                <a:ahLst/>
                <a:cxnLst>
                  <a:cxn ang="0">
                    <a:pos x="T0" y="T1"/>
                  </a:cxn>
                  <a:cxn ang="0">
                    <a:pos x="T2" y="T3"/>
                  </a:cxn>
                  <a:cxn ang="0">
                    <a:pos x="T4" y="T5"/>
                  </a:cxn>
                  <a:cxn ang="0">
                    <a:pos x="T6" y="T7"/>
                  </a:cxn>
                </a:cxnLst>
                <a:rect l="0" t="0" r="r" b="b"/>
                <a:pathLst>
                  <a:path w="7" h="7">
                    <a:moveTo>
                      <a:pt x="7" y="3"/>
                    </a:moveTo>
                    <a:cubicBezTo>
                      <a:pt x="6" y="6"/>
                      <a:pt x="2" y="7"/>
                      <a:pt x="1" y="5"/>
                    </a:cubicBezTo>
                    <a:cubicBezTo>
                      <a:pt x="0" y="3"/>
                      <a:pt x="1" y="1"/>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1" name="Freeform 2019">
                <a:extLst>
                  <a:ext uri="{FF2B5EF4-FFF2-40B4-BE49-F238E27FC236}">
                    <a16:creationId xmlns:a16="http://schemas.microsoft.com/office/drawing/2014/main" id="{E56513CB-A52C-468C-A000-E479309D372B}"/>
                  </a:ext>
                </a:extLst>
              </p:cNvPr>
              <p:cNvSpPr>
                <a:spLocks/>
              </p:cNvSpPr>
              <p:nvPr/>
            </p:nvSpPr>
            <p:spPr bwMode="auto">
              <a:xfrm>
                <a:off x="5480" y="1018"/>
                <a:ext cx="34" cy="29"/>
              </a:xfrm>
              <a:custGeom>
                <a:avLst/>
                <a:gdLst>
                  <a:gd name="T0" fmla="*/ 7 w 7"/>
                  <a:gd name="T1" fmla="*/ 3 h 6"/>
                  <a:gd name="T2" fmla="*/ 2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4"/>
                    </a:cubicBezTo>
                    <a:cubicBezTo>
                      <a:pt x="0" y="3"/>
                      <a:pt x="1" y="0"/>
                      <a:pt x="4" y="0"/>
                    </a:cubicBezTo>
                    <a:cubicBezTo>
                      <a:pt x="6" y="0"/>
                      <a:pt x="7"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2" name="Freeform 2020">
                <a:extLst>
                  <a:ext uri="{FF2B5EF4-FFF2-40B4-BE49-F238E27FC236}">
                    <a16:creationId xmlns:a16="http://schemas.microsoft.com/office/drawing/2014/main" id="{9BD76876-0DF7-42AD-B73C-E1F579AB8A3A}"/>
                  </a:ext>
                </a:extLst>
              </p:cNvPr>
              <p:cNvSpPr>
                <a:spLocks/>
              </p:cNvSpPr>
              <p:nvPr/>
            </p:nvSpPr>
            <p:spPr bwMode="auto">
              <a:xfrm>
                <a:off x="5451" y="1056"/>
                <a:ext cx="39" cy="34"/>
              </a:xfrm>
              <a:custGeom>
                <a:avLst/>
                <a:gdLst>
                  <a:gd name="T0" fmla="*/ 8 w 8"/>
                  <a:gd name="T1" fmla="*/ 3 h 7"/>
                  <a:gd name="T2" fmla="*/ 1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7" y="6"/>
                      <a:pt x="3" y="7"/>
                      <a:pt x="1" y="5"/>
                    </a:cubicBezTo>
                    <a:cubicBezTo>
                      <a:pt x="0" y="3"/>
                      <a:pt x="2" y="0"/>
                      <a:pt x="4" y="0"/>
                    </a:cubicBezTo>
                    <a:cubicBezTo>
                      <a:pt x="7"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3" name="Freeform 2021">
                <a:extLst>
                  <a:ext uri="{FF2B5EF4-FFF2-40B4-BE49-F238E27FC236}">
                    <a16:creationId xmlns:a16="http://schemas.microsoft.com/office/drawing/2014/main" id="{88BE2FBD-BBBC-4954-9EF5-8017C5EB143E}"/>
                  </a:ext>
                </a:extLst>
              </p:cNvPr>
              <p:cNvSpPr>
                <a:spLocks/>
              </p:cNvSpPr>
              <p:nvPr/>
            </p:nvSpPr>
            <p:spPr bwMode="auto">
              <a:xfrm>
                <a:off x="5475" y="1085"/>
                <a:ext cx="43" cy="39"/>
              </a:xfrm>
              <a:custGeom>
                <a:avLst/>
                <a:gdLst>
                  <a:gd name="T0" fmla="*/ 8 w 9"/>
                  <a:gd name="T1" fmla="*/ 4 h 8"/>
                  <a:gd name="T2" fmla="*/ 2 w 9"/>
                  <a:gd name="T3" fmla="*/ 6 h 8"/>
                  <a:gd name="T4" fmla="*/ 5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8" y="7"/>
                      <a:pt x="4" y="8"/>
                      <a:pt x="2" y="6"/>
                    </a:cubicBezTo>
                    <a:cubicBezTo>
                      <a:pt x="0" y="4"/>
                      <a:pt x="2" y="1"/>
                      <a:pt x="5" y="0"/>
                    </a:cubicBezTo>
                    <a:cubicBezTo>
                      <a:pt x="8" y="1"/>
                      <a:pt x="9"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4" name="Freeform 2022">
                <a:extLst>
                  <a:ext uri="{FF2B5EF4-FFF2-40B4-BE49-F238E27FC236}">
                    <a16:creationId xmlns:a16="http://schemas.microsoft.com/office/drawing/2014/main" id="{C6E64D00-BECC-470A-9CE8-543E2F40E902}"/>
                  </a:ext>
                </a:extLst>
              </p:cNvPr>
              <p:cNvSpPr>
                <a:spLocks/>
              </p:cNvSpPr>
              <p:nvPr/>
            </p:nvSpPr>
            <p:spPr bwMode="auto">
              <a:xfrm>
                <a:off x="5470" y="1133"/>
                <a:ext cx="39" cy="39"/>
              </a:xfrm>
              <a:custGeom>
                <a:avLst/>
                <a:gdLst>
                  <a:gd name="T0" fmla="*/ 8 w 8"/>
                  <a:gd name="T1" fmla="*/ 4 h 8"/>
                  <a:gd name="T2" fmla="*/ 2 w 8"/>
                  <a:gd name="T3" fmla="*/ 6 h 8"/>
                  <a:gd name="T4" fmla="*/ 5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4" y="8"/>
                      <a:pt x="2" y="6"/>
                    </a:cubicBezTo>
                    <a:cubicBezTo>
                      <a:pt x="0" y="4"/>
                      <a:pt x="1" y="1"/>
                      <a:pt x="5" y="0"/>
                    </a:cubicBezTo>
                    <a:cubicBezTo>
                      <a:pt x="7" y="1"/>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5" name="Freeform 2023">
                <a:extLst>
                  <a:ext uri="{FF2B5EF4-FFF2-40B4-BE49-F238E27FC236}">
                    <a16:creationId xmlns:a16="http://schemas.microsoft.com/office/drawing/2014/main" id="{D4490FB4-E939-45F3-87EE-0FB539F22A9F}"/>
                  </a:ext>
                </a:extLst>
              </p:cNvPr>
              <p:cNvSpPr>
                <a:spLocks/>
              </p:cNvSpPr>
              <p:nvPr/>
            </p:nvSpPr>
            <p:spPr bwMode="auto">
              <a:xfrm>
                <a:off x="5523" y="1138"/>
                <a:ext cx="44" cy="39"/>
              </a:xfrm>
              <a:custGeom>
                <a:avLst/>
                <a:gdLst>
                  <a:gd name="T0" fmla="*/ 9 w 9"/>
                  <a:gd name="T1" fmla="*/ 3 h 8"/>
                  <a:gd name="T2" fmla="*/ 2 w 9"/>
                  <a:gd name="T3" fmla="*/ 5 h 8"/>
                  <a:gd name="T4" fmla="*/ 5 w 9"/>
                  <a:gd name="T5" fmla="*/ 0 h 8"/>
                  <a:gd name="T6" fmla="*/ 9 w 9"/>
                  <a:gd name="T7" fmla="*/ 3 h 8"/>
                </a:gdLst>
                <a:ahLst/>
                <a:cxnLst>
                  <a:cxn ang="0">
                    <a:pos x="T0" y="T1"/>
                  </a:cxn>
                  <a:cxn ang="0">
                    <a:pos x="T2" y="T3"/>
                  </a:cxn>
                  <a:cxn ang="0">
                    <a:pos x="T4" y="T5"/>
                  </a:cxn>
                  <a:cxn ang="0">
                    <a:pos x="T6" y="T7"/>
                  </a:cxn>
                </a:cxnLst>
                <a:rect l="0" t="0" r="r" b="b"/>
                <a:pathLst>
                  <a:path w="9" h="8">
                    <a:moveTo>
                      <a:pt x="9" y="3"/>
                    </a:moveTo>
                    <a:cubicBezTo>
                      <a:pt x="9" y="7"/>
                      <a:pt x="5" y="8"/>
                      <a:pt x="2" y="5"/>
                    </a:cubicBezTo>
                    <a:cubicBezTo>
                      <a:pt x="0" y="3"/>
                      <a:pt x="2" y="0"/>
                      <a:pt x="5" y="0"/>
                    </a:cubicBezTo>
                    <a:cubicBezTo>
                      <a:pt x="8" y="0"/>
                      <a:pt x="9"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6" name="Freeform 2024">
                <a:extLst>
                  <a:ext uri="{FF2B5EF4-FFF2-40B4-BE49-F238E27FC236}">
                    <a16:creationId xmlns:a16="http://schemas.microsoft.com/office/drawing/2014/main" id="{6B322ACF-8026-4BAF-AE42-0121511728A9}"/>
                  </a:ext>
                </a:extLst>
              </p:cNvPr>
              <p:cNvSpPr>
                <a:spLocks/>
              </p:cNvSpPr>
              <p:nvPr/>
            </p:nvSpPr>
            <p:spPr bwMode="auto">
              <a:xfrm>
                <a:off x="5543" y="1182"/>
                <a:ext cx="43" cy="43"/>
              </a:xfrm>
              <a:custGeom>
                <a:avLst/>
                <a:gdLst>
                  <a:gd name="T0" fmla="*/ 9 w 9"/>
                  <a:gd name="T1" fmla="*/ 4 h 9"/>
                  <a:gd name="T2" fmla="*/ 2 w 9"/>
                  <a:gd name="T3" fmla="*/ 6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7"/>
                      <a:pt x="4" y="9"/>
                      <a:pt x="2" y="6"/>
                    </a:cubicBezTo>
                    <a:cubicBezTo>
                      <a:pt x="0" y="4"/>
                      <a:pt x="1"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7" name="Freeform 2025">
                <a:extLst>
                  <a:ext uri="{FF2B5EF4-FFF2-40B4-BE49-F238E27FC236}">
                    <a16:creationId xmlns:a16="http://schemas.microsoft.com/office/drawing/2014/main" id="{474DB8A5-E60D-4BC5-A458-B91807B8F667}"/>
                  </a:ext>
                </a:extLst>
              </p:cNvPr>
              <p:cNvSpPr>
                <a:spLocks/>
              </p:cNvSpPr>
              <p:nvPr/>
            </p:nvSpPr>
            <p:spPr bwMode="auto">
              <a:xfrm>
                <a:off x="5543" y="1230"/>
                <a:ext cx="43" cy="43"/>
              </a:xfrm>
              <a:custGeom>
                <a:avLst/>
                <a:gdLst>
                  <a:gd name="T0" fmla="*/ 9 w 9"/>
                  <a:gd name="T1" fmla="*/ 4 h 9"/>
                  <a:gd name="T2" fmla="*/ 2 w 9"/>
                  <a:gd name="T3" fmla="*/ 6 h 9"/>
                  <a:gd name="T4" fmla="*/ 5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7"/>
                      <a:pt x="5" y="9"/>
                      <a:pt x="2" y="6"/>
                    </a:cubicBezTo>
                    <a:cubicBezTo>
                      <a:pt x="0" y="4"/>
                      <a:pt x="1" y="0"/>
                      <a:pt x="5" y="0"/>
                    </a:cubicBezTo>
                    <a:cubicBezTo>
                      <a:pt x="8"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8" name="Freeform 2026">
                <a:extLst>
                  <a:ext uri="{FF2B5EF4-FFF2-40B4-BE49-F238E27FC236}">
                    <a16:creationId xmlns:a16="http://schemas.microsoft.com/office/drawing/2014/main" id="{FF7FBAE5-5F8C-4A86-B6DD-22A327BB069C}"/>
                  </a:ext>
                </a:extLst>
              </p:cNvPr>
              <p:cNvSpPr>
                <a:spLocks/>
              </p:cNvSpPr>
              <p:nvPr/>
            </p:nvSpPr>
            <p:spPr bwMode="auto">
              <a:xfrm>
                <a:off x="5494" y="1254"/>
                <a:ext cx="49" cy="43"/>
              </a:xfrm>
              <a:custGeom>
                <a:avLst/>
                <a:gdLst>
                  <a:gd name="T0" fmla="*/ 9 w 10"/>
                  <a:gd name="T1" fmla="*/ 4 h 9"/>
                  <a:gd name="T2" fmla="*/ 2 w 10"/>
                  <a:gd name="T3" fmla="*/ 6 h 9"/>
                  <a:gd name="T4" fmla="*/ 5 w 10"/>
                  <a:gd name="T5" fmla="*/ 0 h 9"/>
                  <a:gd name="T6" fmla="*/ 9 w 10"/>
                  <a:gd name="T7" fmla="*/ 4 h 9"/>
                </a:gdLst>
                <a:ahLst/>
                <a:cxnLst>
                  <a:cxn ang="0">
                    <a:pos x="T0" y="T1"/>
                  </a:cxn>
                  <a:cxn ang="0">
                    <a:pos x="T2" y="T3"/>
                  </a:cxn>
                  <a:cxn ang="0">
                    <a:pos x="T4" y="T5"/>
                  </a:cxn>
                  <a:cxn ang="0">
                    <a:pos x="T6" y="T7"/>
                  </a:cxn>
                </a:cxnLst>
                <a:rect l="0" t="0" r="r" b="b"/>
                <a:pathLst>
                  <a:path w="10" h="9">
                    <a:moveTo>
                      <a:pt x="9" y="4"/>
                    </a:moveTo>
                    <a:cubicBezTo>
                      <a:pt x="9" y="7"/>
                      <a:pt x="4" y="9"/>
                      <a:pt x="2" y="6"/>
                    </a:cubicBezTo>
                    <a:cubicBezTo>
                      <a:pt x="0" y="4"/>
                      <a:pt x="1" y="0"/>
                      <a:pt x="5" y="0"/>
                    </a:cubicBezTo>
                    <a:cubicBezTo>
                      <a:pt x="8" y="0"/>
                      <a:pt x="10"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79" name="Freeform 2027">
                <a:extLst>
                  <a:ext uri="{FF2B5EF4-FFF2-40B4-BE49-F238E27FC236}">
                    <a16:creationId xmlns:a16="http://schemas.microsoft.com/office/drawing/2014/main" id="{757F7791-11AE-4C75-BBAA-07AA046BC897}"/>
                  </a:ext>
                </a:extLst>
              </p:cNvPr>
              <p:cNvSpPr>
                <a:spLocks/>
              </p:cNvSpPr>
              <p:nvPr/>
            </p:nvSpPr>
            <p:spPr bwMode="auto">
              <a:xfrm>
                <a:off x="5499" y="1312"/>
                <a:ext cx="48" cy="38"/>
              </a:xfrm>
              <a:custGeom>
                <a:avLst/>
                <a:gdLst>
                  <a:gd name="T0" fmla="*/ 10 w 10"/>
                  <a:gd name="T1" fmla="*/ 4 h 8"/>
                  <a:gd name="T2" fmla="*/ 10 w 10"/>
                  <a:gd name="T3" fmla="*/ 6 h 8"/>
                  <a:gd name="T4" fmla="*/ 7 w 10"/>
                  <a:gd name="T5" fmla="*/ 8 h 8"/>
                  <a:gd name="T6" fmla="*/ 2 w 10"/>
                  <a:gd name="T7" fmla="*/ 1 h 8"/>
                  <a:gd name="T8" fmla="*/ 6 w 10"/>
                  <a:gd name="T9" fmla="*/ 0 h 8"/>
                  <a:gd name="T10" fmla="*/ 10 w 10"/>
                  <a:gd name="T11" fmla="*/ 4 h 8"/>
                </a:gdLst>
                <a:ahLst/>
                <a:cxnLst>
                  <a:cxn ang="0">
                    <a:pos x="T0" y="T1"/>
                  </a:cxn>
                  <a:cxn ang="0">
                    <a:pos x="T2" y="T3"/>
                  </a:cxn>
                  <a:cxn ang="0">
                    <a:pos x="T4" y="T5"/>
                  </a:cxn>
                  <a:cxn ang="0">
                    <a:pos x="T6" y="T7"/>
                  </a:cxn>
                  <a:cxn ang="0">
                    <a:pos x="T8" y="T9"/>
                  </a:cxn>
                  <a:cxn ang="0">
                    <a:pos x="T10" y="T11"/>
                  </a:cxn>
                </a:cxnLst>
                <a:rect l="0" t="0" r="r" b="b"/>
                <a:pathLst>
                  <a:path w="10" h="8">
                    <a:moveTo>
                      <a:pt x="10" y="4"/>
                    </a:moveTo>
                    <a:cubicBezTo>
                      <a:pt x="10" y="5"/>
                      <a:pt x="10" y="5"/>
                      <a:pt x="10" y="6"/>
                    </a:cubicBezTo>
                    <a:cubicBezTo>
                      <a:pt x="8" y="6"/>
                      <a:pt x="7" y="7"/>
                      <a:pt x="7" y="8"/>
                    </a:cubicBezTo>
                    <a:cubicBezTo>
                      <a:pt x="3" y="8"/>
                      <a:pt x="0" y="4"/>
                      <a:pt x="2" y="1"/>
                    </a:cubicBezTo>
                    <a:cubicBezTo>
                      <a:pt x="3" y="0"/>
                      <a:pt x="5" y="0"/>
                      <a:pt x="6" y="0"/>
                    </a:cubicBezTo>
                    <a:cubicBezTo>
                      <a:pt x="9" y="0"/>
                      <a:pt x="10"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0" name="Freeform 2028">
                <a:extLst>
                  <a:ext uri="{FF2B5EF4-FFF2-40B4-BE49-F238E27FC236}">
                    <a16:creationId xmlns:a16="http://schemas.microsoft.com/office/drawing/2014/main" id="{5202570F-22A3-40B9-86A8-EFD066934213}"/>
                  </a:ext>
                </a:extLst>
              </p:cNvPr>
              <p:cNvSpPr>
                <a:spLocks/>
              </p:cNvSpPr>
              <p:nvPr/>
            </p:nvSpPr>
            <p:spPr bwMode="auto">
              <a:xfrm>
                <a:off x="5557" y="1288"/>
                <a:ext cx="48" cy="43"/>
              </a:xfrm>
              <a:custGeom>
                <a:avLst/>
                <a:gdLst>
                  <a:gd name="T0" fmla="*/ 10 w 10"/>
                  <a:gd name="T1" fmla="*/ 4 h 9"/>
                  <a:gd name="T2" fmla="*/ 2 w 10"/>
                  <a:gd name="T3" fmla="*/ 6 h 9"/>
                  <a:gd name="T4" fmla="*/ 5 w 10"/>
                  <a:gd name="T5" fmla="*/ 0 h 9"/>
                  <a:gd name="T6" fmla="*/ 10 w 10"/>
                  <a:gd name="T7" fmla="*/ 4 h 9"/>
                </a:gdLst>
                <a:ahLst/>
                <a:cxnLst>
                  <a:cxn ang="0">
                    <a:pos x="T0" y="T1"/>
                  </a:cxn>
                  <a:cxn ang="0">
                    <a:pos x="T2" y="T3"/>
                  </a:cxn>
                  <a:cxn ang="0">
                    <a:pos x="T4" y="T5"/>
                  </a:cxn>
                  <a:cxn ang="0">
                    <a:pos x="T6" y="T7"/>
                  </a:cxn>
                </a:cxnLst>
                <a:rect l="0" t="0" r="r" b="b"/>
                <a:pathLst>
                  <a:path w="10" h="9">
                    <a:moveTo>
                      <a:pt x="10" y="4"/>
                    </a:moveTo>
                    <a:cubicBezTo>
                      <a:pt x="10" y="8"/>
                      <a:pt x="5" y="9"/>
                      <a:pt x="2" y="6"/>
                    </a:cubicBezTo>
                    <a:cubicBezTo>
                      <a:pt x="0" y="4"/>
                      <a:pt x="1" y="0"/>
                      <a:pt x="5" y="0"/>
                    </a:cubicBezTo>
                    <a:cubicBezTo>
                      <a:pt x="9" y="0"/>
                      <a:pt x="10"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1" name="Freeform 2029">
                <a:extLst>
                  <a:ext uri="{FF2B5EF4-FFF2-40B4-BE49-F238E27FC236}">
                    <a16:creationId xmlns:a16="http://schemas.microsoft.com/office/drawing/2014/main" id="{5AD0348A-1B88-4E18-BD05-DC989A3BC6BF}"/>
                  </a:ext>
                </a:extLst>
              </p:cNvPr>
              <p:cNvSpPr>
                <a:spLocks/>
              </p:cNvSpPr>
              <p:nvPr/>
            </p:nvSpPr>
            <p:spPr bwMode="auto">
              <a:xfrm>
                <a:off x="5600" y="1244"/>
                <a:ext cx="44" cy="44"/>
              </a:xfrm>
              <a:custGeom>
                <a:avLst/>
                <a:gdLst>
                  <a:gd name="T0" fmla="*/ 9 w 9"/>
                  <a:gd name="T1" fmla="*/ 5 h 9"/>
                  <a:gd name="T2" fmla="*/ 2 w 9"/>
                  <a:gd name="T3" fmla="*/ 7 h 9"/>
                  <a:gd name="T4" fmla="*/ 5 w 9"/>
                  <a:gd name="T5" fmla="*/ 0 h 9"/>
                  <a:gd name="T6" fmla="*/ 9 w 9"/>
                  <a:gd name="T7" fmla="*/ 5 h 9"/>
                </a:gdLst>
                <a:ahLst/>
                <a:cxnLst>
                  <a:cxn ang="0">
                    <a:pos x="T0" y="T1"/>
                  </a:cxn>
                  <a:cxn ang="0">
                    <a:pos x="T2" y="T3"/>
                  </a:cxn>
                  <a:cxn ang="0">
                    <a:pos x="T4" y="T5"/>
                  </a:cxn>
                  <a:cxn ang="0">
                    <a:pos x="T6" y="T7"/>
                  </a:cxn>
                </a:cxnLst>
                <a:rect l="0" t="0" r="r" b="b"/>
                <a:pathLst>
                  <a:path w="9" h="9">
                    <a:moveTo>
                      <a:pt x="9" y="5"/>
                    </a:moveTo>
                    <a:cubicBezTo>
                      <a:pt x="9" y="8"/>
                      <a:pt x="5" y="9"/>
                      <a:pt x="2" y="7"/>
                    </a:cubicBezTo>
                    <a:cubicBezTo>
                      <a:pt x="0" y="4"/>
                      <a:pt x="1" y="1"/>
                      <a:pt x="5" y="0"/>
                    </a:cubicBezTo>
                    <a:cubicBezTo>
                      <a:pt x="8" y="1"/>
                      <a:pt x="9"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2" name="Freeform 2030">
                <a:extLst>
                  <a:ext uri="{FF2B5EF4-FFF2-40B4-BE49-F238E27FC236}">
                    <a16:creationId xmlns:a16="http://schemas.microsoft.com/office/drawing/2014/main" id="{FF66539F-DA25-42AA-A03C-8374F9E244B9}"/>
                  </a:ext>
                </a:extLst>
              </p:cNvPr>
              <p:cNvSpPr>
                <a:spLocks/>
              </p:cNvSpPr>
              <p:nvPr/>
            </p:nvSpPr>
            <p:spPr bwMode="auto">
              <a:xfrm>
                <a:off x="5596" y="1196"/>
                <a:ext cx="43" cy="43"/>
              </a:xfrm>
              <a:custGeom>
                <a:avLst/>
                <a:gdLst>
                  <a:gd name="T0" fmla="*/ 9 w 9"/>
                  <a:gd name="T1" fmla="*/ 4 h 9"/>
                  <a:gd name="T2" fmla="*/ 2 w 9"/>
                  <a:gd name="T3" fmla="*/ 6 h 9"/>
                  <a:gd name="T4" fmla="*/ 4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9" y="8"/>
                      <a:pt x="5" y="9"/>
                      <a:pt x="2" y="6"/>
                    </a:cubicBezTo>
                    <a:cubicBezTo>
                      <a:pt x="0" y="4"/>
                      <a:pt x="1" y="1"/>
                      <a:pt x="4" y="0"/>
                    </a:cubicBezTo>
                    <a:cubicBezTo>
                      <a:pt x="8"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3" name="Freeform 2031">
                <a:extLst>
                  <a:ext uri="{FF2B5EF4-FFF2-40B4-BE49-F238E27FC236}">
                    <a16:creationId xmlns:a16="http://schemas.microsoft.com/office/drawing/2014/main" id="{B5842912-4903-4A9A-A26E-6A54F677823F}"/>
                  </a:ext>
                </a:extLst>
              </p:cNvPr>
              <p:cNvSpPr>
                <a:spLocks/>
              </p:cNvSpPr>
              <p:nvPr/>
            </p:nvSpPr>
            <p:spPr bwMode="auto">
              <a:xfrm>
                <a:off x="5576" y="1143"/>
                <a:ext cx="44" cy="39"/>
              </a:xfrm>
              <a:custGeom>
                <a:avLst/>
                <a:gdLst>
                  <a:gd name="T0" fmla="*/ 8 w 9"/>
                  <a:gd name="T1" fmla="*/ 4 h 8"/>
                  <a:gd name="T2" fmla="*/ 2 w 9"/>
                  <a:gd name="T3" fmla="*/ 6 h 8"/>
                  <a:gd name="T4" fmla="*/ 4 w 9"/>
                  <a:gd name="T5" fmla="*/ 0 h 8"/>
                  <a:gd name="T6" fmla="*/ 8 w 9"/>
                  <a:gd name="T7" fmla="*/ 4 h 8"/>
                </a:gdLst>
                <a:ahLst/>
                <a:cxnLst>
                  <a:cxn ang="0">
                    <a:pos x="T0" y="T1"/>
                  </a:cxn>
                  <a:cxn ang="0">
                    <a:pos x="T2" y="T3"/>
                  </a:cxn>
                  <a:cxn ang="0">
                    <a:pos x="T4" y="T5"/>
                  </a:cxn>
                  <a:cxn ang="0">
                    <a:pos x="T6" y="T7"/>
                  </a:cxn>
                </a:cxnLst>
                <a:rect l="0" t="0" r="r" b="b"/>
                <a:pathLst>
                  <a:path w="9" h="8">
                    <a:moveTo>
                      <a:pt x="8" y="4"/>
                    </a:moveTo>
                    <a:cubicBezTo>
                      <a:pt x="9" y="7"/>
                      <a:pt x="4" y="8"/>
                      <a:pt x="2" y="6"/>
                    </a:cubicBezTo>
                    <a:cubicBezTo>
                      <a:pt x="0" y="4"/>
                      <a:pt x="1" y="0"/>
                      <a:pt x="4" y="0"/>
                    </a:cubicBezTo>
                    <a:cubicBezTo>
                      <a:pt x="7"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4" name="Freeform 2032">
                <a:extLst>
                  <a:ext uri="{FF2B5EF4-FFF2-40B4-BE49-F238E27FC236}">
                    <a16:creationId xmlns:a16="http://schemas.microsoft.com/office/drawing/2014/main" id="{539B2EE6-D6BE-4517-8356-1E58A98CB500}"/>
                  </a:ext>
                </a:extLst>
              </p:cNvPr>
              <p:cNvSpPr>
                <a:spLocks/>
              </p:cNvSpPr>
              <p:nvPr/>
            </p:nvSpPr>
            <p:spPr bwMode="auto">
              <a:xfrm>
                <a:off x="5523" y="1090"/>
                <a:ext cx="39" cy="39"/>
              </a:xfrm>
              <a:custGeom>
                <a:avLst/>
                <a:gdLst>
                  <a:gd name="T0" fmla="*/ 8 w 8"/>
                  <a:gd name="T1" fmla="*/ 4 h 8"/>
                  <a:gd name="T2" fmla="*/ 2 w 8"/>
                  <a:gd name="T3" fmla="*/ 6 h 8"/>
                  <a:gd name="T4" fmla="*/ 4 w 8"/>
                  <a:gd name="T5" fmla="*/ 0 h 8"/>
                  <a:gd name="T6" fmla="*/ 8 w 8"/>
                  <a:gd name="T7" fmla="*/ 4 h 8"/>
                </a:gdLst>
                <a:ahLst/>
                <a:cxnLst>
                  <a:cxn ang="0">
                    <a:pos x="T0" y="T1"/>
                  </a:cxn>
                  <a:cxn ang="0">
                    <a:pos x="T2" y="T3"/>
                  </a:cxn>
                  <a:cxn ang="0">
                    <a:pos x="T4" y="T5"/>
                  </a:cxn>
                  <a:cxn ang="0">
                    <a:pos x="T6" y="T7"/>
                  </a:cxn>
                </a:cxnLst>
                <a:rect l="0" t="0" r="r" b="b"/>
                <a:pathLst>
                  <a:path w="8" h="8">
                    <a:moveTo>
                      <a:pt x="8" y="4"/>
                    </a:moveTo>
                    <a:cubicBezTo>
                      <a:pt x="8" y="7"/>
                      <a:pt x="4" y="8"/>
                      <a:pt x="2" y="6"/>
                    </a:cubicBezTo>
                    <a:cubicBezTo>
                      <a:pt x="0" y="4"/>
                      <a:pt x="1" y="1"/>
                      <a:pt x="4" y="0"/>
                    </a:cubicBezTo>
                    <a:cubicBezTo>
                      <a:pt x="7" y="1"/>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5" name="Freeform 2033">
                <a:extLst>
                  <a:ext uri="{FF2B5EF4-FFF2-40B4-BE49-F238E27FC236}">
                    <a16:creationId xmlns:a16="http://schemas.microsoft.com/office/drawing/2014/main" id="{2FD58B72-F594-4A15-B3B3-59A7BDE1D033}"/>
                  </a:ext>
                </a:extLst>
              </p:cNvPr>
              <p:cNvSpPr>
                <a:spLocks/>
              </p:cNvSpPr>
              <p:nvPr/>
            </p:nvSpPr>
            <p:spPr bwMode="auto">
              <a:xfrm>
                <a:off x="5499" y="1051"/>
                <a:ext cx="39" cy="34"/>
              </a:xfrm>
              <a:custGeom>
                <a:avLst/>
                <a:gdLst>
                  <a:gd name="T0" fmla="*/ 8 w 8"/>
                  <a:gd name="T1" fmla="*/ 3 h 7"/>
                  <a:gd name="T2" fmla="*/ 2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8" y="6"/>
                      <a:pt x="4" y="7"/>
                      <a:pt x="2" y="5"/>
                    </a:cubicBezTo>
                    <a:cubicBezTo>
                      <a:pt x="0" y="3"/>
                      <a:pt x="1" y="0"/>
                      <a:pt x="4" y="0"/>
                    </a:cubicBezTo>
                    <a:cubicBezTo>
                      <a:pt x="7"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6" name="Freeform 2034">
                <a:extLst>
                  <a:ext uri="{FF2B5EF4-FFF2-40B4-BE49-F238E27FC236}">
                    <a16:creationId xmlns:a16="http://schemas.microsoft.com/office/drawing/2014/main" id="{3442813C-1740-46C2-A031-CD93EB554404}"/>
                  </a:ext>
                </a:extLst>
              </p:cNvPr>
              <p:cNvSpPr>
                <a:spLocks/>
              </p:cNvSpPr>
              <p:nvPr/>
            </p:nvSpPr>
            <p:spPr bwMode="auto">
              <a:xfrm>
                <a:off x="5210" y="1235"/>
                <a:ext cx="43" cy="43"/>
              </a:xfrm>
              <a:custGeom>
                <a:avLst/>
                <a:gdLst>
                  <a:gd name="T0" fmla="*/ 9 w 9"/>
                  <a:gd name="T1" fmla="*/ 4 h 9"/>
                  <a:gd name="T2" fmla="*/ 1 w 9"/>
                  <a:gd name="T3" fmla="*/ 6 h 9"/>
                  <a:gd name="T4" fmla="*/ 6 w 9"/>
                  <a:gd name="T5" fmla="*/ 0 h 9"/>
                  <a:gd name="T6" fmla="*/ 9 w 9"/>
                  <a:gd name="T7" fmla="*/ 4 h 9"/>
                </a:gdLst>
                <a:ahLst/>
                <a:cxnLst>
                  <a:cxn ang="0">
                    <a:pos x="T0" y="T1"/>
                  </a:cxn>
                  <a:cxn ang="0">
                    <a:pos x="T2" y="T3"/>
                  </a:cxn>
                  <a:cxn ang="0">
                    <a:pos x="T4" y="T5"/>
                  </a:cxn>
                  <a:cxn ang="0">
                    <a:pos x="T6" y="T7"/>
                  </a:cxn>
                </a:cxnLst>
                <a:rect l="0" t="0" r="r" b="b"/>
                <a:pathLst>
                  <a:path w="9" h="9">
                    <a:moveTo>
                      <a:pt x="9" y="4"/>
                    </a:moveTo>
                    <a:cubicBezTo>
                      <a:pt x="8" y="8"/>
                      <a:pt x="2" y="9"/>
                      <a:pt x="1" y="6"/>
                    </a:cubicBezTo>
                    <a:cubicBezTo>
                      <a:pt x="0" y="4"/>
                      <a:pt x="2" y="0"/>
                      <a:pt x="6" y="0"/>
                    </a:cubicBezTo>
                    <a:cubicBezTo>
                      <a:pt x="9"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7" name="Freeform 2035">
                <a:extLst>
                  <a:ext uri="{FF2B5EF4-FFF2-40B4-BE49-F238E27FC236}">
                    <a16:creationId xmlns:a16="http://schemas.microsoft.com/office/drawing/2014/main" id="{67497D16-5522-4551-B37C-A37D8F80240E}"/>
                  </a:ext>
                </a:extLst>
              </p:cNvPr>
              <p:cNvSpPr>
                <a:spLocks/>
              </p:cNvSpPr>
              <p:nvPr/>
            </p:nvSpPr>
            <p:spPr bwMode="auto">
              <a:xfrm>
                <a:off x="5181" y="1326"/>
                <a:ext cx="48" cy="48"/>
              </a:xfrm>
              <a:custGeom>
                <a:avLst/>
                <a:gdLst>
                  <a:gd name="T0" fmla="*/ 10 w 10"/>
                  <a:gd name="T1" fmla="*/ 5 h 10"/>
                  <a:gd name="T2" fmla="*/ 1 w 10"/>
                  <a:gd name="T3" fmla="*/ 7 h 10"/>
                  <a:gd name="T4" fmla="*/ 6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9" y="9"/>
                      <a:pt x="3" y="10"/>
                      <a:pt x="1" y="7"/>
                    </a:cubicBezTo>
                    <a:cubicBezTo>
                      <a:pt x="0" y="4"/>
                      <a:pt x="2" y="1"/>
                      <a:pt x="6" y="0"/>
                    </a:cubicBezTo>
                    <a:cubicBezTo>
                      <a:pt x="10"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8" name="Freeform 2036">
                <a:extLst>
                  <a:ext uri="{FF2B5EF4-FFF2-40B4-BE49-F238E27FC236}">
                    <a16:creationId xmlns:a16="http://schemas.microsoft.com/office/drawing/2014/main" id="{0A9ADDFA-DFDA-49F0-9443-3121B72D6046}"/>
                  </a:ext>
                </a:extLst>
              </p:cNvPr>
              <p:cNvSpPr>
                <a:spLocks/>
              </p:cNvSpPr>
              <p:nvPr/>
            </p:nvSpPr>
            <p:spPr bwMode="auto">
              <a:xfrm>
                <a:off x="5229" y="945"/>
                <a:ext cx="29" cy="25"/>
              </a:xfrm>
              <a:custGeom>
                <a:avLst/>
                <a:gdLst>
                  <a:gd name="T0" fmla="*/ 5 w 6"/>
                  <a:gd name="T1" fmla="*/ 2 h 5"/>
                  <a:gd name="T2" fmla="*/ 0 w 6"/>
                  <a:gd name="T3" fmla="*/ 3 h 5"/>
                  <a:gd name="T4" fmla="*/ 5 w 6"/>
                  <a:gd name="T5" fmla="*/ 0 h 5"/>
                  <a:gd name="T6" fmla="*/ 5 w 6"/>
                  <a:gd name="T7" fmla="*/ 2 h 5"/>
                </a:gdLst>
                <a:ahLst/>
                <a:cxnLst>
                  <a:cxn ang="0">
                    <a:pos x="T0" y="T1"/>
                  </a:cxn>
                  <a:cxn ang="0">
                    <a:pos x="T2" y="T3"/>
                  </a:cxn>
                  <a:cxn ang="0">
                    <a:pos x="T4" y="T5"/>
                  </a:cxn>
                  <a:cxn ang="0">
                    <a:pos x="T6" y="T7"/>
                  </a:cxn>
                </a:cxnLst>
                <a:rect l="0" t="0" r="r" b="b"/>
                <a:pathLst>
                  <a:path w="6" h="5">
                    <a:moveTo>
                      <a:pt x="5" y="2"/>
                    </a:moveTo>
                    <a:cubicBezTo>
                      <a:pt x="3" y="4"/>
                      <a:pt x="0" y="5"/>
                      <a:pt x="0" y="3"/>
                    </a:cubicBezTo>
                    <a:cubicBezTo>
                      <a:pt x="0" y="2"/>
                      <a:pt x="2" y="0"/>
                      <a:pt x="5" y="0"/>
                    </a:cubicBezTo>
                    <a:cubicBezTo>
                      <a:pt x="6" y="0"/>
                      <a:pt x="6"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89" name="Freeform 2037">
                <a:extLst>
                  <a:ext uri="{FF2B5EF4-FFF2-40B4-BE49-F238E27FC236}">
                    <a16:creationId xmlns:a16="http://schemas.microsoft.com/office/drawing/2014/main" id="{9D73987A-A8B2-41DE-ABC7-5BE21445F52D}"/>
                  </a:ext>
                </a:extLst>
              </p:cNvPr>
              <p:cNvSpPr>
                <a:spLocks/>
              </p:cNvSpPr>
              <p:nvPr/>
            </p:nvSpPr>
            <p:spPr bwMode="auto">
              <a:xfrm>
                <a:off x="5186" y="950"/>
                <a:ext cx="34" cy="24"/>
              </a:xfrm>
              <a:custGeom>
                <a:avLst/>
                <a:gdLst>
                  <a:gd name="T0" fmla="*/ 5 w 7"/>
                  <a:gd name="T1" fmla="*/ 2 h 5"/>
                  <a:gd name="T2" fmla="*/ 0 w 7"/>
                  <a:gd name="T3" fmla="*/ 4 h 5"/>
                  <a:gd name="T4" fmla="*/ 5 w 7"/>
                  <a:gd name="T5" fmla="*/ 0 h 5"/>
                  <a:gd name="T6" fmla="*/ 6 w 7"/>
                  <a:gd name="T7" fmla="*/ 2 h 5"/>
                  <a:gd name="T8" fmla="*/ 5 w 7"/>
                  <a:gd name="T9" fmla="*/ 2 h 5"/>
                </a:gdLst>
                <a:ahLst/>
                <a:cxnLst>
                  <a:cxn ang="0">
                    <a:pos x="T0" y="T1"/>
                  </a:cxn>
                  <a:cxn ang="0">
                    <a:pos x="T2" y="T3"/>
                  </a:cxn>
                  <a:cxn ang="0">
                    <a:pos x="T4" y="T5"/>
                  </a:cxn>
                  <a:cxn ang="0">
                    <a:pos x="T6" y="T7"/>
                  </a:cxn>
                  <a:cxn ang="0">
                    <a:pos x="T8" y="T9"/>
                  </a:cxn>
                </a:cxnLst>
                <a:rect l="0" t="0" r="r" b="b"/>
                <a:pathLst>
                  <a:path w="7" h="5">
                    <a:moveTo>
                      <a:pt x="5" y="2"/>
                    </a:moveTo>
                    <a:cubicBezTo>
                      <a:pt x="3" y="4"/>
                      <a:pt x="0" y="5"/>
                      <a:pt x="0" y="4"/>
                    </a:cubicBezTo>
                    <a:cubicBezTo>
                      <a:pt x="0" y="2"/>
                      <a:pt x="3" y="0"/>
                      <a:pt x="5" y="0"/>
                    </a:cubicBezTo>
                    <a:cubicBezTo>
                      <a:pt x="7" y="0"/>
                      <a:pt x="6" y="1"/>
                      <a:pt x="6" y="2"/>
                    </a:cubicBezTo>
                    <a:cubicBezTo>
                      <a:pt x="5"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0" name="Freeform 2038">
                <a:extLst>
                  <a:ext uri="{FF2B5EF4-FFF2-40B4-BE49-F238E27FC236}">
                    <a16:creationId xmlns:a16="http://schemas.microsoft.com/office/drawing/2014/main" id="{5EC235B5-55DC-4DFF-85AF-5E312C6C464F}"/>
                  </a:ext>
                </a:extLst>
              </p:cNvPr>
              <p:cNvSpPr>
                <a:spLocks/>
              </p:cNvSpPr>
              <p:nvPr/>
            </p:nvSpPr>
            <p:spPr bwMode="auto">
              <a:xfrm>
                <a:off x="5138" y="955"/>
                <a:ext cx="38" cy="24"/>
              </a:xfrm>
              <a:custGeom>
                <a:avLst/>
                <a:gdLst>
                  <a:gd name="T0" fmla="*/ 6 w 8"/>
                  <a:gd name="T1" fmla="*/ 3 h 5"/>
                  <a:gd name="T2" fmla="*/ 0 w 8"/>
                  <a:gd name="T3" fmla="*/ 4 h 5"/>
                  <a:gd name="T4" fmla="*/ 6 w 8"/>
                  <a:gd name="T5" fmla="*/ 0 h 5"/>
                  <a:gd name="T6" fmla="*/ 6 w 8"/>
                  <a:gd name="T7" fmla="*/ 2 h 5"/>
                  <a:gd name="T8" fmla="*/ 6 w 8"/>
                  <a:gd name="T9" fmla="*/ 3 h 5"/>
                </a:gdLst>
                <a:ahLst/>
                <a:cxnLst>
                  <a:cxn ang="0">
                    <a:pos x="T0" y="T1"/>
                  </a:cxn>
                  <a:cxn ang="0">
                    <a:pos x="T2" y="T3"/>
                  </a:cxn>
                  <a:cxn ang="0">
                    <a:pos x="T4" y="T5"/>
                  </a:cxn>
                  <a:cxn ang="0">
                    <a:pos x="T6" y="T7"/>
                  </a:cxn>
                  <a:cxn ang="0">
                    <a:pos x="T8" y="T9"/>
                  </a:cxn>
                </a:cxnLst>
                <a:rect l="0" t="0" r="r" b="b"/>
                <a:pathLst>
                  <a:path w="8" h="5">
                    <a:moveTo>
                      <a:pt x="6" y="3"/>
                    </a:moveTo>
                    <a:cubicBezTo>
                      <a:pt x="3" y="4"/>
                      <a:pt x="0" y="5"/>
                      <a:pt x="0" y="4"/>
                    </a:cubicBezTo>
                    <a:cubicBezTo>
                      <a:pt x="0" y="3"/>
                      <a:pt x="4" y="1"/>
                      <a:pt x="6" y="0"/>
                    </a:cubicBezTo>
                    <a:cubicBezTo>
                      <a:pt x="8" y="0"/>
                      <a:pt x="6" y="2"/>
                      <a:pt x="6" y="2"/>
                    </a:cubicBezTo>
                    <a:cubicBezTo>
                      <a:pt x="6" y="2"/>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1" name="Freeform 2039">
                <a:extLst>
                  <a:ext uri="{FF2B5EF4-FFF2-40B4-BE49-F238E27FC236}">
                    <a16:creationId xmlns:a16="http://schemas.microsoft.com/office/drawing/2014/main" id="{BF8217C8-5875-4762-9D02-925B0367114C}"/>
                  </a:ext>
                </a:extLst>
              </p:cNvPr>
              <p:cNvSpPr>
                <a:spLocks/>
              </p:cNvSpPr>
              <p:nvPr/>
            </p:nvSpPr>
            <p:spPr bwMode="auto">
              <a:xfrm>
                <a:off x="5104" y="960"/>
                <a:ext cx="39" cy="24"/>
              </a:xfrm>
              <a:custGeom>
                <a:avLst/>
                <a:gdLst>
                  <a:gd name="T0" fmla="*/ 6 w 8"/>
                  <a:gd name="T1" fmla="*/ 2 h 5"/>
                  <a:gd name="T2" fmla="*/ 0 w 8"/>
                  <a:gd name="T3" fmla="*/ 4 h 5"/>
                  <a:gd name="T4" fmla="*/ 7 w 8"/>
                  <a:gd name="T5" fmla="*/ 0 h 5"/>
                  <a:gd name="T6" fmla="*/ 7 w 8"/>
                  <a:gd name="T7" fmla="*/ 1 h 5"/>
                  <a:gd name="T8" fmla="*/ 6 w 8"/>
                  <a:gd name="T9" fmla="*/ 2 h 5"/>
                </a:gdLst>
                <a:ahLst/>
                <a:cxnLst>
                  <a:cxn ang="0">
                    <a:pos x="T0" y="T1"/>
                  </a:cxn>
                  <a:cxn ang="0">
                    <a:pos x="T2" y="T3"/>
                  </a:cxn>
                  <a:cxn ang="0">
                    <a:pos x="T4" y="T5"/>
                  </a:cxn>
                  <a:cxn ang="0">
                    <a:pos x="T6" y="T7"/>
                  </a:cxn>
                  <a:cxn ang="0">
                    <a:pos x="T8" y="T9"/>
                  </a:cxn>
                </a:cxnLst>
                <a:rect l="0" t="0" r="r" b="b"/>
                <a:pathLst>
                  <a:path w="8" h="5">
                    <a:moveTo>
                      <a:pt x="6" y="2"/>
                    </a:moveTo>
                    <a:cubicBezTo>
                      <a:pt x="3" y="4"/>
                      <a:pt x="0" y="5"/>
                      <a:pt x="0" y="4"/>
                    </a:cubicBezTo>
                    <a:cubicBezTo>
                      <a:pt x="0" y="2"/>
                      <a:pt x="4" y="0"/>
                      <a:pt x="7" y="0"/>
                    </a:cubicBezTo>
                    <a:cubicBezTo>
                      <a:pt x="8" y="0"/>
                      <a:pt x="7" y="1"/>
                      <a:pt x="7" y="1"/>
                    </a:cubicBezTo>
                    <a:cubicBezTo>
                      <a:pt x="6" y="1"/>
                      <a:pt x="6"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2" name="Freeform 2040">
                <a:extLst>
                  <a:ext uri="{FF2B5EF4-FFF2-40B4-BE49-F238E27FC236}">
                    <a16:creationId xmlns:a16="http://schemas.microsoft.com/office/drawing/2014/main" id="{E597FB6B-CE7E-44DC-A25A-5A1B29B00F27}"/>
                  </a:ext>
                </a:extLst>
              </p:cNvPr>
              <p:cNvSpPr>
                <a:spLocks/>
              </p:cNvSpPr>
              <p:nvPr/>
            </p:nvSpPr>
            <p:spPr bwMode="auto">
              <a:xfrm>
                <a:off x="5094" y="945"/>
                <a:ext cx="39" cy="25"/>
              </a:xfrm>
              <a:custGeom>
                <a:avLst/>
                <a:gdLst>
                  <a:gd name="T0" fmla="*/ 5 w 8"/>
                  <a:gd name="T1" fmla="*/ 2 h 5"/>
                  <a:gd name="T2" fmla="*/ 0 w 8"/>
                  <a:gd name="T3" fmla="*/ 4 h 5"/>
                  <a:gd name="T4" fmla="*/ 7 w 8"/>
                  <a:gd name="T5" fmla="*/ 0 h 5"/>
                  <a:gd name="T6" fmla="*/ 7 w 8"/>
                  <a:gd name="T7" fmla="*/ 1 h 5"/>
                  <a:gd name="T8" fmla="*/ 5 w 8"/>
                  <a:gd name="T9" fmla="*/ 2 h 5"/>
                </a:gdLst>
                <a:ahLst/>
                <a:cxnLst>
                  <a:cxn ang="0">
                    <a:pos x="T0" y="T1"/>
                  </a:cxn>
                  <a:cxn ang="0">
                    <a:pos x="T2" y="T3"/>
                  </a:cxn>
                  <a:cxn ang="0">
                    <a:pos x="T4" y="T5"/>
                  </a:cxn>
                  <a:cxn ang="0">
                    <a:pos x="T6" y="T7"/>
                  </a:cxn>
                  <a:cxn ang="0">
                    <a:pos x="T8" y="T9"/>
                  </a:cxn>
                </a:cxnLst>
                <a:rect l="0" t="0" r="r" b="b"/>
                <a:pathLst>
                  <a:path w="8" h="5">
                    <a:moveTo>
                      <a:pt x="5" y="2"/>
                    </a:moveTo>
                    <a:cubicBezTo>
                      <a:pt x="3" y="4"/>
                      <a:pt x="0" y="5"/>
                      <a:pt x="0" y="4"/>
                    </a:cubicBezTo>
                    <a:cubicBezTo>
                      <a:pt x="0" y="3"/>
                      <a:pt x="4" y="0"/>
                      <a:pt x="7" y="0"/>
                    </a:cubicBezTo>
                    <a:cubicBezTo>
                      <a:pt x="8" y="0"/>
                      <a:pt x="7" y="1"/>
                      <a:pt x="7" y="1"/>
                    </a:cubicBezTo>
                    <a:cubicBezTo>
                      <a:pt x="6" y="2"/>
                      <a:pt x="6"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3" name="Freeform 2041">
                <a:extLst>
                  <a:ext uri="{FF2B5EF4-FFF2-40B4-BE49-F238E27FC236}">
                    <a16:creationId xmlns:a16="http://schemas.microsoft.com/office/drawing/2014/main" id="{84BCD345-06EC-4FFC-97B7-1E6B8D4DE8EC}"/>
                  </a:ext>
                </a:extLst>
              </p:cNvPr>
              <p:cNvSpPr>
                <a:spLocks/>
              </p:cNvSpPr>
              <p:nvPr/>
            </p:nvSpPr>
            <p:spPr bwMode="auto">
              <a:xfrm>
                <a:off x="5051" y="974"/>
                <a:ext cx="43" cy="29"/>
              </a:xfrm>
              <a:custGeom>
                <a:avLst/>
                <a:gdLst>
                  <a:gd name="T0" fmla="*/ 7 w 9"/>
                  <a:gd name="T1" fmla="*/ 2 h 6"/>
                  <a:gd name="T2" fmla="*/ 1 w 9"/>
                  <a:gd name="T3" fmla="*/ 4 h 6"/>
                  <a:gd name="T4" fmla="*/ 7 w 9"/>
                  <a:gd name="T5" fmla="*/ 0 h 6"/>
                  <a:gd name="T6" fmla="*/ 8 w 9"/>
                  <a:gd name="T7" fmla="*/ 2 h 6"/>
                  <a:gd name="T8" fmla="*/ 7 w 9"/>
                  <a:gd name="T9" fmla="*/ 2 h 6"/>
                </a:gdLst>
                <a:ahLst/>
                <a:cxnLst>
                  <a:cxn ang="0">
                    <a:pos x="T0" y="T1"/>
                  </a:cxn>
                  <a:cxn ang="0">
                    <a:pos x="T2" y="T3"/>
                  </a:cxn>
                  <a:cxn ang="0">
                    <a:pos x="T4" y="T5"/>
                  </a:cxn>
                  <a:cxn ang="0">
                    <a:pos x="T6" y="T7"/>
                  </a:cxn>
                  <a:cxn ang="0">
                    <a:pos x="T8" y="T9"/>
                  </a:cxn>
                </a:cxnLst>
                <a:rect l="0" t="0" r="r" b="b"/>
                <a:pathLst>
                  <a:path w="9" h="6">
                    <a:moveTo>
                      <a:pt x="7" y="2"/>
                    </a:moveTo>
                    <a:cubicBezTo>
                      <a:pt x="4" y="5"/>
                      <a:pt x="0" y="6"/>
                      <a:pt x="1" y="4"/>
                    </a:cubicBezTo>
                    <a:cubicBezTo>
                      <a:pt x="1" y="3"/>
                      <a:pt x="5" y="0"/>
                      <a:pt x="7" y="0"/>
                    </a:cubicBezTo>
                    <a:cubicBezTo>
                      <a:pt x="9" y="0"/>
                      <a:pt x="8" y="1"/>
                      <a:pt x="8" y="2"/>
                    </a:cubicBezTo>
                    <a:cubicBezTo>
                      <a:pt x="7" y="2"/>
                      <a:pt x="7"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4" name="Freeform 2042">
                <a:extLst>
                  <a:ext uri="{FF2B5EF4-FFF2-40B4-BE49-F238E27FC236}">
                    <a16:creationId xmlns:a16="http://schemas.microsoft.com/office/drawing/2014/main" id="{CF970731-0DA6-4944-96E1-E3CBDD73A1DB}"/>
                  </a:ext>
                </a:extLst>
              </p:cNvPr>
              <p:cNvSpPr>
                <a:spLocks/>
              </p:cNvSpPr>
              <p:nvPr/>
            </p:nvSpPr>
            <p:spPr bwMode="auto">
              <a:xfrm>
                <a:off x="5157" y="926"/>
                <a:ext cx="39" cy="19"/>
              </a:xfrm>
              <a:custGeom>
                <a:avLst/>
                <a:gdLst>
                  <a:gd name="T0" fmla="*/ 6 w 8"/>
                  <a:gd name="T1" fmla="*/ 2 h 4"/>
                  <a:gd name="T2" fmla="*/ 1 w 8"/>
                  <a:gd name="T3" fmla="*/ 3 h 4"/>
                  <a:gd name="T4" fmla="*/ 7 w 8"/>
                  <a:gd name="T5" fmla="*/ 0 h 4"/>
                  <a:gd name="T6" fmla="*/ 7 w 8"/>
                  <a:gd name="T7" fmla="*/ 1 h 4"/>
                  <a:gd name="T8" fmla="*/ 6 w 8"/>
                  <a:gd name="T9" fmla="*/ 2 h 4"/>
                </a:gdLst>
                <a:ahLst/>
                <a:cxnLst>
                  <a:cxn ang="0">
                    <a:pos x="T0" y="T1"/>
                  </a:cxn>
                  <a:cxn ang="0">
                    <a:pos x="T2" y="T3"/>
                  </a:cxn>
                  <a:cxn ang="0">
                    <a:pos x="T4" y="T5"/>
                  </a:cxn>
                  <a:cxn ang="0">
                    <a:pos x="T6" y="T7"/>
                  </a:cxn>
                  <a:cxn ang="0">
                    <a:pos x="T8" y="T9"/>
                  </a:cxn>
                </a:cxnLst>
                <a:rect l="0" t="0" r="r" b="b"/>
                <a:pathLst>
                  <a:path w="8" h="4">
                    <a:moveTo>
                      <a:pt x="6" y="2"/>
                    </a:moveTo>
                    <a:cubicBezTo>
                      <a:pt x="3" y="3"/>
                      <a:pt x="0" y="4"/>
                      <a:pt x="1" y="3"/>
                    </a:cubicBezTo>
                    <a:cubicBezTo>
                      <a:pt x="1" y="2"/>
                      <a:pt x="5" y="0"/>
                      <a:pt x="7" y="0"/>
                    </a:cubicBezTo>
                    <a:cubicBezTo>
                      <a:pt x="8" y="0"/>
                      <a:pt x="8" y="0"/>
                      <a:pt x="7" y="1"/>
                    </a:cubicBezTo>
                    <a:cubicBezTo>
                      <a:pt x="7" y="1"/>
                      <a:pt x="7"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5" name="Freeform 2043">
                <a:extLst>
                  <a:ext uri="{FF2B5EF4-FFF2-40B4-BE49-F238E27FC236}">
                    <a16:creationId xmlns:a16="http://schemas.microsoft.com/office/drawing/2014/main" id="{7C866ADE-741E-4CDD-81DE-F735F915AF72}"/>
                  </a:ext>
                </a:extLst>
              </p:cNvPr>
              <p:cNvSpPr>
                <a:spLocks/>
              </p:cNvSpPr>
              <p:nvPr/>
            </p:nvSpPr>
            <p:spPr bwMode="auto">
              <a:xfrm>
                <a:off x="5200" y="912"/>
                <a:ext cx="34" cy="19"/>
              </a:xfrm>
              <a:custGeom>
                <a:avLst/>
                <a:gdLst>
                  <a:gd name="T0" fmla="*/ 5 w 7"/>
                  <a:gd name="T1" fmla="*/ 2 h 4"/>
                  <a:gd name="T2" fmla="*/ 0 w 7"/>
                  <a:gd name="T3" fmla="*/ 4 h 4"/>
                  <a:gd name="T4" fmla="*/ 6 w 7"/>
                  <a:gd name="T5" fmla="*/ 0 h 4"/>
                  <a:gd name="T6" fmla="*/ 7 w 7"/>
                  <a:gd name="T7" fmla="*/ 1 h 4"/>
                  <a:gd name="T8" fmla="*/ 5 w 7"/>
                  <a:gd name="T9" fmla="*/ 2 h 4"/>
                </a:gdLst>
                <a:ahLst/>
                <a:cxnLst>
                  <a:cxn ang="0">
                    <a:pos x="T0" y="T1"/>
                  </a:cxn>
                  <a:cxn ang="0">
                    <a:pos x="T2" y="T3"/>
                  </a:cxn>
                  <a:cxn ang="0">
                    <a:pos x="T4" y="T5"/>
                  </a:cxn>
                  <a:cxn ang="0">
                    <a:pos x="T6" y="T7"/>
                  </a:cxn>
                  <a:cxn ang="0">
                    <a:pos x="T8" y="T9"/>
                  </a:cxn>
                </a:cxnLst>
                <a:rect l="0" t="0" r="r" b="b"/>
                <a:pathLst>
                  <a:path w="7" h="4">
                    <a:moveTo>
                      <a:pt x="5" y="2"/>
                    </a:moveTo>
                    <a:cubicBezTo>
                      <a:pt x="3" y="4"/>
                      <a:pt x="0" y="4"/>
                      <a:pt x="0" y="4"/>
                    </a:cubicBezTo>
                    <a:cubicBezTo>
                      <a:pt x="1" y="3"/>
                      <a:pt x="4" y="1"/>
                      <a:pt x="6" y="0"/>
                    </a:cubicBezTo>
                    <a:cubicBezTo>
                      <a:pt x="7" y="0"/>
                      <a:pt x="7" y="1"/>
                      <a:pt x="7" y="1"/>
                    </a:cubicBezTo>
                    <a:cubicBezTo>
                      <a:pt x="6" y="2"/>
                      <a:pt x="6"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6" name="Freeform 2044">
                <a:extLst>
                  <a:ext uri="{FF2B5EF4-FFF2-40B4-BE49-F238E27FC236}">
                    <a16:creationId xmlns:a16="http://schemas.microsoft.com/office/drawing/2014/main" id="{2917ACD4-67B1-44F8-AFA2-F30FF8D22AF4}"/>
                  </a:ext>
                </a:extLst>
              </p:cNvPr>
              <p:cNvSpPr>
                <a:spLocks/>
              </p:cNvSpPr>
              <p:nvPr/>
            </p:nvSpPr>
            <p:spPr bwMode="auto">
              <a:xfrm>
                <a:off x="5239" y="902"/>
                <a:ext cx="34" cy="19"/>
              </a:xfrm>
              <a:custGeom>
                <a:avLst/>
                <a:gdLst>
                  <a:gd name="T0" fmla="*/ 5 w 7"/>
                  <a:gd name="T1" fmla="*/ 2 h 4"/>
                  <a:gd name="T2" fmla="*/ 0 w 7"/>
                  <a:gd name="T3" fmla="*/ 3 h 4"/>
                  <a:gd name="T4" fmla="*/ 6 w 7"/>
                  <a:gd name="T5" fmla="*/ 0 h 4"/>
                  <a:gd name="T6" fmla="*/ 6 w 7"/>
                  <a:gd name="T7" fmla="*/ 1 h 4"/>
                  <a:gd name="T8" fmla="*/ 5 w 7"/>
                  <a:gd name="T9" fmla="*/ 2 h 4"/>
                </a:gdLst>
                <a:ahLst/>
                <a:cxnLst>
                  <a:cxn ang="0">
                    <a:pos x="T0" y="T1"/>
                  </a:cxn>
                  <a:cxn ang="0">
                    <a:pos x="T2" y="T3"/>
                  </a:cxn>
                  <a:cxn ang="0">
                    <a:pos x="T4" y="T5"/>
                  </a:cxn>
                  <a:cxn ang="0">
                    <a:pos x="T6" y="T7"/>
                  </a:cxn>
                  <a:cxn ang="0">
                    <a:pos x="T8" y="T9"/>
                  </a:cxn>
                </a:cxnLst>
                <a:rect l="0" t="0" r="r" b="b"/>
                <a:pathLst>
                  <a:path w="7" h="4">
                    <a:moveTo>
                      <a:pt x="5" y="2"/>
                    </a:moveTo>
                    <a:cubicBezTo>
                      <a:pt x="3" y="4"/>
                      <a:pt x="0" y="4"/>
                      <a:pt x="0" y="3"/>
                    </a:cubicBezTo>
                    <a:cubicBezTo>
                      <a:pt x="0" y="2"/>
                      <a:pt x="4" y="1"/>
                      <a:pt x="6" y="0"/>
                    </a:cubicBezTo>
                    <a:cubicBezTo>
                      <a:pt x="7" y="0"/>
                      <a:pt x="6" y="1"/>
                      <a:pt x="6" y="1"/>
                    </a:cubicBezTo>
                    <a:cubicBezTo>
                      <a:pt x="6"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7" name="Freeform 2045">
                <a:extLst>
                  <a:ext uri="{FF2B5EF4-FFF2-40B4-BE49-F238E27FC236}">
                    <a16:creationId xmlns:a16="http://schemas.microsoft.com/office/drawing/2014/main" id="{D325A570-575C-456A-B3E9-9EA27CC453F2}"/>
                  </a:ext>
                </a:extLst>
              </p:cNvPr>
              <p:cNvSpPr>
                <a:spLocks/>
              </p:cNvSpPr>
              <p:nvPr/>
            </p:nvSpPr>
            <p:spPr bwMode="auto">
              <a:xfrm>
                <a:off x="5273" y="897"/>
                <a:ext cx="29" cy="19"/>
              </a:xfrm>
              <a:custGeom>
                <a:avLst/>
                <a:gdLst>
                  <a:gd name="T0" fmla="*/ 5 w 6"/>
                  <a:gd name="T1" fmla="*/ 2 h 4"/>
                  <a:gd name="T2" fmla="*/ 0 w 6"/>
                  <a:gd name="T3" fmla="*/ 3 h 4"/>
                  <a:gd name="T4" fmla="*/ 5 w 6"/>
                  <a:gd name="T5" fmla="*/ 0 h 4"/>
                  <a:gd name="T6" fmla="*/ 5 w 6"/>
                  <a:gd name="T7" fmla="*/ 2 h 4"/>
                  <a:gd name="T8" fmla="*/ 5 w 6"/>
                  <a:gd name="T9" fmla="*/ 2 h 4"/>
                </a:gdLst>
                <a:ahLst/>
                <a:cxnLst>
                  <a:cxn ang="0">
                    <a:pos x="T0" y="T1"/>
                  </a:cxn>
                  <a:cxn ang="0">
                    <a:pos x="T2" y="T3"/>
                  </a:cxn>
                  <a:cxn ang="0">
                    <a:pos x="T4" y="T5"/>
                  </a:cxn>
                  <a:cxn ang="0">
                    <a:pos x="T6" y="T7"/>
                  </a:cxn>
                  <a:cxn ang="0">
                    <a:pos x="T8" y="T9"/>
                  </a:cxn>
                </a:cxnLst>
                <a:rect l="0" t="0" r="r" b="b"/>
                <a:pathLst>
                  <a:path w="6" h="4">
                    <a:moveTo>
                      <a:pt x="5" y="2"/>
                    </a:moveTo>
                    <a:cubicBezTo>
                      <a:pt x="3" y="4"/>
                      <a:pt x="0" y="4"/>
                      <a:pt x="0" y="3"/>
                    </a:cubicBezTo>
                    <a:cubicBezTo>
                      <a:pt x="0" y="2"/>
                      <a:pt x="3" y="1"/>
                      <a:pt x="5" y="0"/>
                    </a:cubicBezTo>
                    <a:cubicBezTo>
                      <a:pt x="6" y="0"/>
                      <a:pt x="6" y="1"/>
                      <a:pt x="5" y="2"/>
                    </a:cubicBezTo>
                    <a:cubicBezTo>
                      <a:pt x="5"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8" name="Freeform 2046">
                <a:extLst>
                  <a:ext uri="{FF2B5EF4-FFF2-40B4-BE49-F238E27FC236}">
                    <a16:creationId xmlns:a16="http://schemas.microsoft.com/office/drawing/2014/main" id="{F131526D-8F7C-41BD-A111-3B84339116CA}"/>
                  </a:ext>
                </a:extLst>
              </p:cNvPr>
              <p:cNvSpPr>
                <a:spLocks/>
              </p:cNvSpPr>
              <p:nvPr/>
            </p:nvSpPr>
            <p:spPr bwMode="auto">
              <a:xfrm>
                <a:off x="5302" y="897"/>
                <a:ext cx="33" cy="15"/>
              </a:xfrm>
              <a:custGeom>
                <a:avLst/>
                <a:gdLst>
                  <a:gd name="T0" fmla="*/ 5 w 7"/>
                  <a:gd name="T1" fmla="*/ 1 h 3"/>
                  <a:gd name="T2" fmla="*/ 1 w 7"/>
                  <a:gd name="T3" fmla="*/ 2 h 3"/>
                  <a:gd name="T4" fmla="*/ 5 w 7"/>
                  <a:gd name="T5" fmla="*/ 0 h 3"/>
                  <a:gd name="T6" fmla="*/ 5 w 7"/>
                  <a:gd name="T7" fmla="*/ 1 h 3"/>
                  <a:gd name="T8" fmla="*/ 5 w 7"/>
                  <a:gd name="T9" fmla="*/ 1 h 3"/>
                </a:gdLst>
                <a:ahLst/>
                <a:cxnLst>
                  <a:cxn ang="0">
                    <a:pos x="T0" y="T1"/>
                  </a:cxn>
                  <a:cxn ang="0">
                    <a:pos x="T2" y="T3"/>
                  </a:cxn>
                  <a:cxn ang="0">
                    <a:pos x="T4" y="T5"/>
                  </a:cxn>
                  <a:cxn ang="0">
                    <a:pos x="T6" y="T7"/>
                  </a:cxn>
                  <a:cxn ang="0">
                    <a:pos x="T8" y="T9"/>
                  </a:cxn>
                </a:cxnLst>
                <a:rect l="0" t="0" r="r" b="b"/>
                <a:pathLst>
                  <a:path w="7" h="3">
                    <a:moveTo>
                      <a:pt x="5" y="1"/>
                    </a:moveTo>
                    <a:cubicBezTo>
                      <a:pt x="3" y="3"/>
                      <a:pt x="0" y="3"/>
                      <a:pt x="1" y="2"/>
                    </a:cubicBezTo>
                    <a:cubicBezTo>
                      <a:pt x="1" y="1"/>
                      <a:pt x="3" y="0"/>
                      <a:pt x="5" y="0"/>
                    </a:cubicBezTo>
                    <a:cubicBezTo>
                      <a:pt x="7" y="0"/>
                      <a:pt x="5" y="1"/>
                      <a:pt x="5" y="1"/>
                    </a:cubicBezTo>
                    <a:cubicBezTo>
                      <a:pt x="5" y="1"/>
                      <a:pt x="5" y="1"/>
                      <a:pt x="5"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99" name="Freeform 2047">
                <a:extLst>
                  <a:ext uri="{FF2B5EF4-FFF2-40B4-BE49-F238E27FC236}">
                    <a16:creationId xmlns:a16="http://schemas.microsoft.com/office/drawing/2014/main" id="{CCF35B55-6754-45B1-AABF-CDABAB57EC49}"/>
                  </a:ext>
                </a:extLst>
              </p:cNvPr>
              <p:cNvSpPr>
                <a:spLocks/>
              </p:cNvSpPr>
              <p:nvPr/>
            </p:nvSpPr>
            <p:spPr bwMode="auto">
              <a:xfrm>
                <a:off x="5331" y="892"/>
                <a:ext cx="28" cy="20"/>
              </a:xfrm>
              <a:custGeom>
                <a:avLst/>
                <a:gdLst>
                  <a:gd name="T0" fmla="*/ 5 w 6"/>
                  <a:gd name="T1" fmla="*/ 2 h 4"/>
                  <a:gd name="T2" fmla="*/ 0 w 6"/>
                  <a:gd name="T3" fmla="*/ 3 h 4"/>
                  <a:gd name="T4" fmla="*/ 4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3"/>
                      <a:pt x="0" y="4"/>
                      <a:pt x="0" y="3"/>
                    </a:cubicBezTo>
                    <a:cubicBezTo>
                      <a:pt x="0" y="2"/>
                      <a:pt x="3" y="0"/>
                      <a:pt x="4" y="0"/>
                    </a:cubicBezTo>
                    <a:cubicBezTo>
                      <a:pt x="6"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0" name="Freeform 2048">
                <a:extLst>
                  <a:ext uri="{FF2B5EF4-FFF2-40B4-BE49-F238E27FC236}">
                    <a16:creationId xmlns:a16="http://schemas.microsoft.com/office/drawing/2014/main" id="{D82DF218-CA02-4C82-9105-46CF78B72C9F}"/>
                  </a:ext>
                </a:extLst>
              </p:cNvPr>
              <p:cNvSpPr>
                <a:spLocks/>
              </p:cNvSpPr>
              <p:nvPr/>
            </p:nvSpPr>
            <p:spPr bwMode="auto">
              <a:xfrm>
                <a:off x="5263" y="916"/>
                <a:ext cx="29" cy="25"/>
              </a:xfrm>
              <a:custGeom>
                <a:avLst/>
                <a:gdLst>
                  <a:gd name="T0" fmla="*/ 5 w 6"/>
                  <a:gd name="T1" fmla="*/ 2 h 5"/>
                  <a:gd name="T2" fmla="*/ 0 w 6"/>
                  <a:gd name="T3" fmla="*/ 3 h 5"/>
                  <a:gd name="T4" fmla="*/ 5 w 6"/>
                  <a:gd name="T5" fmla="*/ 0 h 5"/>
                  <a:gd name="T6" fmla="*/ 5 w 6"/>
                  <a:gd name="T7" fmla="*/ 2 h 5"/>
                  <a:gd name="T8" fmla="*/ 5 w 6"/>
                  <a:gd name="T9" fmla="*/ 2 h 5"/>
                </a:gdLst>
                <a:ahLst/>
                <a:cxnLst>
                  <a:cxn ang="0">
                    <a:pos x="T0" y="T1"/>
                  </a:cxn>
                  <a:cxn ang="0">
                    <a:pos x="T2" y="T3"/>
                  </a:cxn>
                  <a:cxn ang="0">
                    <a:pos x="T4" y="T5"/>
                  </a:cxn>
                  <a:cxn ang="0">
                    <a:pos x="T6" y="T7"/>
                  </a:cxn>
                  <a:cxn ang="0">
                    <a:pos x="T8" y="T9"/>
                  </a:cxn>
                </a:cxnLst>
                <a:rect l="0" t="0" r="r" b="b"/>
                <a:pathLst>
                  <a:path w="6" h="5">
                    <a:moveTo>
                      <a:pt x="5" y="2"/>
                    </a:moveTo>
                    <a:cubicBezTo>
                      <a:pt x="3" y="4"/>
                      <a:pt x="0" y="5"/>
                      <a:pt x="0" y="3"/>
                    </a:cubicBezTo>
                    <a:cubicBezTo>
                      <a:pt x="0" y="2"/>
                      <a:pt x="3" y="0"/>
                      <a:pt x="5" y="0"/>
                    </a:cubicBezTo>
                    <a:cubicBezTo>
                      <a:pt x="6" y="0"/>
                      <a:pt x="6" y="1"/>
                      <a:pt x="5" y="2"/>
                    </a:cubicBezTo>
                    <a:cubicBezTo>
                      <a:pt x="5" y="2"/>
                      <a:pt x="5" y="2"/>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1" name="Freeform 2049">
                <a:extLst>
                  <a:ext uri="{FF2B5EF4-FFF2-40B4-BE49-F238E27FC236}">
                    <a16:creationId xmlns:a16="http://schemas.microsoft.com/office/drawing/2014/main" id="{7D859A93-77D6-4C81-9D60-956AD6C952E5}"/>
                  </a:ext>
                </a:extLst>
              </p:cNvPr>
              <p:cNvSpPr>
                <a:spLocks/>
              </p:cNvSpPr>
              <p:nvPr/>
            </p:nvSpPr>
            <p:spPr bwMode="auto">
              <a:xfrm>
                <a:off x="5287" y="921"/>
                <a:ext cx="29" cy="20"/>
              </a:xfrm>
              <a:custGeom>
                <a:avLst/>
                <a:gdLst>
                  <a:gd name="T0" fmla="*/ 5 w 6"/>
                  <a:gd name="T1" fmla="*/ 2 h 4"/>
                  <a:gd name="T2" fmla="*/ 0 w 6"/>
                  <a:gd name="T3" fmla="*/ 3 h 4"/>
                  <a:gd name="T4" fmla="*/ 5 w 6"/>
                  <a:gd name="T5" fmla="*/ 0 h 4"/>
                  <a:gd name="T6" fmla="*/ 5 w 6"/>
                  <a:gd name="T7" fmla="*/ 2 h 4"/>
                </a:gdLst>
                <a:ahLst/>
                <a:cxnLst>
                  <a:cxn ang="0">
                    <a:pos x="T0" y="T1"/>
                  </a:cxn>
                  <a:cxn ang="0">
                    <a:pos x="T2" y="T3"/>
                  </a:cxn>
                  <a:cxn ang="0">
                    <a:pos x="T4" y="T5"/>
                  </a:cxn>
                  <a:cxn ang="0">
                    <a:pos x="T6" y="T7"/>
                  </a:cxn>
                </a:cxnLst>
                <a:rect l="0" t="0" r="r" b="b"/>
                <a:pathLst>
                  <a:path w="6" h="4">
                    <a:moveTo>
                      <a:pt x="5" y="2"/>
                    </a:moveTo>
                    <a:cubicBezTo>
                      <a:pt x="3" y="4"/>
                      <a:pt x="0" y="4"/>
                      <a:pt x="0" y="3"/>
                    </a:cubicBezTo>
                    <a:cubicBezTo>
                      <a:pt x="0" y="2"/>
                      <a:pt x="3" y="0"/>
                      <a:pt x="5" y="0"/>
                    </a:cubicBezTo>
                    <a:cubicBezTo>
                      <a:pt x="6" y="0"/>
                      <a:pt x="6"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2" name="Freeform 2050">
                <a:extLst>
                  <a:ext uri="{FF2B5EF4-FFF2-40B4-BE49-F238E27FC236}">
                    <a16:creationId xmlns:a16="http://schemas.microsoft.com/office/drawing/2014/main" id="{D3761999-C5EE-4469-BBB6-45E2CAC920D9}"/>
                  </a:ext>
                </a:extLst>
              </p:cNvPr>
              <p:cNvSpPr>
                <a:spLocks/>
              </p:cNvSpPr>
              <p:nvPr/>
            </p:nvSpPr>
            <p:spPr bwMode="auto">
              <a:xfrm>
                <a:off x="4391" y="1307"/>
                <a:ext cx="48" cy="43"/>
              </a:xfrm>
              <a:custGeom>
                <a:avLst/>
                <a:gdLst>
                  <a:gd name="T0" fmla="*/ 6 w 10"/>
                  <a:gd name="T1" fmla="*/ 4 h 9"/>
                  <a:gd name="T2" fmla="*/ 0 w 10"/>
                  <a:gd name="T3" fmla="*/ 8 h 9"/>
                  <a:gd name="T4" fmla="*/ 8 w 10"/>
                  <a:gd name="T5" fmla="*/ 0 h 9"/>
                  <a:gd name="T6" fmla="*/ 7 w 10"/>
                  <a:gd name="T7" fmla="*/ 4 h 9"/>
                  <a:gd name="T8" fmla="*/ 6 w 10"/>
                  <a:gd name="T9" fmla="*/ 4 h 9"/>
                </a:gdLst>
                <a:ahLst/>
                <a:cxnLst>
                  <a:cxn ang="0">
                    <a:pos x="T0" y="T1"/>
                  </a:cxn>
                  <a:cxn ang="0">
                    <a:pos x="T2" y="T3"/>
                  </a:cxn>
                  <a:cxn ang="0">
                    <a:pos x="T4" y="T5"/>
                  </a:cxn>
                  <a:cxn ang="0">
                    <a:pos x="T6" y="T7"/>
                  </a:cxn>
                  <a:cxn ang="0">
                    <a:pos x="T8" y="T9"/>
                  </a:cxn>
                </a:cxnLst>
                <a:rect l="0" t="0" r="r" b="b"/>
                <a:pathLst>
                  <a:path w="10" h="9">
                    <a:moveTo>
                      <a:pt x="6" y="4"/>
                    </a:moveTo>
                    <a:cubicBezTo>
                      <a:pt x="4" y="7"/>
                      <a:pt x="0" y="9"/>
                      <a:pt x="0" y="8"/>
                    </a:cubicBezTo>
                    <a:cubicBezTo>
                      <a:pt x="0" y="6"/>
                      <a:pt x="6" y="1"/>
                      <a:pt x="8" y="0"/>
                    </a:cubicBezTo>
                    <a:cubicBezTo>
                      <a:pt x="10" y="0"/>
                      <a:pt x="8" y="3"/>
                      <a:pt x="7" y="4"/>
                    </a:cubicBezTo>
                    <a:cubicBezTo>
                      <a:pt x="7" y="4"/>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3" name="Freeform 2051">
                <a:extLst>
                  <a:ext uri="{FF2B5EF4-FFF2-40B4-BE49-F238E27FC236}">
                    <a16:creationId xmlns:a16="http://schemas.microsoft.com/office/drawing/2014/main" id="{7425E967-275F-4D65-A0D9-3C2CFEE347FA}"/>
                  </a:ext>
                </a:extLst>
              </p:cNvPr>
              <p:cNvSpPr>
                <a:spLocks/>
              </p:cNvSpPr>
              <p:nvPr/>
            </p:nvSpPr>
            <p:spPr bwMode="auto">
              <a:xfrm>
                <a:off x="4352" y="1321"/>
                <a:ext cx="49" cy="44"/>
              </a:xfrm>
              <a:custGeom>
                <a:avLst/>
                <a:gdLst>
                  <a:gd name="T0" fmla="*/ 6 w 10"/>
                  <a:gd name="T1" fmla="*/ 4 h 9"/>
                  <a:gd name="T2" fmla="*/ 0 w 10"/>
                  <a:gd name="T3" fmla="*/ 8 h 9"/>
                  <a:gd name="T4" fmla="*/ 8 w 10"/>
                  <a:gd name="T5" fmla="*/ 0 h 9"/>
                  <a:gd name="T6" fmla="*/ 7 w 10"/>
                  <a:gd name="T7" fmla="*/ 3 h 9"/>
                  <a:gd name="T8" fmla="*/ 6 w 10"/>
                  <a:gd name="T9" fmla="*/ 4 h 9"/>
                </a:gdLst>
                <a:ahLst/>
                <a:cxnLst>
                  <a:cxn ang="0">
                    <a:pos x="T0" y="T1"/>
                  </a:cxn>
                  <a:cxn ang="0">
                    <a:pos x="T2" y="T3"/>
                  </a:cxn>
                  <a:cxn ang="0">
                    <a:pos x="T4" y="T5"/>
                  </a:cxn>
                  <a:cxn ang="0">
                    <a:pos x="T6" y="T7"/>
                  </a:cxn>
                  <a:cxn ang="0">
                    <a:pos x="T8" y="T9"/>
                  </a:cxn>
                </a:cxnLst>
                <a:rect l="0" t="0" r="r" b="b"/>
                <a:pathLst>
                  <a:path w="10" h="9">
                    <a:moveTo>
                      <a:pt x="6" y="4"/>
                    </a:moveTo>
                    <a:cubicBezTo>
                      <a:pt x="3" y="7"/>
                      <a:pt x="0" y="9"/>
                      <a:pt x="0" y="8"/>
                    </a:cubicBezTo>
                    <a:cubicBezTo>
                      <a:pt x="0" y="6"/>
                      <a:pt x="6" y="1"/>
                      <a:pt x="8" y="0"/>
                    </a:cubicBezTo>
                    <a:cubicBezTo>
                      <a:pt x="10" y="0"/>
                      <a:pt x="8" y="2"/>
                      <a:pt x="7" y="3"/>
                    </a:cubicBezTo>
                    <a:cubicBezTo>
                      <a:pt x="7" y="4"/>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4" name="Freeform 2052">
                <a:extLst>
                  <a:ext uri="{FF2B5EF4-FFF2-40B4-BE49-F238E27FC236}">
                    <a16:creationId xmlns:a16="http://schemas.microsoft.com/office/drawing/2014/main" id="{84689576-AED0-44B3-93BB-E8AA2CD3A906}"/>
                  </a:ext>
                </a:extLst>
              </p:cNvPr>
              <p:cNvSpPr>
                <a:spLocks/>
              </p:cNvSpPr>
              <p:nvPr/>
            </p:nvSpPr>
            <p:spPr bwMode="auto">
              <a:xfrm>
                <a:off x="4405" y="1264"/>
                <a:ext cx="44" cy="43"/>
              </a:xfrm>
              <a:custGeom>
                <a:avLst/>
                <a:gdLst>
                  <a:gd name="T0" fmla="*/ 6 w 9"/>
                  <a:gd name="T1" fmla="*/ 4 h 9"/>
                  <a:gd name="T2" fmla="*/ 0 w 9"/>
                  <a:gd name="T3" fmla="*/ 8 h 9"/>
                  <a:gd name="T4" fmla="*/ 8 w 9"/>
                  <a:gd name="T5" fmla="*/ 0 h 9"/>
                  <a:gd name="T6" fmla="*/ 7 w 9"/>
                  <a:gd name="T7" fmla="*/ 3 h 9"/>
                  <a:gd name="T8" fmla="*/ 6 w 9"/>
                  <a:gd name="T9" fmla="*/ 4 h 9"/>
                </a:gdLst>
                <a:ahLst/>
                <a:cxnLst>
                  <a:cxn ang="0">
                    <a:pos x="T0" y="T1"/>
                  </a:cxn>
                  <a:cxn ang="0">
                    <a:pos x="T2" y="T3"/>
                  </a:cxn>
                  <a:cxn ang="0">
                    <a:pos x="T4" y="T5"/>
                  </a:cxn>
                  <a:cxn ang="0">
                    <a:pos x="T6" y="T7"/>
                  </a:cxn>
                  <a:cxn ang="0">
                    <a:pos x="T8" y="T9"/>
                  </a:cxn>
                </a:cxnLst>
                <a:rect l="0" t="0" r="r" b="b"/>
                <a:pathLst>
                  <a:path w="9" h="9">
                    <a:moveTo>
                      <a:pt x="6" y="4"/>
                    </a:moveTo>
                    <a:cubicBezTo>
                      <a:pt x="3" y="7"/>
                      <a:pt x="0" y="9"/>
                      <a:pt x="0" y="8"/>
                    </a:cubicBezTo>
                    <a:cubicBezTo>
                      <a:pt x="0" y="7"/>
                      <a:pt x="6" y="1"/>
                      <a:pt x="8" y="0"/>
                    </a:cubicBezTo>
                    <a:cubicBezTo>
                      <a:pt x="9" y="0"/>
                      <a:pt x="8" y="2"/>
                      <a:pt x="7" y="3"/>
                    </a:cubicBezTo>
                    <a:cubicBezTo>
                      <a:pt x="7" y="3"/>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5" name="Freeform 2053">
                <a:extLst>
                  <a:ext uri="{FF2B5EF4-FFF2-40B4-BE49-F238E27FC236}">
                    <a16:creationId xmlns:a16="http://schemas.microsoft.com/office/drawing/2014/main" id="{A24DD66E-61EC-44A1-8AB2-D3519F07E874}"/>
                  </a:ext>
                </a:extLst>
              </p:cNvPr>
              <p:cNvSpPr>
                <a:spLocks/>
              </p:cNvSpPr>
              <p:nvPr/>
            </p:nvSpPr>
            <p:spPr bwMode="auto">
              <a:xfrm>
                <a:off x="4357" y="1297"/>
                <a:ext cx="44" cy="39"/>
              </a:xfrm>
              <a:custGeom>
                <a:avLst/>
                <a:gdLst>
                  <a:gd name="T0" fmla="*/ 5 w 9"/>
                  <a:gd name="T1" fmla="*/ 4 h 8"/>
                  <a:gd name="T2" fmla="*/ 0 w 9"/>
                  <a:gd name="T3" fmla="*/ 8 h 8"/>
                  <a:gd name="T4" fmla="*/ 8 w 9"/>
                  <a:gd name="T5" fmla="*/ 0 h 8"/>
                  <a:gd name="T6" fmla="*/ 7 w 9"/>
                  <a:gd name="T7" fmla="*/ 2 h 8"/>
                  <a:gd name="T8" fmla="*/ 5 w 9"/>
                  <a:gd name="T9" fmla="*/ 4 h 8"/>
                </a:gdLst>
                <a:ahLst/>
                <a:cxnLst>
                  <a:cxn ang="0">
                    <a:pos x="T0" y="T1"/>
                  </a:cxn>
                  <a:cxn ang="0">
                    <a:pos x="T2" y="T3"/>
                  </a:cxn>
                  <a:cxn ang="0">
                    <a:pos x="T4" y="T5"/>
                  </a:cxn>
                  <a:cxn ang="0">
                    <a:pos x="T6" y="T7"/>
                  </a:cxn>
                  <a:cxn ang="0">
                    <a:pos x="T8" y="T9"/>
                  </a:cxn>
                </a:cxnLst>
                <a:rect l="0" t="0" r="r" b="b"/>
                <a:pathLst>
                  <a:path w="9" h="8">
                    <a:moveTo>
                      <a:pt x="5" y="4"/>
                    </a:moveTo>
                    <a:cubicBezTo>
                      <a:pt x="3" y="7"/>
                      <a:pt x="0" y="8"/>
                      <a:pt x="0" y="8"/>
                    </a:cubicBezTo>
                    <a:cubicBezTo>
                      <a:pt x="0" y="6"/>
                      <a:pt x="5" y="0"/>
                      <a:pt x="8" y="0"/>
                    </a:cubicBezTo>
                    <a:cubicBezTo>
                      <a:pt x="9" y="0"/>
                      <a:pt x="7" y="1"/>
                      <a:pt x="7" y="2"/>
                    </a:cubicBezTo>
                    <a:cubicBezTo>
                      <a:pt x="6" y="3"/>
                      <a:pt x="6" y="3"/>
                      <a:pt x="5"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6" name="Freeform 2054">
                <a:extLst>
                  <a:ext uri="{FF2B5EF4-FFF2-40B4-BE49-F238E27FC236}">
                    <a16:creationId xmlns:a16="http://schemas.microsoft.com/office/drawing/2014/main" id="{E2D55E73-5A3D-4C56-83A7-27054F39FCDE}"/>
                  </a:ext>
                </a:extLst>
              </p:cNvPr>
              <p:cNvSpPr>
                <a:spLocks/>
              </p:cNvSpPr>
              <p:nvPr/>
            </p:nvSpPr>
            <p:spPr bwMode="auto">
              <a:xfrm>
                <a:off x="4299" y="1355"/>
                <a:ext cx="44" cy="44"/>
              </a:xfrm>
              <a:custGeom>
                <a:avLst/>
                <a:gdLst>
                  <a:gd name="T0" fmla="*/ 6 w 9"/>
                  <a:gd name="T1" fmla="*/ 4 h 9"/>
                  <a:gd name="T2" fmla="*/ 0 w 9"/>
                  <a:gd name="T3" fmla="*/ 8 h 9"/>
                  <a:gd name="T4" fmla="*/ 8 w 9"/>
                  <a:gd name="T5" fmla="*/ 0 h 9"/>
                  <a:gd name="T6" fmla="*/ 7 w 9"/>
                  <a:gd name="T7" fmla="*/ 3 h 9"/>
                  <a:gd name="T8" fmla="*/ 6 w 9"/>
                  <a:gd name="T9" fmla="*/ 4 h 9"/>
                </a:gdLst>
                <a:ahLst/>
                <a:cxnLst>
                  <a:cxn ang="0">
                    <a:pos x="T0" y="T1"/>
                  </a:cxn>
                  <a:cxn ang="0">
                    <a:pos x="T2" y="T3"/>
                  </a:cxn>
                  <a:cxn ang="0">
                    <a:pos x="T4" y="T5"/>
                  </a:cxn>
                  <a:cxn ang="0">
                    <a:pos x="T6" y="T7"/>
                  </a:cxn>
                  <a:cxn ang="0">
                    <a:pos x="T8" y="T9"/>
                  </a:cxn>
                </a:cxnLst>
                <a:rect l="0" t="0" r="r" b="b"/>
                <a:pathLst>
                  <a:path w="9" h="9">
                    <a:moveTo>
                      <a:pt x="6" y="4"/>
                    </a:moveTo>
                    <a:cubicBezTo>
                      <a:pt x="3" y="7"/>
                      <a:pt x="1" y="9"/>
                      <a:pt x="0" y="8"/>
                    </a:cubicBezTo>
                    <a:cubicBezTo>
                      <a:pt x="0" y="7"/>
                      <a:pt x="6" y="1"/>
                      <a:pt x="8" y="0"/>
                    </a:cubicBezTo>
                    <a:cubicBezTo>
                      <a:pt x="9" y="0"/>
                      <a:pt x="8" y="2"/>
                      <a:pt x="7" y="3"/>
                    </a:cubicBezTo>
                    <a:cubicBezTo>
                      <a:pt x="7" y="4"/>
                      <a:pt x="6" y="4"/>
                      <a:pt x="6"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7" name="Freeform 2055">
                <a:extLst>
                  <a:ext uri="{FF2B5EF4-FFF2-40B4-BE49-F238E27FC236}">
                    <a16:creationId xmlns:a16="http://schemas.microsoft.com/office/drawing/2014/main" id="{AE2D802F-28A3-4893-925E-F31484384896}"/>
                  </a:ext>
                </a:extLst>
              </p:cNvPr>
              <p:cNvSpPr>
                <a:spLocks/>
              </p:cNvSpPr>
              <p:nvPr/>
            </p:nvSpPr>
            <p:spPr bwMode="auto">
              <a:xfrm>
                <a:off x="4174" y="1481"/>
                <a:ext cx="43" cy="48"/>
              </a:xfrm>
              <a:custGeom>
                <a:avLst/>
                <a:gdLst>
                  <a:gd name="T0" fmla="*/ 5 w 9"/>
                  <a:gd name="T1" fmla="*/ 5 h 10"/>
                  <a:gd name="T2" fmla="*/ 0 w 9"/>
                  <a:gd name="T3" fmla="*/ 9 h 10"/>
                  <a:gd name="T4" fmla="*/ 7 w 9"/>
                  <a:gd name="T5" fmla="*/ 0 h 10"/>
                  <a:gd name="T6" fmla="*/ 5 w 9"/>
                  <a:gd name="T7" fmla="*/ 5 h 10"/>
                </a:gdLst>
                <a:ahLst/>
                <a:cxnLst>
                  <a:cxn ang="0">
                    <a:pos x="T0" y="T1"/>
                  </a:cxn>
                  <a:cxn ang="0">
                    <a:pos x="T2" y="T3"/>
                  </a:cxn>
                  <a:cxn ang="0">
                    <a:pos x="T4" y="T5"/>
                  </a:cxn>
                  <a:cxn ang="0">
                    <a:pos x="T6" y="T7"/>
                  </a:cxn>
                </a:cxnLst>
                <a:rect l="0" t="0" r="r" b="b"/>
                <a:pathLst>
                  <a:path w="9" h="10">
                    <a:moveTo>
                      <a:pt x="5" y="5"/>
                    </a:moveTo>
                    <a:cubicBezTo>
                      <a:pt x="3" y="8"/>
                      <a:pt x="0" y="10"/>
                      <a:pt x="0" y="9"/>
                    </a:cubicBezTo>
                    <a:cubicBezTo>
                      <a:pt x="0" y="7"/>
                      <a:pt x="5" y="1"/>
                      <a:pt x="7" y="0"/>
                    </a:cubicBezTo>
                    <a:cubicBezTo>
                      <a:pt x="9" y="0"/>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8" name="Freeform 2056">
                <a:extLst>
                  <a:ext uri="{FF2B5EF4-FFF2-40B4-BE49-F238E27FC236}">
                    <a16:creationId xmlns:a16="http://schemas.microsoft.com/office/drawing/2014/main" id="{F16525F9-3052-4227-A52F-5368702F8810}"/>
                  </a:ext>
                </a:extLst>
              </p:cNvPr>
              <p:cNvSpPr>
                <a:spLocks/>
              </p:cNvSpPr>
              <p:nvPr/>
            </p:nvSpPr>
            <p:spPr bwMode="auto">
              <a:xfrm>
                <a:off x="4193" y="1485"/>
                <a:ext cx="44" cy="53"/>
              </a:xfrm>
              <a:custGeom>
                <a:avLst/>
                <a:gdLst>
                  <a:gd name="T0" fmla="*/ 6 w 9"/>
                  <a:gd name="T1" fmla="*/ 5 h 11"/>
                  <a:gd name="T2" fmla="*/ 0 w 9"/>
                  <a:gd name="T3" fmla="*/ 9 h 11"/>
                  <a:gd name="T4" fmla="*/ 8 w 9"/>
                  <a:gd name="T5" fmla="*/ 0 h 11"/>
                  <a:gd name="T6" fmla="*/ 6 w 9"/>
                  <a:gd name="T7" fmla="*/ 5 h 11"/>
                </a:gdLst>
                <a:ahLst/>
                <a:cxnLst>
                  <a:cxn ang="0">
                    <a:pos x="T0" y="T1"/>
                  </a:cxn>
                  <a:cxn ang="0">
                    <a:pos x="T2" y="T3"/>
                  </a:cxn>
                  <a:cxn ang="0">
                    <a:pos x="T4" y="T5"/>
                  </a:cxn>
                  <a:cxn ang="0">
                    <a:pos x="T6" y="T7"/>
                  </a:cxn>
                </a:cxnLst>
                <a:rect l="0" t="0" r="r" b="b"/>
                <a:pathLst>
                  <a:path w="9" h="11">
                    <a:moveTo>
                      <a:pt x="6" y="5"/>
                    </a:moveTo>
                    <a:cubicBezTo>
                      <a:pt x="3" y="9"/>
                      <a:pt x="1" y="11"/>
                      <a:pt x="0" y="9"/>
                    </a:cubicBezTo>
                    <a:cubicBezTo>
                      <a:pt x="0" y="8"/>
                      <a:pt x="5" y="1"/>
                      <a:pt x="8"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09" name="Freeform 2057">
                <a:extLst>
                  <a:ext uri="{FF2B5EF4-FFF2-40B4-BE49-F238E27FC236}">
                    <a16:creationId xmlns:a16="http://schemas.microsoft.com/office/drawing/2014/main" id="{874574CC-2B75-42FC-841C-1E5D63CFEC3E}"/>
                  </a:ext>
                </a:extLst>
              </p:cNvPr>
              <p:cNvSpPr>
                <a:spLocks/>
              </p:cNvSpPr>
              <p:nvPr/>
            </p:nvSpPr>
            <p:spPr bwMode="auto">
              <a:xfrm>
                <a:off x="4237" y="1466"/>
                <a:ext cx="43" cy="48"/>
              </a:xfrm>
              <a:custGeom>
                <a:avLst/>
                <a:gdLst>
                  <a:gd name="T0" fmla="*/ 6 w 9"/>
                  <a:gd name="T1" fmla="*/ 5 h 10"/>
                  <a:gd name="T2" fmla="*/ 0 w 9"/>
                  <a:gd name="T3" fmla="*/ 9 h 10"/>
                  <a:gd name="T4" fmla="*/ 7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0" y="10"/>
                      <a:pt x="0" y="9"/>
                    </a:cubicBezTo>
                    <a:cubicBezTo>
                      <a:pt x="0" y="7"/>
                      <a:pt x="5" y="1"/>
                      <a:pt x="7" y="0"/>
                    </a:cubicBezTo>
                    <a:cubicBezTo>
                      <a:pt x="9" y="0"/>
                      <a:pt x="7"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0" name="Freeform 2058">
                <a:extLst>
                  <a:ext uri="{FF2B5EF4-FFF2-40B4-BE49-F238E27FC236}">
                    <a16:creationId xmlns:a16="http://schemas.microsoft.com/office/drawing/2014/main" id="{D36CB0FA-3F2F-4CF6-9A7C-7EB2BEA77A5C}"/>
                  </a:ext>
                </a:extLst>
              </p:cNvPr>
              <p:cNvSpPr>
                <a:spLocks/>
              </p:cNvSpPr>
              <p:nvPr/>
            </p:nvSpPr>
            <p:spPr bwMode="auto">
              <a:xfrm>
                <a:off x="4290" y="1418"/>
                <a:ext cx="48" cy="48"/>
              </a:xfrm>
              <a:custGeom>
                <a:avLst/>
                <a:gdLst>
                  <a:gd name="T0" fmla="*/ 7 w 10"/>
                  <a:gd name="T1" fmla="*/ 5 h 10"/>
                  <a:gd name="T2" fmla="*/ 1 w 10"/>
                  <a:gd name="T3" fmla="*/ 9 h 10"/>
                  <a:gd name="T4" fmla="*/ 8 w 10"/>
                  <a:gd name="T5" fmla="*/ 0 h 10"/>
                  <a:gd name="T6" fmla="*/ 7 w 10"/>
                  <a:gd name="T7" fmla="*/ 5 h 10"/>
                </a:gdLst>
                <a:ahLst/>
                <a:cxnLst>
                  <a:cxn ang="0">
                    <a:pos x="T0" y="T1"/>
                  </a:cxn>
                  <a:cxn ang="0">
                    <a:pos x="T2" y="T3"/>
                  </a:cxn>
                  <a:cxn ang="0">
                    <a:pos x="T4" y="T5"/>
                  </a:cxn>
                  <a:cxn ang="0">
                    <a:pos x="T6" y="T7"/>
                  </a:cxn>
                </a:cxnLst>
                <a:rect l="0" t="0" r="r" b="b"/>
                <a:pathLst>
                  <a:path w="10" h="10">
                    <a:moveTo>
                      <a:pt x="7" y="5"/>
                    </a:moveTo>
                    <a:cubicBezTo>
                      <a:pt x="4" y="8"/>
                      <a:pt x="1" y="10"/>
                      <a:pt x="1" y="9"/>
                    </a:cubicBezTo>
                    <a:cubicBezTo>
                      <a:pt x="0" y="7"/>
                      <a:pt x="5" y="1"/>
                      <a:pt x="8" y="0"/>
                    </a:cubicBezTo>
                    <a:cubicBezTo>
                      <a:pt x="10" y="0"/>
                      <a:pt x="8"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1" name="Freeform 2059">
                <a:extLst>
                  <a:ext uri="{FF2B5EF4-FFF2-40B4-BE49-F238E27FC236}">
                    <a16:creationId xmlns:a16="http://schemas.microsoft.com/office/drawing/2014/main" id="{84D79290-8842-4BD4-A8AC-3B5081292DDB}"/>
                  </a:ext>
                </a:extLst>
              </p:cNvPr>
              <p:cNvSpPr>
                <a:spLocks/>
              </p:cNvSpPr>
              <p:nvPr/>
            </p:nvSpPr>
            <p:spPr bwMode="auto">
              <a:xfrm>
                <a:off x="4386" y="1456"/>
                <a:ext cx="48" cy="49"/>
              </a:xfrm>
              <a:custGeom>
                <a:avLst/>
                <a:gdLst>
                  <a:gd name="T0" fmla="*/ 8 w 10"/>
                  <a:gd name="T1" fmla="*/ 5 h 10"/>
                  <a:gd name="T2" fmla="*/ 1 w 10"/>
                  <a:gd name="T3" fmla="*/ 8 h 10"/>
                  <a:gd name="T4" fmla="*/ 8 w 10"/>
                  <a:gd name="T5" fmla="*/ 0 h 10"/>
                  <a:gd name="T6" fmla="*/ 8 w 10"/>
                  <a:gd name="T7" fmla="*/ 5 h 10"/>
                </a:gdLst>
                <a:ahLst/>
                <a:cxnLst>
                  <a:cxn ang="0">
                    <a:pos x="T0" y="T1"/>
                  </a:cxn>
                  <a:cxn ang="0">
                    <a:pos x="T2" y="T3"/>
                  </a:cxn>
                  <a:cxn ang="0">
                    <a:pos x="T4" y="T5"/>
                  </a:cxn>
                  <a:cxn ang="0">
                    <a:pos x="T6" y="T7"/>
                  </a:cxn>
                </a:cxnLst>
                <a:rect l="0" t="0" r="r" b="b"/>
                <a:pathLst>
                  <a:path w="10" h="10">
                    <a:moveTo>
                      <a:pt x="8" y="5"/>
                    </a:moveTo>
                    <a:cubicBezTo>
                      <a:pt x="5" y="8"/>
                      <a:pt x="1" y="10"/>
                      <a:pt x="1" y="8"/>
                    </a:cubicBezTo>
                    <a:cubicBezTo>
                      <a:pt x="0" y="6"/>
                      <a:pt x="4" y="1"/>
                      <a:pt x="8" y="0"/>
                    </a:cubicBezTo>
                    <a:cubicBezTo>
                      <a:pt x="10" y="0"/>
                      <a:pt x="9"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2" name="Freeform 2060">
                <a:extLst>
                  <a:ext uri="{FF2B5EF4-FFF2-40B4-BE49-F238E27FC236}">
                    <a16:creationId xmlns:a16="http://schemas.microsoft.com/office/drawing/2014/main" id="{BB05D7AD-C617-4E37-9FAC-AD9EA4DA81C4}"/>
                  </a:ext>
                </a:extLst>
              </p:cNvPr>
              <p:cNvSpPr>
                <a:spLocks/>
              </p:cNvSpPr>
              <p:nvPr/>
            </p:nvSpPr>
            <p:spPr bwMode="auto">
              <a:xfrm>
                <a:off x="4454" y="1418"/>
                <a:ext cx="48" cy="53"/>
              </a:xfrm>
              <a:custGeom>
                <a:avLst/>
                <a:gdLst>
                  <a:gd name="T0" fmla="*/ 7 w 10"/>
                  <a:gd name="T1" fmla="*/ 5 h 11"/>
                  <a:gd name="T2" fmla="*/ 0 w 10"/>
                  <a:gd name="T3" fmla="*/ 9 h 11"/>
                  <a:gd name="T4" fmla="*/ 7 w 10"/>
                  <a:gd name="T5" fmla="*/ 0 h 11"/>
                  <a:gd name="T6" fmla="*/ 7 w 10"/>
                  <a:gd name="T7" fmla="*/ 5 h 11"/>
                </a:gdLst>
                <a:ahLst/>
                <a:cxnLst>
                  <a:cxn ang="0">
                    <a:pos x="T0" y="T1"/>
                  </a:cxn>
                  <a:cxn ang="0">
                    <a:pos x="T2" y="T3"/>
                  </a:cxn>
                  <a:cxn ang="0">
                    <a:pos x="T4" y="T5"/>
                  </a:cxn>
                  <a:cxn ang="0">
                    <a:pos x="T6" y="T7"/>
                  </a:cxn>
                </a:cxnLst>
                <a:rect l="0" t="0" r="r" b="b"/>
                <a:pathLst>
                  <a:path w="10" h="11">
                    <a:moveTo>
                      <a:pt x="7" y="5"/>
                    </a:moveTo>
                    <a:cubicBezTo>
                      <a:pt x="5" y="9"/>
                      <a:pt x="1" y="11"/>
                      <a:pt x="0" y="9"/>
                    </a:cubicBezTo>
                    <a:cubicBezTo>
                      <a:pt x="0" y="6"/>
                      <a:pt x="4" y="1"/>
                      <a:pt x="7" y="0"/>
                    </a:cubicBezTo>
                    <a:cubicBezTo>
                      <a:pt x="10" y="0"/>
                      <a:pt x="9"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3" name="Freeform 2061">
                <a:extLst>
                  <a:ext uri="{FF2B5EF4-FFF2-40B4-BE49-F238E27FC236}">
                    <a16:creationId xmlns:a16="http://schemas.microsoft.com/office/drawing/2014/main" id="{CF8190E3-96F0-482D-9BF7-386D552FBAD8}"/>
                  </a:ext>
                </a:extLst>
              </p:cNvPr>
              <p:cNvSpPr>
                <a:spLocks/>
              </p:cNvSpPr>
              <p:nvPr/>
            </p:nvSpPr>
            <p:spPr bwMode="auto">
              <a:xfrm>
                <a:off x="3986" y="2295"/>
                <a:ext cx="39" cy="68"/>
              </a:xfrm>
              <a:custGeom>
                <a:avLst/>
                <a:gdLst>
                  <a:gd name="T0" fmla="*/ 8 w 8"/>
                  <a:gd name="T1" fmla="*/ 6 h 14"/>
                  <a:gd name="T2" fmla="*/ 2 w 8"/>
                  <a:gd name="T3" fmla="*/ 11 h 14"/>
                  <a:gd name="T4" fmla="*/ 5 w 8"/>
                  <a:gd name="T5" fmla="*/ 0 h 14"/>
                  <a:gd name="T6" fmla="*/ 8 w 8"/>
                  <a:gd name="T7" fmla="*/ 6 h 14"/>
                </a:gdLst>
                <a:ahLst/>
                <a:cxnLst>
                  <a:cxn ang="0">
                    <a:pos x="T0" y="T1"/>
                  </a:cxn>
                  <a:cxn ang="0">
                    <a:pos x="T2" y="T3"/>
                  </a:cxn>
                  <a:cxn ang="0">
                    <a:pos x="T4" y="T5"/>
                  </a:cxn>
                  <a:cxn ang="0">
                    <a:pos x="T6" y="T7"/>
                  </a:cxn>
                </a:cxnLst>
                <a:rect l="0" t="0" r="r" b="b"/>
                <a:pathLst>
                  <a:path w="8" h="14">
                    <a:moveTo>
                      <a:pt x="8" y="6"/>
                    </a:moveTo>
                    <a:cubicBezTo>
                      <a:pt x="7" y="11"/>
                      <a:pt x="4" y="14"/>
                      <a:pt x="2" y="11"/>
                    </a:cubicBezTo>
                    <a:cubicBezTo>
                      <a:pt x="0" y="9"/>
                      <a:pt x="2" y="1"/>
                      <a:pt x="5" y="0"/>
                    </a:cubicBezTo>
                    <a:cubicBezTo>
                      <a:pt x="8" y="0"/>
                      <a:pt x="8"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4" name="Freeform 2062">
                <a:extLst>
                  <a:ext uri="{FF2B5EF4-FFF2-40B4-BE49-F238E27FC236}">
                    <a16:creationId xmlns:a16="http://schemas.microsoft.com/office/drawing/2014/main" id="{06B681D3-610E-4CA4-AD74-746FD49D2FB2}"/>
                  </a:ext>
                </a:extLst>
              </p:cNvPr>
              <p:cNvSpPr>
                <a:spLocks/>
              </p:cNvSpPr>
              <p:nvPr/>
            </p:nvSpPr>
            <p:spPr bwMode="auto">
              <a:xfrm>
                <a:off x="4020" y="2204"/>
                <a:ext cx="43" cy="62"/>
              </a:xfrm>
              <a:custGeom>
                <a:avLst/>
                <a:gdLst>
                  <a:gd name="T0" fmla="*/ 8 w 9"/>
                  <a:gd name="T1" fmla="*/ 6 h 13"/>
                  <a:gd name="T2" fmla="*/ 2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0"/>
                      <a:pt x="4" y="13"/>
                      <a:pt x="2" y="11"/>
                    </a:cubicBezTo>
                    <a:cubicBezTo>
                      <a:pt x="0" y="8"/>
                      <a:pt x="2" y="1"/>
                      <a:pt x="6" y="0"/>
                    </a:cubicBezTo>
                    <a:cubicBezTo>
                      <a:pt x="9"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5" name="Freeform 2063">
                <a:extLst>
                  <a:ext uri="{FF2B5EF4-FFF2-40B4-BE49-F238E27FC236}">
                    <a16:creationId xmlns:a16="http://schemas.microsoft.com/office/drawing/2014/main" id="{E50350D6-5419-4054-A0DB-ED694C948BC5}"/>
                  </a:ext>
                </a:extLst>
              </p:cNvPr>
              <p:cNvSpPr>
                <a:spLocks/>
              </p:cNvSpPr>
              <p:nvPr/>
            </p:nvSpPr>
            <p:spPr bwMode="auto">
              <a:xfrm>
                <a:off x="4078" y="2180"/>
                <a:ext cx="43" cy="62"/>
              </a:xfrm>
              <a:custGeom>
                <a:avLst/>
                <a:gdLst>
                  <a:gd name="T0" fmla="*/ 8 w 9"/>
                  <a:gd name="T1" fmla="*/ 6 h 13"/>
                  <a:gd name="T2" fmla="*/ 2 w 9"/>
                  <a:gd name="T3" fmla="*/ 11 h 13"/>
                  <a:gd name="T4" fmla="*/ 6 w 9"/>
                  <a:gd name="T5" fmla="*/ 0 h 13"/>
                  <a:gd name="T6" fmla="*/ 8 w 9"/>
                  <a:gd name="T7" fmla="*/ 6 h 13"/>
                </a:gdLst>
                <a:ahLst/>
                <a:cxnLst>
                  <a:cxn ang="0">
                    <a:pos x="T0" y="T1"/>
                  </a:cxn>
                  <a:cxn ang="0">
                    <a:pos x="T2" y="T3"/>
                  </a:cxn>
                  <a:cxn ang="0">
                    <a:pos x="T4" y="T5"/>
                  </a:cxn>
                  <a:cxn ang="0">
                    <a:pos x="T6" y="T7"/>
                  </a:cxn>
                </a:cxnLst>
                <a:rect l="0" t="0" r="r" b="b"/>
                <a:pathLst>
                  <a:path w="9" h="13">
                    <a:moveTo>
                      <a:pt x="8" y="6"/>
                    </a:moveTo>
                    <a:cubicBezTo>
                      <a:pt x="7" y="11"/>
                      <a:pt x="3" y="13"/>
                      <a:pt x="2" y="11"/>
                    </a:cubicBezTo>
                    <a:cubicBezTo>
                      <a:pt x="0" y="8"/>
                      <a:pt x="2" y="0"/>
                      <a:pt x="6" y="0"/>
                    </a:cubicBezTo>
                    <a:cubicBezTo>
                      <a:pt x="8" y="0"/>
                      <a:pt x="9"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6" name="Freeform 2064">
                <a:extLst>
                  <a:ext uri="{FF2B5EF4-FFF2-40B4-BE49-F238E27FC236}">
                    <a16:creationId xmlns:a16="http://schemas.microsoft.com/office/drawing/2014/main" id="{F9F1E881-AB66-4F1D-BF33-EB06D36F88CF}"/>
                  </a:ext>
                </a:extLst>
              </p:cNvPr>
              <p:cNvSpPr>
                <a:spLocks/>
              </p:cNvSpPr>
              <p:nvPr/>
            </p:nvSpPr>
            <p:spPr bwMode="auto">
              <a:xfrm>
                <a:off x="4126" y="2175"/>
                <a:ext cx="48" cy="67"/>
              </a:xfrm>
              <a:custGeom>
                <a:avLst/>
                <a:gdLst>
                  <a:gd name="T0" fmla="*/ 9 w 10"/>
                  <a:gd name="T1" fmla="*/ 7 h 14"/>
                  <a:gd name="T2" fmla="*/ 2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1"/>
                      <a:pt x="4" y="14"/>
                      <a:pt x="2" y="11"/>
                    </a:cubicBezTo>
                    <a:cubicBezTo>
                      <a:pt x="0" y="8"/>
                      <a:pt x="2" y="1"/>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7" name="Freeform 2065">
                <a:extLst>
                  <a:ext uri="{FF2B5EF4-FFF2-40B4-BE49-F238E27FC236}">
                    <a16:creationId xmlns:a16="http://schemas.microsoft.com/office/drawing/2014/main" id="{66CD808C-7015-4AD6-8166-1BE5F064C8C7}"/>
                  </a:ext>
                </a:extLst>
              </p:cNvPr>
              <p:cNvSpPr>
                <a:spLocks/>
              </p:cNvSpPr>
              <p:nvPr/>
            </p:nvSpPr>
            <p:spPr bwMode="auto">
              <a:xfrm>
                <a:off x="4179" y="2160"/>
                <a:ext cx="48" cy="63"/>
              </a:xfrm>
              <a:custGeom>
                <a:avLst/>
                <a:gdLst>
                  <a:gd name="T0" fmla="*/ 10 w 10"/>
                  <a:gd name="T1" fmla="*/ 6 h 13"/>
                  <a:gd name="T2" fmla="*/ 2 w 10"/>
                  <a:gd name="T3" fmla="*/ 11 h 13"/>
                  <a:gd name="T4" fmla="*/ 7 w 10"/>
                  <a:gd name="T5" fmla="*/ 0 h 13"/>
                  <a:gd name="T6" fmla="*/ 10 w 10"/>
                  <a:gd name="T7" fmla="*/ 6 h 13"/>
                </a:gdLst>
                <a:ahLst/>
                <a:cxnLst>
                  <a:cxn ang="0">
                    <a:pos x="T0" y="T1"/>
                  </a:cxn>
                  <a:cxn ang="0">
                    <a:pos x="T2" y="T3"/>
                  </a:cxn>
                  <a:cxn ang="0">
                    <a:pos x="T4" y="T5"/>
                  </a:cxn>
                  <a:cxn ang="0">
                    <a:pos x="T6" y="T7"/>
                  </a:cxn>
                </a:cxnLst>
                <a:rect l="0" t="0" r="r" b="b"/>
                <a:pathLst>
                  <a:path w="10" h="13">
                    <a:moveTo>
                      <a:pt x="10" y="6"/>
                    </a:moveTo>
                    <a:cubicBezTo>
                      <a:pt x="9" y="11"/>
                      <a:pt x="4" y="13"/>
                      <a:pt x="2" y="11"/>
                    </a:cubicBezTo>
                    <a:cubicBezTo>
                      <a:pt x="0" y="7"/>
                      <a:pt x="2" y="0"/>
                      <a:pt x="7" y="0"/>
                    </a:cubicBezTo>
                    <a:cubicBezTo>
                      <a:pt x="10" y="0"/>
                      <a:pt x="10"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8" name="Freeform 2066">
                <a:extLst>
                  <a:ext uri="{FF2B5EF4-FFF2-40B4-BE49-F238E27FC236}">
                    <a16:creationId xmlns:a16="http://schemas.microsoft.com/office/drawing/2014/main" id="{768C18F3-E4FF-41F5-92FF-AB29A8606A9B}"/>
                  </a:ext>
                </a:extLst>
              </p:cNvPr>
              <p:cNvSpPr>
                <a:spLocks/>
              </p:cNvSpPr>
              <p:nvPr/>
            </p:nvSpPr>
            <p:spPr bwMode="auto">
              <a:xfrm>
                <a:off x="4232" y="2175"/>
                <a:ext cx="48" cy="67"/>
              </a:xfrm>
              <a:custGeom>
                <a:avLst/>
                <a:gdLst>
                  <a:gd name="T0" fmla="*/ 10 w 10"/>
                  <a:gd name="T1" fmla="*/ 6 h 14"/>
                  <a:gd name="T2" fmla="*/ 2 w 10"/>
                  <a:gd name="T3" fmla="*/ 11 h 14"/>
                  <a:gd name="T4" fmla="*/ 6 w 10"/>
                  <a:gd name="T5" fmla="*/ 0 h 14"/>
                  <a:gd name="T6" fmla="*/ 10 w 10"/>
                  <a:gd name="T7" fmla="*/ 6 h 14"/>
                </a:gdLst>
                <a:ahLst/>
                <a:cxnLst>
                  <a:cxn ang="0">
                    <a:pos x="T0" y="T1"/>
                  </a:cxn>
                  <a:cxn ang="0">
                    <a:pos x="T2" y="T3"/>
                  </a:cxn>
                  <a:cxn ang="0">
                    <a:pos x="T4" y="T5"/>
                  </a:cxn>
                  <a:cxn ang="0">
                    <a:pos x="T6" y="T7"/>
                  </a:cxn>
                </a:cxnLst>
                <a:rect l="0" t="0" r="r" b="b"/>
                <a:pathLst>
                  <a:path w="10" h="14">
                    <a:moveTo>
                      <a:pt x="10" y="6"/>
                    </a:moveTo>
                    <a:cubicBezTo>
                      <a:pt x="9" y="11"/>
                      <a:pt x="4" y="14"/>
                      <a:pt x="2" y="11"/>
                    </a:cubicBezTo>
                    <a:cubicBezTo>
                      <a:pt x="0" y="7"/>
                      <a:pt x="2" y="1"/>
                      <a:pt x="6" y="0"/>
                    </a:cubicBezTo>
                    <a:cubicBezTo>
                      <a:pt x="10" y="0"/>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19" name="Freeform 2067">
                <a:extLst>
                  <a:ext uri="{FF2B5EF4-FFF2-40B4-BE49-F238E27FC236}">
                    <a16:creationId xmlns:a16="http://schemas.microsoft.com/office/drawing/2014/main" id="{B1B9BA7E-B9DA-4A70-9276-2CE09D70FC6F}"/>
                  </a:ext>
                </a:extLst>
              </p:cNvPr>
              <p:cNvSpPr>
                <a:spLocks/>
              </p:cNvSpPr>
              <p:nvPr/>
            </p:nvSpPr>
            <p:spPr bwMode="auto">
              <a:xfrm>
                <a:off x="4290" y="2194"/>
                <a:ext cx="53" cy="68"/>
              </a:xfrm>
              <a:custGeom>
                <a:avLst/>
                <a:gdLst>
                  <a:gd name="T0" fmla="*/ 10 w 11"/>
                  <a:gd name="T1" fmla="*/ 7 h 14"/>
                  <a:gd name="T2" fmla="*/ 2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1"/>
                    </a:cubicBezTo>
                    <a:cubicBezTo>
                      <a:pt x="0" y="8"/>
                      <a:pt x="2" y="1"/>
                      <a:pt x="6"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0" name="Freeform 2068">
                <a:extLst>
                  <a:ext uri="{FF2B5EF4-FFF2-40B4-BE49-F238E27FC236}">
                    <a16:creationId xmlns:a16="http://schemas.microsoft.com/office/drawing/2014/main" id="{072F919E-1090-4D7B-8795-6CEB8AD1D46E}"/>
                  </a:ext>
                </a:extLst>
              </p:cNvPr>
              <p:cNvSpPr>
                <a:spLocks/>
              </p:cNvSpPr>
              <p:nvPr/>
            </p:nvSpPr>
            <p:spPr bwMode="auto">
              <a:xfrm>
                <a:off x="4348" y="2141"/>
                <a:ext cx="57" cy="68"/>
              </a:xfrm>
              <a:custGeom>
                <a:avLst/>
                <a:gdLst>
                  <a:gd name="T0" fmla="*/ 11 w 12"/>
                  <a:gd name="T1" fmla="*/ 7 h 14"/>
                  <a:gd name="T2" fmla="*/ 3 w 12"/>
                  <a:gd name="T3" fmla="*/ 11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3" y="11"/>
                    </a:cubicBezTo>
                    <a:cubicBezTo>
                      <a:pt x="0" y="8"/>
                      <a:pt x="3" y="1"/>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1" name="Freeform 2069">
                <a:extLst>
                  <a:ext uri="{FF2B5EF4-FFF2-40B4-BE49-F238E27FC236}">
                    <a16:creationId xmlns:a16="http://schemas.microsoft.com/office/drawing/2014/main" id="{723F4A6B-D4E8-4C82-B6D1-9AA36C7A24DA}"/>
                  </a:ext>
                </a:extLst>
              </p:cNvPr>
              <p:cNvSpPr>
                <a:spLocks/>
              </p:cNvSpPr>
              <p:nvPr/>
            </p:nvSpPr>
            <p:spPr bwMode="auto">
              <a:xfrm>
                <a:off x="4410" y="2083"/>
                <a:ext cx="58" cy="68"/>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4" y="14"/>
                      <a:pt x="2" y="10"/>
                    </a:cubicBezTo>
                    <a:cubicBezTo>
                      <a:pt x="0" y="7"/>
                      <a:pt x="3" y="1"/>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2" name="Freeform 2070">
                <a:extLst>
                  <a:ext uri="{FF2B5EF4-FFF2-40B4-BE49-F238E27FC236}">
                    <a16:creationId xmlns:a16="http://schemas.microsoft.com/office/drawing/2014/main" id="{608D9C27-0A9F-4579-88B8-0367AC602EFC}"/>
                  </a:ext>
                </a:extLst>
              </p:cNvPr>
              <p:cNvSpPr>
                <a:spLocks/>
              </p:cNvSpPr>
              <p:nvPr/>
            </p:nvSpPr>
            <p:spPr bwMode="auto">
              <a:xfrm>
                <a:off x="4478" y="2035"/>
                <a:ext cx="57" cy="67"/>
              </a:xfrm>
              <a:custGeom>
                <a:avLst/>
                <a:gdLst>
                  <a:gd name="T0" fmla="*/ 11 w 12"/>
                  <a:gd name="T1" fmla="*/ 6 h 14"/>
                  <a:gd name="T2" fmla="*/ 2 w 12"/>
                  <a:gd name="T3" fmla="*/ 10 h 14"/>
                  <a:gd name="T4" fmla="*/ 7 w 12"/>
                  <a:gd name="T5" fmla="*/ 0 h 14"/>
                  <a:gd name="T6" fmla="*/ 11 w 12"/>
                  <a:gd name="T7" fmla="*/ 6 h 14"/>
                </a:gdLst>
                <a:ahLst/>
                <a:cxnLst>
                  <a:cxn ang="0">
                    <a:pos x="T0" y="T1"/>
                  </a:cxn>
                  <a:cxn ang="0">
                    <a:pos x="T2" y="T3"/>
                  </a:cxn>
                  <a:cxn ang="0">
                    <a:pos x="T4" y="T5"/>
                  </a:cxn>
                  <a:cxn ang="0">
                    <a:pos x="T6" y="T7"/>
                  </a:cxn>
                </a:cxnLst>
                <a:rect l="0" t="0" r="r" b="b"/>
                <a:pathLst>
                  <a:path w="12" h="14">
                    <a:moveTo>
                      <a:pt x="11" y="6"/>
                    </a:moveTo>
                    <a:cubicBezTo>
                      <a:pt x="10" y="11"/>
                      <a:pt x="4" y="14"/>
                      <a:pt x="2" y="10"/>
                    </a:cubicBezTo>
                    <a:cubicBezTo>
                      <a:pt x="0" y="7"/>
                      <a:pt x="3" y="1"/>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3" name="Freeform 2071">
                <a:extLst>
                  <a:ext uri="{FF2B5EF4-FFF2-40B4-BE49-F238E27FC236}">
                    <a16:creationId xmlns:a16="http://schemas.microsoft.com/office/drawing/2014/main" id="{AD9F584C-ECCD-4B6D-A99B-F56E871E5FFE}"/>
                  </a:ext>
                </a:extLst>
              </p:cNvPr>
              <p:cNvSpPr>
                <a:spLocks/>
              </p:cNvSpPr>
              <p:nvPr/>
            </p:nvSpPr>
            <p:spPr bwMode="auto">
              <a:xfrm>
                <a:off x="4405" y="2011"/>
                <a:ext cx="58" cy="63"/>
              </a:xfrm>
              <a:custGeom>
                <a:avLst/>
                <a:gdLst>
                  <a:gd name="T0" fmla="*/ 11 w 12"/>
                  <a:gd name="T1" fmla="*/ 6 h 13"/>
                  <a:gd name="T2" fmla="*/ 2 w 12"/>
                  <a:gd name="T3" fmla="*/ 10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10"/>
                    </a:cubicBezTo>
                    <a:cubicBezTo>
                      <a:pt x="0" y="6"/>
                      <a:pt x="3"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4" name="Freeform 2072">
                <a:extLst>
                  <a:ext uri="{FF2B5EF4-FFF2-40B4-BE49-F238E27FC236}">
                    <a16:creationId xmlns:a16="http://schemas.microsoft.com/office/drawing/2014/main" id="{F6FEEE0C-42CF-4791-B600-592F7865DCD4}"/>
                  </a:ext>
                </a:extLst>
              </p:cNvPr>
              <p:cNvSpPr>
                <a:spLocks/>
              </p:cNvSpPr>
              <p:nvPr/>
            </p:nvSpPr>
            <p:spPr bwMode="auto">
              <a:xfrm>
                <a:off x="4343" y="2049"/>
                <a:ext cx="53" cy="68"/>
              </a:xfrm>
              <a:custGeom>
                <a:avLst/>
                <a:gdLst>
                  <a:gd name="T0" fmla="*/ 10 w 11"/>
                  <a:gd name="T1" fmla="*/ 6 h 14"/>
                  <a:gd name="T2" fmla="*/ 2 w 11"/>
                  <a:gd name="T3" fmla="*/ 10 h 14"/>
                  <a:gd name="T4" fmla="*/ 7 w 11"/>
                  <a:gd name="T5" fmla="*/ 0 h 14"/>
                  <a:gd name="T6" fmla="*/ 10 w 11"/>
                  <a:gd name="T7" fmla="*/ 6 h 14"/>
                </a:gdLst>
                <a:ahLst/>
                <a:cxnLst>
                  <a:cxn ang="0">
                    <a:pos x="T0" y="T1"/>
                  </a:cxn>
                  <a:cxn ang="0">
                    <a:pos x="T2" y="T3"/>
                  </a:cxn>
                  <a:cxn ang="0">
                    <a:pos x="T4" y="T5"/>
                  </a:cxn>
                  <a:cxn ang="0">
                    <a:pos x="T6" y="T7"/>
                  </a:cxn>
                </a:cxnLst>
                <a:rect l="0" t="0" r="r" b="b"/>
                <a:pathLst>
                  <a:path w="11" h="14">
                    <a:moveTo>
                      <a:pt x="10" y="6"/>
                    </a:moveTo>
                    <a:cubicBezTo>
                      <a:pt x="9" y="11"/>
                      <a:pt x="4" y="14"/>
                      <a:pt x="2" y="10"/>
                    </a:cubicBezTo>
                    <a:cubicBezTo>
                      <a:pt x="0" y="7"/>
                      <a:pt x="2" y="1"/>
                      <a:pt x="7" y="0"/>
                    </a:cubicBezTo>
                    <a:cubicBezTo>
                      <a:pt x="10" y="0"/>
                      <a:pt x="11"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5" name="Freeform 2073">
                <a:extLst>
                  <a:ext uri="{FF2B5EF4-FFF2-40B4-BE49-F238E27FC236}">
                    <a16:creationId xmlns:a16="http://schemas.microsoft.com/office/drawing/2014/main" id="{F9870D59-EE02-49F5-9BF2-E00D3F153718}"/>
                  </a:ext>
                </a:extLst>
              </p:cNvPr>
              <p:cNvSpPr>
                <a:spLocks/>
              </p:cNvSpPr>
              <p:nvPr/>
            </p:nvSpPr>
            <p:spPr bwMode="auto">
              <a:xfrm>
                <a:off x="4280" y="2102"/>
                <a:ext cx="53" cy="63"/>
              </a:xfrm>
              <a:custGeom>
                <a:avLst/>
                <a:gdLst>
                  <a:gd name="T0" fmla="*/ 10 w 11"/>
                  <a:gd name="T1" fmla="*/ 6 h 13"/>
                  <a:gd name="T2" fmla="*/ 2 w 11"/>
                  <a:gd name="T3" fmla="*/ 10 h 13"/>
                  <a:gd name="T4" fmla="*/ 7 w 11"/>
                  <a:gd name="T5" fmla="*/ 0 h 13"/>
                  <a:gd name="T6" fmla="*/ 10 w 11"/>
                  <a:gd name="T7" fmla="*/ 6 h 13"/>
                </a:gdLst>
                <a:ahLst/>
                <a:cxnLst>
                  <a:cxn ang="0">
                    <a:pos x="T0" y="T1"/>
                  </a:cxn>
                  <a:cxn ang="0">
                    <a:pos x="T2" y="T3"/>
                  </a:cxn>
                  <a:cxn ang="0">
                    <a:pos x="T4" y="T5"/>
                  </a:cxn>
                  <a:cxn ang="0">
                    <a:pos x="T6" y="T7"/>
                  </a:cxn>
                </a:cxnLst>
                <a:rect l="0" t="0" r="r" b="b"/>
                <a:pathLst>
                  <a:path w="11" h="13">
                    <a:moveTo>
                      <a:pt x="10" y="6"/>
                    </a:moveTo>
                    <a:cubicBezTo>
                      <a:pt x="9" y="11"/>
                      <a:pt x="4" y="13"/>
                      <a:pt x="2" y="10"/>
                    </a:cubicBezTo>
                    <a:cubicBezTo>
                      <a:pt x="0" y="7"/>
                      <a:pt x="2" y="0"/>
                      <a:pt x="7"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6" name="Freeform 2074">
                <a:extLst>
                  <a:ext uri="{FF2B5EF4-FFF2-40B4-BE49-F238E27FC236}">
                    <a16:creationId xmlns:a16="http://schemas.microsoft.com/office/drawing/2014/main" id="{C4738D08-8A60-4DBF-A086-A8CF05FDB59D}"/>
                  </a:ext>
                </a:extLst>
              </p:cNvPr>
              <p:cNvSpPr>
                <a:spLocks/>
              </p:cNvSpPr>
              <p:nvPr/>
            </p:nvSpPr>
            <p:spPr bwMode="auto">
              <a:xfrm>
                <a:off x="4507" y="2425"/>
                <a:ext cx="62" cy="68"/>
              </a:xfrm>
              <a:custGeom>
                <a:avLst/>
                <a:gdLst>
                  <a:gd name="T0" fmla="*/ 13 w 13"/>
                  <a:gd name="T1" fmla="*/ 6 h 14"/>
                  <a:gd name="T2" fmla="*/ 3 w 13"/>
                  <a:gd name="T3" fmla="*/ 11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7" y="14"/>
                      <a:pt x="3" y="11"/>
                    </a:cubicBezTo>
                    <a:cubicBezTo>
                      <a:pt x="0" y="7"/>
                      <a:pt x="2" y="0"/>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7" name="Freeform 2075">
                <a:extLst>
                  <a:ext uri="{FF2B5EF4-FFF2-40B4-BE49-F238E27FC236}">
                    <a16:creationId xmlns:a16="http://schemas.microsoft.com/office/drawing/2014/main" id="{B7D2A288-A29C-4678-B41A-3EFF954F652B}"/>
                  </a:ext>
                </a:extLst>
              </p:cNvPr>
              <p:cNvSpPr>
                <a:spLocks/>
              </p:cNvSpPr>
              <p:nvPr/>
            </p:nvSpPr>
            <p:spPr bwMode="auto">
              <a:xfrm>
                <a:off x="4429" y="2450"/>
                <a:ext cx="58" cy="72"/>
              </a:xfrm>
              <a:custGeom>
                <a:avLst/>
                <a:gdLst>
                  <a:gd name="T0" fmla="*/ 12 w 12"/>
                  <a:gd name="T1" fmla="*/ 7 h 15"/>
                  <a:gd name="T2" fmla="*/ 3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6" y="15"/>
                      <a:pt x="3" y="11"/>
                    </a:cubicBezTo>
                    <a:cubicBezTo>
                      <a:pt x="0" y="8"/>
                      <a:pt x="1" y="1"/>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8" name="Freeform 2076">
                <a:extLst>
                  <a:ext uri="{FF2B5EF4-FFF2-40B4-BE49-F238E27FC236}">
                    <a16:creationId xmlns:a16="http://schemas.microsoft.com/office/drawing/2014/main" id="{44B930F1-C10B-4B14-8448-7440011ACB70}"/>
                  </a:ext>
                </a:extLst>
              </p:cNvPr>
              <p:cNvSpPr>
                <a:spLocks/>
              </p:cNvSpPr>
              <p:nvPr/>
            </p:nvSpPr>
            <p:spPr bwMode="auto">
              <a:xfrm>
                <a:off x="5832" y="1264"/>
                <a:ext cx="48" cy="43"/>
              </a:xfrm>
              <a:custGeom>
                <a:avLst/>
                <a:gdLst>
                  <a:gd name="T0" fmla="*/ 9 w 10"/>
                  <a:gd name="T1" fmla="*/ 4 h 9"/>
                  <a:gd name="T2" fmla="*/ 3 w 10"/>
                  <a:gd name="T3" fmla="*/ 7 h 9"/>
                  <a:gd name="T4" fmla="*/ 3 w 10"/>
                  <a:gd name="T5" fmla="*/ 0 h 9"/>
                  <a:gd name="T6" fmla="*/ 4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7"/>
                      <a:pt x="6" y="9"/>
                      <a:pt x="3" y="7"/>
                    </a:cubicBezTo>
                    <a:cubicBezTo>
                      <a:pt x="0" y="5"/>
                      <a:pt x="0" y="1"/>
                      <a:pt x="3" y="0"/>
                    </a:cubicBezTo>
                    <a:cubicBezTo>
                      <a:pt x="3" y="0"/>
                      <a:pt x="3"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29" name="Freeform 2077">
                <a:extLst>
                  <a:ext uri="{FF2B5EF4-FFF2-40B4-BE49-F238E27FC236}">
                    <a16:creationId xmlns:a16="http://schemas.microsoft.com/office/drawing/2014/main" id="{26D2E24A-A250-4BA9-9820-68BF8332F9AD}"/>
                  </a:ext>
                </a:extLst>
              </p:cNvPr>
              <p:cNvSpPr>
                <a:spLocks/>
              </p:cNvSpPr>
              <p:nvPr/>
            </p:nvSpPr>
            <p:spPr bwMode="auto">
              <a:xfrm>
                <a:off x="5899" y="1225"/>
                <a:ext cx="48" cy="43"/>
              </a:xfrm>
              <a:custGeom>
                <a:avLst/>
                <a:gdLst>
                  <a:gd name="T0" fmla="*/ 10 w 10"/>
                  <a:gd name="T1" fmla="*/ 5 h 9"/>
                  <a:gd name="T2" fmla="*/ 5 w 10"/>
                  <a:gd name="T3" fmla="*/ 7 h 9"/>
                  <a:gd name="T4" fmla="*/ 3 w 10"/>
                  <a:gd name="T5" fmla="*/ 0 h 9"/>
                  <a:gd name="T6" fmla="*/ 4 w 10"/>
                  <a:gd name="T7" fmla="*/ 0 h 9"/>
                  <a:gd name="T8" fmla="*/ 10 w 10"/>
                  <a:gd name="T9" fmla="*/ 5 h 9"/>
                </a:gdLst>
                <a:ahLst/>
                <a:cxnLst>
                  <a:cxn ang="0">
                    <a:pos x="T0" y="T1"/>
                  </a:cxn>
                  <a:cxn ang="0">
                    <a:pos x="T2" y="T3"/>
                  </a:cxn>
                  <a:cxn ang="0">
                    <a:pos x="T4" y="T5"/>
                  </a:cxn>
                  <a:cxn ang="0">
                    <a:pos x="T6" y="T7"/>
                  </a:cxn>
                  <a:cxn ang="0">
                    <a:pos x="T8" y="T9"/>
                  </a:cxn>
                </a:cxnLst>
                <a:rect l="0" t="0" r="r" b="b"/>
                <a:pathLst>
                  <a:path w="10" h="9">
                    <a:moveTo>
                      <a:pt x="10" y="5"/>
                    </a:moveTo>
                    <a:cubicBezTo>
                      <a:pt x="10" y="7"/>
                      <a:pt x="8" y="9"/>
                      <a:pt x="5" y="7"/>
                    </a:cubicBezTo>
                    <a:cubicBezTo>
                      <a:pt x="1" y="5"/>
                      <a:pt x="0" y="1"/>
                      <a:pt x="3" y="0"/>
                    </a:cubicBezTo>
                    <a:cubicBezTo>
                      <a:pt x="3" y="0"/>
                      <a:pt x="4" y="0"/>
                      <a:pt x="4" y="0"/>
                    </a:cubicBezTo>
                    <a:cubicBezTo>
                      <a:pt x="7" y="1"/>
                      <a:pt x="9"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0" name="Freeform 2078">
                <a:extLst>
                  <a:ext uri="{FF2B5EF4-FFF2-40B4-BE49-F238E27FC236}">
                    <a16:creationId xmlns:a16="http://schemas.microsoft.com/office/drawing/2014/main" id="{F5862A8D-845E-4EFC-8D30-5668F32E22DA}"/>
                  </a:ext>
                </a:extLst>
              </p:cNvPr>
              <p:cNvSpPr>
                <a:spLocks/>
              </p:cNvSpPr>
              <p:nvPr/>
            </p:nvSpPr>
            <p:spPr bwMode="auto">
              <a:xfrm>
                <a:off x="5832" y="1211"/>
                <a:ext cx="48" cy="38"/>
              </a:xfrm>
              <a:custGeom>
                <a:avLst/>
                <a:gdLst>
                  <a:gd name="T0" fmla="*/ 9 w 10"/>
                  <a:gd name="T1" fmla="*/ 4 h 8"/>
                  <a:gd name="T2" fmla="*/ 4 w 10"/>
                  <a:gd name="T3" fmla="*/ 6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7" y="8"/>
                      <a:pt x="4" y="6"/>
                    </a:cubicBezTo>
                    <a:cubicBezTo>
                      <a:pt x="1" y="4"/>
                      <a:pt x="0" y="0"/>
                      <a:pt x="3" y="0"/>
                    </a:cubicBezTo>
                    <a:cubicBezTo>
                      <a:pt x="4" y="0"/>
                      <a:pt x="4" y="0"/>
                      <a:pt x="4" y="0"/>
                    </a:cubicBezTo>
                    <a:cubicBezTo>
                      <a:pt x="7"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1" name="Freeform 2079">
                <a:extLst>
                  <a:ext uri="{FF2B5EF4-FFF2-40B4-BE49-F238E27FC236}">
                    <a16:creationId xmlns:a16="http://schemas.microsoft.com/office/drawing/2014/main" id="{8B438656-1650-47B4-B8EF-CDC626C1D521}"/>
                  </a:ext>
                </a:extLst>
              </p:cNvPr>
              <p:cNvSpPr>
                <a:spLocks/>
              </p:cNvSpPr>
              <p:nvPr/>
            </p:nvSpPr>
            <p:spPr bwMode="auto">
              <a:xfrm>
                <a:off x="5629" y="1158"/>
                <a:ext cx="44" cy="38"/>
              </a:xfrm>
              <a:custGeom>
                <a:avLst/>
                <a:gdLst>
                  <a:gd name="T0" fmla="*/ 9 w 9"/>
                  <a:gd name="T1" fmla="*/ 4 h 8"/>
                  <a:gd name="T2" fmla="*/ 2 w 9"/>
                  <a:gd name="T3" fmla="*/ 6 h 8"/>
                  <a:gd name="T4" fmla="*/ 4 w 9"/>
                  <a:gd name="T5" fmla="*/ 0 h 8"/>
                  <a:gd name="T6" fmla="*/ 4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7"/>
                      <a:pt x="5" y="8"/>
                      <a:pt x="2" y="6"/>
                    </a:cubicBezTo>
                    <a:cubicBezTo>
                      <a:pt x="0" y="4"/>
                      <a:pt x="0" y="1"/>
                      <a:pt x="4" y="0"/>
                    </a:cubicBezTo>
                    <a:cubicBezTo>
                      <a:pt x="4" y="0"/>
                      <a:pt x="4" y="0"/>
                      <a:pt x="4" y="0"/>
                    </a:cubicBezTo>
                    <a:cubicBezTo>
                      <a:pt x="7" y="0"/>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2" name="Freeform 2080">
                <a:extLst>
                  <a:ext uri="{FF2B5EF4-FFF2-40B4-BE49-F238E27FC236}">
                    <a16:creationId xmlns:a16="http://schemas.microsoft.com/office/drawing/2014/main" id="{AE357A15-F240-4C91-AF7A-8FA5C248AB41}"/>
                  </a:ext>
                </a:extLst>
              </p:cNvPr>
              <p:cNvSpPr>
                <a:spLocks/>
              </p:cNvSpPr>
              <p:nvPr/>
            </p:nvSpPr>
            <p:spPr bwMode="auto">
              <a:xfrm>
                <a:off x="5620" y="1109"/>
                <a:ext cx="43" cy="34"/>
              </a:xfrm>
              <a:custGeom>
                <a:avLst/>
                <a:gdLst>
                  <a:gd name="T0" fmla="*/ 8 w 9"/>
                  <a:gd name="T1" fmla="*/ 4 h 7"/>
                  <a:gd name="T2" fmla="*/ 3 w 9"/>
                  <a:gd name="T3" fmla="*/ 6 h 7"/>
                  <a:gd name="T4" fmla="*/ 4 w 9"/>
                  <a:gd name="T5" fmla="*/ 0 h 7"/>
                  <a:gd name="T6" fmla="*/ 4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5" y="7"/>
                      <a:pt x="3" y="6"/>
                    </a:cubicBezTo>
                    <a:cubicBezTo>
                      <a:pt x="0" y="4"/>
                      <a:pt x="1" y="0"/>
                      <a:pt x="4" y="0"/>
                    </a:cubicBezTo>
                    <a:cubicBezTo>
                      <a:pt x="4" y="0"/>
                      <a:pt x="4" y="0"/>
                      <a:pt x="4" y="0"/>
                    </a:cubicBezTo>
                    <a:cubicBezTo>
                      <a:pt x="7"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3" name="Freeform 2081">
                <a:extLst>
                  <a:ext uri="{FF2B5EF4-FFF2-40B4-BE49-F238E27FC236}">
                    <a16:creationId xmlns:a16="http://schemas.microsoft.com/office/drawing/2014/main" id="{80F11643-4EF6-4CD9-B10A-81B86A56B65D}"/>
                  </a:ext>
                </a:extLst>
              </p:cNvPr>
              <p:cNvSpPr>
                <a:spLocks/>
              </p:cNvSpPr>
              <p:nvPr/>
            </p:nvSpPr>
            <p:spPr bwMode="auto">
              <a:xfrm>
                <a:off x="5668" y="1129"/>
                <a:ext cx="43" cy="38"/>
              </a:xfrm>
              <a:custGeom>
                <a:avLst/>
                <a:gdLst>
                  <a:gd name="T0" fmla="*/ 9 w 9"/>
                  <a:gd name="T1" fmla="*/ 4 h 8"/>
                  <a:gd name="T2" fmla="*/ 3 w 9"/>
                  <a:gd name="T3" fmla="*/ 6 h 8"/>
                  <a:gd name="T4" fmla="*/ 4 w 9"/>
                  <a:gd name="T5" fmla="*/ 0 h 8"/>
                  <a:gd name="T6" fmla="*/ 4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7"/>
                      <a:pt x="6" y="8"/>
                      <a:pt x="3" y="6"/>
                    </a:cubicBezTo>
                    <a:cubicBezTo>
                      <a:pt x="0" y="4"/>
                      <a:pt x="1" y="1"/>
                      <a:pt x="4" y="0"/>
                    </a:cubicBezTo>
                    <a:cubicBezTo>
                      <a:pt x="4" y="0"/>
                      <a:pt x="4" y="0"/>
                      <a:pt x="4" y="0"/>
                    </a:cubicBezTo>
                    <a:cubicBezTo>
                      <a:pt x="7" y="1"/>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4" name="Freeform 2082">
                <a:extLst>
                  <a:ext uri="{FF2B5EF4-FFF2-40B4-BE49-F238E27FC236}">
                    <a16:creationId xmlns:a16="http://schemas.microsoft.com/office/drawing/2014/main" id="{8F8041BA-523D-4389-8035-0BD203DD9422}"/>
                  </a:ext>
                </a:extLst>
              </p:cNvPr>
              <p:cNvSpPr>
                <a:spLocks/>
              </p:cNvSpPr>
              <p:nvPr/>
            </p:nvSpPr>
            <p:spPr bwMode="auto">
              <a:xfrm>
                <a:off x="5716" y="1119"/>
                <a:ext cx="43" cy="39"/>
              </a:xfrm>
              <a:custGeom>
                <a:avLst/>
                <a:gdLst>
                  <a:gd name="T0" fmla="*/ 8 w 9"/>
                  <a:gd name="T1" fmla="*/ 4 h 8"/>
                  <a:gd name="T2" fmla="*/ 3 w 9"/>
                  <a:gd name="T3" fmla="*/ 6 h 8"/>
                  <a:gd name="T4" fmla="*/ 3 w 9"/>
                  <a:gd name="T5" fmla="*/ 0 h 8"/>
                  <a:gd name="T6" fmla="*/ 4 w 9"/>
                  <a:gd name="T7" fmla="*/ 0 h 8"/>
                  <a:gd name="T8" fmla="*/ 8 w 9"/>
                  <a:gd name="T9" fmla="*/ 4 h 8"/>
                </a:gdLst>
                <a:ahLst/>
                <a:cxnLst>
                  <a:cxn ang="0">
                    <a:pos x="T0" y="T1"/>
                  </a:cxn>
                  <a:cxn ang="0">
                    <a:pos x="T2" y="T3"/>
                  </a:cxn>
                  <a:cxn ang="0">
                    <a:pos x="T4" y="T5"/>
                  </a:cxn>
                  <a:cxn ang="0">
                    <a:pos x="T6" y="T7"/>
                  </a:cxn>
                  <a:cxn ang="0">
                    <a:pos x="T8" y="T9"/>
                  </a:cxn>
                </a:cxnLst>
                <a:rect l="0" t="0" r="r" b="b"/>
                <a:pathLst>
                  <a:path w="9" h="8">
                    <a:moveTo>
                      <a:pt x="8" y="4"/>
                    </a:moveTo>
                    <a:cubicBezTo>
                      <a:pt x="9" y="7"/>
                      <a:pt x="6" y="8"/>
                      <a:pt x="3" y="6"/>
                    </a:cubicBezTo>
                    <a:cubicBezTo>
                      <a:pt x="0" y="4"/>
                      <a:pt x="0" y="1"/>
                      <a:pt x="3" y="0"/>
                    </a:cubicBezTo>
                    <a:cubicBezTo>
                      <a:pt x="3" y="0"/>
                      <a:pt x="3" y="0"/>
                      <a:pt x="4" y="0"/>
                    </a:cubicBezTo>
                    <a:cubicBezTo>
                      <a:pt x="6" y="0"/>
                      <a:pt x="8" y="3"/>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5" name="Freeform 2083">
                <a:extLst>
                  <a:ext uri="{FF2B5EF4-FFF2-40B4-BE49-F238E27FC236}">
                    <a16:creationId xmlns:a16="http://schemas.microsoft.com/office/drawing/2014/main" id="{3F25BF62-7577-4D2D-B754-B12E62580B77}"/>
                  </a:ext>
                </a:extLst>
              </p:cNvPr>
              <p:cNvSpPr>
                <a:spLocks/>
              </p:cNvSpPr>
              <p:nvPr/>
            </p:nvSpPr>
            <p:spPr bwMode="auto">
              <a:xfrm>
                <a:off x="5755" y="1100"/>
                <a:ext cx="43" cy="33"/>
              </a:xfrm>
              <a:custGeom>
                <a:avLst/>
                <a:gdLst>
                  <a:gd name="T0" fmla="*/ 8 w 9"/>
                  <a:gd name="T1" fmla="*/ 3 h 7"/>
                  <a:gd name="T2" fmla="*/ 4 w 9"/>
                  <a:gd name="T3" fmla="*/ 5 h 7"/>
                  <a:gd name="T4" fmla="*/ 3 w 9"/>
                  <a:gd name="T5" fmla="*/ 0 h 7"/>
                  <a:gd name="T6" fmla="*/ 4 w 9"/>
                  <a:gd name="T7" fmla="*/ 0 h 7"/>
                  <a:gd name="T8" fmla="*/ 8 w 9"/>
                  <a:gd name="T9" fmla="*/ 3 h 7"/>
                </a:gdLst>
                <a:ahLst/>
                <a:cxnLst>
                  <a:cxn ang="0">
                    <a:pos x="T0" y="T1"/>
                  </a:cxn>
                  <a:cxn ang="0">
                    <a:pos x="T2" y="T3"/>
                  </a:cxn>
                  <a:cxn ang="0">
                    <a:pos x="T4" y="T5"/>
                  </a:cxn>
                  <a:cxn ang="0">
                    <a:pos x="T6" y="T7"/>
                  </a:cxn>
                  <a:cxn ang="0">
                    <a:pos x="T8" y="T9"/>
                  </a:cxn>
                </a:cxnLst>
                <a:rect l="0" t="0" r="r" b="b"/>
                <a:pathLst>
                  <a:path w="9" h="7">
                    <a:moveTo>
                      <a:pt x="8" y="3"/>
                    </a:moveTo>
                    <a:cubicBezTo>
                      <a:pt x="9" y="6"/>
                      <a:pt x="7" y="7"/>
                      <a:pt x="4" y="5"/>
                    </a:cubicBezTo>
                    <a:cubicBezTo>
                      <a:pt x="1" y="4"/>
                      <a:pt x="0" y="1"/>
                      <a:pt x="3" y="0"/>
                    </a:cubicBezTo>
                    <a:cubicBezTo>
                      <a:pt x="3" y="0"/>
                      <a:pt x="3" y="0"/>
                      <a:pt x="4" y="0"/>
                    </a:cubicBezTo>
                    <a:cubicBezTo>
                      <a:pt x="6"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6" name="Freeform 2084">
                <a:extLst>
                  <a:ext uri="{FF2B5EF4-FFF2-40B4-BE49-F238E27FC236}">
                    <a16:creationId xmlns:a16="http://schemas.microsoft.com/office/drawing/2014/main" id="{2DC78BAD-B64B-484A-B445-87670F2A61FD}"/>
                  </a:ext>
                </a:extLst>
              </p:cNvPr>
              <p:cNvSpPr>
                <a:spLocks/>
              </p:cNvSpPr>
              <p:nvPr/>
            </p:nvSpPr>
            <p:spPr bwMode="auto">
              <a:xfrm>
                <a:off x="5808" y="1114"/>
                <a:ext cx="48" cy="39"/>
              </a:xfrm>
              <a:custGeom>
                <a:avLst/>
                <a:gdLst>
                  <a:gd name="T0" fmla="*/ 9 w 10"/>
                  <a:gd name="T1" fmla="*/ 4 h 8"/>
                  <a:gd name="T2" fmla="*/ 4 w 10"/>
                  <a:gd name="T3" fmla="*/ 6 h 8"/>
                  <a:gd name="T4" fmla="*/ 3 w 10"/>
                  <a:gd name="T5" fmla="*/ 1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7" y="8"/>
                      <a:pt x="4" y="6"/>
                    </a:cubicBezTo>
                    <a:cubicBezTo>
                      <a:pt x="1" y="5"/>
                      <a:pt x="0" y="1"/>
                      <a:pt x="3" y="1"/>
                    </a:cubicBezTo>
                    <a:cubicBezTo>
                      <a:pt x="3" y="0"/>
                      <a:pt x="3" y="0"/>
                      <a:pt x="4" y="0"/>
                    </a:cubicBezTo>
                    <a:cubicBezTo>
                      <a:pt x="6"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7" name="Freeform 2085">
                <a:extLst>
                  <a:ext uri="{FF2B5EF4-FFF2-40B4-BE49-F238E27FC236}">
                    <a16:creationId xmlns:a16="http://schemas.microsoft.com/office/drawing/2014/main" id="{56B73A6A-4CA6-431B-804E-428D90031742}"/>
                  </a:ext>
                </a:extLst>
              </p:cNvPr>
              <p:cNvSpPr>
                <a:spLocks/>
              </p:cNvSpPr>
              <p:nvPr/>
            </p:nvSpPr>
            <p:spPr bwMode="auto">
              <a:xfrm>
                <a:off x="5702" y="1066"/>
                <a:ext cx="38" cy="34"/>
              </a:xfrm>
              <a:custGeom>
                <a:avLst/>
                <a:gdLst>
                  <a:gd name="T0" fmla="*/ 8 w 8"/>
                  <a:gd name="T1" fmla="*/ 3 h 7"/>
                  <a:gd name="T2" fmla="*/ 3 w 8"/>
                  <a:gd name="T3" fmla="*/ 5 h 7"/>
                  <a:gd name="T4" fmla="*/ 2 w 8"/>
                  <a:gd name="T5" fmla="*/ 0 h 7"/>
                  <a:gd name="T6" fmla="*/ 3 w 8"/>
                  <a:gd name="T7" fmla="*/ 0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cubicBezTo>
                      <a:pt x="8" y="5"/>
                      <a:pt x="6" y="7"/>
                      <a:pt x="3" y="5"/>
                    </a:cubicBezTo>
                    <a:cubicBezTo>
                      <a:pt x="1" y="3"/>
                      <a:pt x="0" y="1"/>
                      <a:pt x="2" y="0"/>
                    </a:cubicBezTo>
                    <a:cubicBezTo>
                      <a:pt x="3" y="0"/>
                      <a:pt x="3" y="0"/>
                      <a:pt x="3" y="0"/>
                    </a:cubicBezTo>
                    <a:cubicBezTo>
                      <a:pt x="6"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8" name="Freeform 2086">
                <a:extLst>
                  <a:ext uri="{FF2B5EF4-FFF2-40B4-BE49-F238E27FC236}">
                    <a16:creationId xmlns:a16="http://schemas.microsoft.com/office/drawing/2014/main" id="{0BDF8048-4AC5-422A-BB25-62ACC90F1EA4}"/>
                  </a:ext>
                </a:extLst>
              </p:cNvPr>
              <p:cNvSpPr>
                <a:spLocks/>
              </p:cNvSpPr>
              <p:nvPr/>
            </p:nvSpPr>
            <p:spPr bwMode="auto">
              <a:xfrm>
                <a:off x="5692" y="994"/>
                <a:ext cx="38" cy="29"/>
              </a:xfrm>
              <a:custGeom>
                <a:avLst/>
                <a:gdLst>
                  <a:gd name="T0" fmla="*/ 8 w 8"/>
                  <a:gd name="T1" fmla="*/ 3 h 6"/>
                  <a:gd name="T2" fmla="*/ 4 w 8"/>
                  <a:gd name="T3" fmla="*/ 5 h 6"/>
                  <a:gd name="T4" fmla="*/ 2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2" y="4"/>
                      <a:pt x="0" y="1"/>
                      <a:pt x="2" y="0"/>
                    </a:cubicBezTo>
                    <a:cubicBezTo>
                      <a:pt x="3" y="0"/>
                      <a:pt x="3"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39" name="Freeform 2087">
                <a:extLst>
                  <a:ext uri="{FF2B5EF4-FFF2-40B4-BE49-F238E27FC236}">
                    <a16:creationId xmlns:a16="http://schemas.microsoft.com/office/drawing/2014/main" id="{6E8F5489-69A4-4C8D-8B08-17E72972389C}"/>
                  </a:ext>
                </a:extLst>
              </p:cNvPr>
              <p:cNvSpPr>
                <a:spLocks/>
              </p:cNvSpPr>
              <p:nvPr/>
            </p:nvSpPr>
            <p:spPr bwMode="auto">
              <a:xfrm>
                <a:off x="5716" y="974"/>
                <a:ext cx="39" cy="24"/>
              </a:xfrm>
              <a:custGeom>
                <a:avLst/>
                <a:gdLst>
                  <a:gd name="T0" fmla="*/ 7 w 8"/>
                  <a:gd name="T1" fmla="*/ 2 h 5"/>
                  <a:gd name="T2" fmla="*/ 4 w 8"/>
                  <a:gd name="T3" fmla="*/ 4 h 5"/>
                  <a:gd name="T4" fmla="*/ 1 w 8"/>
                  <a:gd name="T5" fmla="*/ 0 h 5"/>
                  <a:gd name="T6" fmla="*/ 2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6" y="5"/>
                      <a:pt x="4" y="4"/>
                    </a:cubicBezTo>
                    <a:cubicBezTo>
                      <a:pt x="1" y="3"/>
                      <a:pt x="0" y="1"/>
                      <a:pt x="1" y="0"/>
                    </a:cubicBezTo>
                    <a:cubicBezTo>
                      <a:pt x="2" y="0"/>
                      <a:pt x="2" y="0"/>
                      <a:pt x="2" y="0"/>
                    </a:cubicBezTo>
                    <a:cubicBezTo>
                      <a:pt x="4" y="0"/>
                      <a:pt x="6"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0" name="Freeform 2088">
                <a:extLst>
                  <a:ext uri="{FF2B5EF4-FFF2-40B4-BE49-F238E27FC236}">
                    <a16:creationId xmlns:a16="http://schemas.microsoft.com/office/drawing/2014/main" id="{48DD45A1-C9BE-4206-B072-2FC524EB54C3}"/>
                  </a:ext>
                </a:extLst>
              </p:cNvPr>
              <p:cNvSpPr>
                <a:spLocks/>
              </p:cNvSpPr>
              <p:nvPr/>
            </p:nvSpPr>
            <p:spPr bwMode="auto">
              <a:xfrm>
                <a:off x="5735" y="955"/>
                <a:ext cx="39" cy="24"/>
              </a:xfrm>
              <a:custGeom>
                <a:avLst/>
                <a:gdLst>
                  <a:gd name="T0" fmla="*/ 7 w 8"/>
                  <a:gd name="T1" fmla="*/ 2 h 5"/>
                  <a:gd name="T2" fmla="*/ 6 w 8"/>
                  <a:gd name="T3" fmla="*/ 4 h 5"/>
                  <a:gd name="T4" fmla="*/ 2 w 8"/>
                  <a:gd name="T5" fmla="*/ 0 h 5"/>
                  <a:gd name="T6" fmla="*/ 3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7" y="5"/>
                      <a:pt x="6" y="4"/>
                    </a:cubicBezTo>
                    <a:cubicBezTo>
                      <a:pt x="3" y="4"/>
                      <a:pt x="0" y="1"/>
                      <a:pt x="2" y="0"/>
                    </a:cubicBezTo>
                    <a:cubicBezTo>
                      <a:pt x="2" y="0"/>
                      <a:pt x="2" y="0"/>
                      <a:pt x="3" y="0"/>
                    </a:cubicBezTo>
                    <a:cubicBezTo>
                      <a:pt x="5" y="0"/>
                      <a:pt x="6"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1" name="Freeform 2089">
                <a:extLst>
                  <a:ext uri="{FF2B5EF4-FFF2-40B4-BE49-F238E27FC236}">
                    <a16:creationId xmlns:a16="http://schemas.microsoft.com/office/drawing/2014/main" id="{F056B879-C83C-40AE-88BA-0DB2F52FFE8D}"/>
                  </a:ext>
                </a:extLst>
              </p:cNvPr>
              <p:cNvSpPr>
                <a:spLocks/>
              </p:cNvSpPr>
              <p:nvPr/>
            </p:nvSpPr>
            <p:spPr bwMode="auto">
              <a:xfrm>
                <a:off x="5692" y="941"/>
                <a:ext cx="34" cy="24"/>
              </a:xfrm>
              <a:custGeom>
                <a:avLst/>
                <a:gdLst>
                  <a:gd name="T0" fmla="*/ 7 w 7"/>
                  <a:gd name="T1" fmla="*/ 2 h 5"/>
                  <a:gd name="T2" fmla="*/ 5 w 7"/>
                  <a:gd name="T3" fmla="*/ 4 h 5"/>
                  <a:gd name="T4" fmla="*/ 2 w 7"/>
                  <a:gd name="T5" fmla="*/ 0 h 5"/>
                  <a:gd name="T6" fmla="*/ 2 w 7"/>
                  <a:gd name="T7" fmla="*/ 0 h 5"/>
                  <a:gd name="T8" fmla="*/ 7 w 7"/>
                  <a:gd name="T9" fmla="*/ 2 h 5"/>
                </a:gdLst>
                <a:ahLst/>
                <a:cxnLst>
                  <a:cxn ang="0">
                    <a:pos x="T0" y="T1"/>
                  </a:cxn>
                  <a:cxn ang="0">
                    <a:pos x="T2" y="T3"/>
                  </a:cxn>
                  <a:cxn ang="0">
                    <a:pos x="T4" y="T5"/>
                  </a:cxn>
                  <a:cxn ang="0">
                    <a:pos x="T6" y="T7"/>
                  </a:cxn>
                  <a:cxn ang="0">
                    <a:pos x="T8" y="T9"/>
                  </a:cxn>
                </a:cxnLst>
                <a:rect l="0" t="0" r="r" b="b"/>
                <a:pathLst>
                  <a:path w="7" h="5">
                    <a:moveTo>
                      <a:pt x="7" y="2"/>
                    </a:moveTo>
                    <a:cubicBezTo>
                      <a:pt x="7" y="4"/>
                      <a:pt x="6" y="5"/>
                      <a:pt x="5" y="4"/>
                    </a:cubicBezTo>
                    <a:cubicBezTo>
                      <a:pt x="2" y="4"/>
                      <a:pt x="0" y="1"/>
                      <a:pt x="2" y="0"/>
                    </a:cubicBezTo>
                    <a:cubicBezTo>
                      <a:pt x="2" y="0"/>
                      <a:pt x="2" y="0"/>
                      <a:pt x="2" y="0"/>
                    </a:cubicBezTo>
                    <a:cubicBezTo>
                      <a:pt x="4" y="0"/>
                      <a:pt x="6" y="2"/>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2" name="Freeform 2090">
                <a:extLst>
                  <a:ext uri="{FF2B5EF4-FFF2-40B4-BE49-F238E27FC236}">
                    <a16:creationId xmlns:a16="http://schemas.microsoft.com/office/drawing/2014/main" id="{6B2EAC0A-6684-46C3-9F93-EB712189AF36}"/>
                  </a:ext>
                </a:extLst>
              </p:cNvPr>
              <p:cNvSpPr>
                <a:spLocks/>
              </p:cNvSpPr>
              <p:nvPr/>
            </p:nvSpPr>
            <p:spPr bwMode="auto">
              <a:xfrm>
                <a:off x="5788" y="950"/>
                <a:ext cx="39" cy="24"/>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6" y="5"/>
                    </a:cubicBezTo>
                    <a:cubicBezTo>
                      <a:pt x="4" y="5"/>
                      <a:pt x="0" y="2"/>
                      <a:pt x="1" y="0"/>
                    </a:cubicBezTo>
                    <a:cubicBezTo>
                      <a:pt x="1"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3" name="Freeform 2091">
                <a:extLst>
                  <a:ext uri="{FF2B5EF4-FFF2-40B4-BE49-F238E27FC236}">
                    <a16:creationId xmlns:a16="http://schemas.microsoft.com/office/drawing/2014/main" id="{712BF390-AA96-480A-B4ED-86A242979F68}"/>
                  </a:ext>
                </a:extLst>
              </p:cNvPr>
              <p:cNvSpPr>
                <a:spLocks/>
              </p:cNvSpPr>
              <p:nvPr/>
            </p:nvSpPr>
            <p:spPr bwMode="auto">
              <a:xfrm>
                <a:off x="5740" y="931"/>
                <a:ext cx="39" cy="19"/>
              </a:xfrm>
              <a:custGeom>
                <a:avLst/>
                <a:gdLst>
                  <a:gd name="T0" fmla="*/ 7 w 8"/>
                  <a:gd name="T1" fmla="*/ 3 h 4"/>
                  <a:gd name="T2" fmla="*/ 6 w 8"/>
                  <a:gd name="T3" fmla="*/ 4 h 4"/>
                  <a:gd name="T4" fmla="*/ 1 w 8"/>
                  <a:gd name="T5" fmla="*/ 1 h 4"/>
                  <a:gd name="T6" fmla="*/ 2 w 8"/>
                  <a:gd name="T7" fmla="*/ 0 h 4"/>
                  <a:gd name="T8" fmla="*/ 7 w 8"/>
                  <a:gd name="T9" fmla="*/ 3 h 4"/>
                </a:gdLst>
                <a:ahLst/>
                <a:cxnLst>
                  <a:cxn ang="0">
                    <a:pos x="T0" y="T1"/>
                  </a:cxn>
                  <a:cxn ang="0">
                    <a:pos x="T2" y="T3"/>
                  </a:cxn>
                  <a:cxn ang="0">
                    <a:pos x="T4" y="T5"/>
                  </a:cxn>
                  <a:cxn ang="0">
                    <a:pos x="T6" y="T7"/>
                  </a:cxn>
                  <a:cxn ang="0">
                    <a:pos x="T8" y="T9"/>
                  </a:cxn>
                </a:cxnLst>
                <a:rect l="0" t="0" r="r" b="b"/>
                <a:pathLst>
                  <a:path w="8" h="4">
                    <a:moveTo>
                      <a:pt x="7" y="3"/>
                    </a:moveTo>
                    <a:cubicBezTo>
                      <a:pt x="8" y="4"/>
                      <a:pt x="7" y="4"/>
                      <a:pt x="6" y="4"/>
                    </a:cubicBezTo>
                    <a:cubicBezTo>
                      <a:pt x="3" y="4"/>
                      <a:pt x="0" y="1"/>
                      <a:pt x="1" y="1"/>
                    </a:cubicBezTo>
                    <a:cubicBezTo>
                      <a:pt x="2"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4" name="Freeform 2092">
                <a:extLst>
                  <a:ext uri="{FF2B5EF4-FFF2-40B4-BE49-F238E27FC236}">
                    <a16:creationId xmlns:a16="http://schemas.microsoft.com/office/drawing/2014/main" id="{4272A0D8-2B1A-4CEE-B421-A74B3FD638A3}"/>
                  </a:ext>
                </a:extLst>
              </p:cNvPr>
              <p:cNvSpPr>
                <a:spLocks/>
              </p:cNvSpPr>
              <p:nvPr/>
            </p:nvSpPr>
            <p:spPr bwMode="auto">
              <a:xfrm>
                <a:off x="5745" y="916"/>
                <a:ext cx="34" cy="20"/>
              </a:xfrm>
              <a:custGeom>
                <a:avLst/>
                <a:gdLst>
                  <a:gd name="T0" fmla="*/ 6 w 7"/>
                  <a:gd name="T1" fmla="*/ 2 h 4"/>
                  <a:gd name="T2" fmla="*/ 6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1" y="0"/>
                    </a:cubicBezTo>
                    <a:cubicBezTo>
                      <a:pt x="1" y="0"/>
                      <a:pt x="2" y="0"/>
                      <a:pt x="2"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5" name="Freeform 2093">
                <a:extLst>
                  <a:ext uri="{FF2B5EF4-FFF2-40B4-BE49-F238E27FC236}">
                    <a16:creationId xmlns:a16="http://schemas.microsoft.com/office/drawing/2014/main" id="{1C81BBDF-9390-4272-8596-4C68E8C580E6}"/>
                  </a:ext>
                </a:extLst>
              </p:cNvPr>
              <p:cNvSpPr>
                <a:spLocks/>
              </p:cNvSpPr>
              <p:nvPr/>
            </p:nvSpPr>
            <p:spPr bwMode="auto">
              <a:xfrm>
                <a:off x="5702" y="921"/>
                <a:ext cx="33" cy="20"/>
              </a:xfrm>
              <a:custGeom>
                <a:avLst/>
                <a:gdLst>
                  <a:gd name="T0" fmla="*/ 6 w 7"/>
                  <a:gd name="T1" fmla="*/ 2 h 4"/>
                  <a:gd name="T2" fmla="*/ 5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5" y="4"/>
                    </a:cubicBezTo>
                    <a:cubicBezTo>
                      <a:pt x="3" y="4"/>
                      <a:pt x="0" y="1"/>
                      <a:pt x="1" y="0"/>
                    </a:cubicBezTo>
                    <a:cubicBezTo>
                      <a:pt x="2" y="0"/>
                      <a:pt x="2" y="0"/>
                      <a:pt x="2" y="0"/>
                    </a:cubicBezTo>
                    <a:cubicBezTo>
                      <a:pt x="4"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6" name="Freeform 2094">
                <a:extLst>
                  <a:ext uri="{FF2B5EF4-FFF2-40B4-BE49-F238E27FC236}">
                    <a16:creationId xmlns:a16="http://schemas.microsoft.com/office/drawing/2014/main" id="{7DEB8B1C-0592-4335-89CB-C52609C6FC52}"/>
                  </a:ext>
                </a:extLst>
              </p:cNvPr>
              <p:cNvSpPr>
                <a:spLocks/>
              </p:cNvSpPr>
              <p:nvPr/>
            </p:nvSpPr>
            <p:spPr bwMode="auto">
              <a:xfrm>
                <a:off x="5706" y="902"/>
                <a:ext cx="34" cy="19"/>
              </a:xfrm>
              <a:custGeom>
                <a:avLst/>
                <a:gdLst>
                  <a:gd name="T0" fmla="*/ 6 w 7"/>
                  <a:gd name="T1" fmla="*/ 2 h 4"/>
                  <a:gd name="T2" fmla="*/ 6 w 7"/>
                  <a:gd name="T3" fmla="*/ 4 h 4"/>
                  <a:gd name="T4" fmla="*/ 1 w 7"/>
                  <a:gd name="T5" fmla="*/ 1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6" y="4"/>
                      <a:pt x="6" y="4"/>
                    </a:cubicBezTo>
                    <a:cubicBezTo>
                      <a:pt x="3" y="4"/>
                      <a:pt x="0" y="1"/>
                      <a:pt x="1" y="1"/>
                    </a:cubicBezTo>
                    <a:cubicBezTo>
                      <a:pt x="1" y="0"/>
                      <a:pt x="1" y="0"/>
                      <a:pt x="2"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7" name="Freeform 2095">
                <a:extLst>
                  <a:ext uri="{FF2B5EF4-FFF2-40B4-BE49-F238E27FC236}">
                    <a16:creationId xmlns:a16="http://schemas.microsoft.com/office/drawing/2014/main" id="{4C9FC314-F9C5-410E-9887-3DE2137E96B9}"/>
                  </a:ext>
                </a:extLst>
              </p:cNvPr>
              <p:cNvSpPr>
                <a:spLocks/>
              </p:cNvSpPr>
              <p:nvPr/>
            </p:nvSpPr>
            <p:spPr bwMode="auto">
              <a:xfrm>
                <a:off x="5663" y="1080"/>
                <a:ext cx="39" cy="34"/>
              </a:xfrm>
              <a:custGeom>
                <a:avLst/>
                <a:gdLst>
                  <a:gd name="T0" fmla="*/ 8 w 8"/>
                  <a:gd name="T1" fmla="*/ 4 h 7"/>
                  <a:gd name="T2" fmla="*/ 3 w 8"/>
                  <a:gd name="T3" fmla="*/ 5 h 7"/>
                  <a:gd name="T4" fmla="*/ 3 w 8"/>
                  <a:gd name="T5" fmla="*/ 0 h 7"/>
                  <a:gd name="T6" fmla="*/ 4 w 8"/>
                  <a:gd name="T7" fmla="*/ 0 h 7"/>
                  <a:gd name="T8" fmla="*/ 8 w 8"/>
                  <a:gd name="T9" fmla="*/ 4 h 7"/>
                </a:gdLst>
                <a:ahLst/>
                <a:cxnLst>
                  <a:cxn ang="0">
                    <a:pos x="T0" y="T1"/>
                  </a:cxn>
                  <a:cxn ang="0">
                    <a:pos x="T2" y="T3"/>
                  </a:cxn>
                  <a:cxn ang="0">
                    <a:pos x="T4" y="T5"/>
                  </a:cxn>
                  <a:cxn ang="0">
                    <a:pos x="T6" y="T7"/>
                  </a:cxn>
                  <a:cxn ang="0">
                    <a:pos x="T8" y="T9"/>
                  </a:cxn>
                </a:cxnLst>
                <a:rect l="0" t="0" r="r" b="b"/>
                <a:pathLst>
                  <a:path w="8" h="7">
                    <a:moveTo>
                      <a:pt x="8" y="4"/>
                    </a:moveTo>
                    <a:cubicBezTo>
                      <a:pt x="8" y="6"/>
                      <a:pt x="5" y="7"/>
                      <a:pt x="3" y="5"/>
                    </a:cubicBezTo>
                    <a:cubicBezTo>
                      <a:pt x="0" y="4"/>
                      <a:pt x="0" y="1"/>
                      <a:pt x="3" y="0"/>
                    </a:cubicBezTo>
                    <a:cubicBezTo>
                      <a:pt x="3" y="0"/>
                      <a:pt x="3" y="0"/>
                      <a:pt x="4"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8" name="Freeform 2096">
                <a:extLst>
                  <a:ext uri="{FF2B5EF4-FFF2-40B4-BE49-F238E27FC236}">
                    <a16:creationId xmlns:a16="http://schemas.microsoft.com/office/drawing/2014/main" id="{C96136FA-6A81-472F-805B-5A9747178358}"/>
                  </a:ext>
                </a:extLst>
              </p:cNvPr>
              <p:cNvSpPr>
                <a:spLocks/>
              </p:cNvSpPr>
              <p:nvPr/>
            </p:nvSpPr>
            <p:spPr bwMode="auto">
              <a:xfrm>
                <a:off x="5861" y="1124"/>
                <a:ext cx="43" cy="34"/>
              </a:xfrm>
              <a:custGeom>
                <a:avLst/>
                <a:gdLst>
                  <a:gd name="T0" fmla="*/ 8 w 9"/>
                  <a:gd name="T1" fmla="*/ 4 h 7"/>
                  <a:gd name="T2" fmla="*/ 4 w 9"/>
                  <a:gd name="T3" fmla="*/ 6 h 7"/>
                  <a:gd name="T4" fmla="*/ 2 w 9"/>
                  <a:gd name="T5" fmla="*/ 0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7" y="7"/>
                      <a:pt x="4" y="6"/>
                    </a:cubicBezTo>
                    <a:cubicBezTo>
                      <a:pt x="1" y="5"/>
                      <a:pt x="0" y="1"/>
                      <a:pt x="2" y="0"/>
                    </a:cubicBezTo>
                    <a:cubicBezTo>
                      <a:pt x="2" y="0"/>
                      <a:pt x="2" y="0"/>
                      <a:pt x="3" y="0"/>
                    </a:cubicBezTo>
                    <a:cubicBezTo>
                      <a:pt x="6" y="0"/>
                      <a:pt x="8"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49" name="Freeform 2097">
                <a:extLst>
                  <a:ext uri="{FF2B5EF4-FFF2-40B4-BE49-F238E27FC236}">
                    <a16:creationId xmlns:a16="http://schemas.microsoft.com/office/drawing/2014/main" id="{910A8F03-CA67-4D4A-8520-5EA8AB9D71BD}"/>
                  </a:ext>
                </a:extLst>
              </p:cNvPr>
              <p:cNvSpPr>
                <a:spLocks/>
              </p:cNvSpPr>
              <p:nvPr/>
            </p:nvSpPr>
            <p:spPr bwMode="auto">
              <a:xfrm>
                <a:off x="5875" y="1090"/>
                <a:ext cx="43" cy="34"/>
              </a:xfrm>
              <a:custGeom>
                <a:avLst/>
                <a:gdLst>
                  <a:gd name="T0" fmla="*/ 8 w 9"/>
                  <a:gd name="T1" fmla="*/ 4 h 7"/>
                  <a:gd name="T2" fmla="*/ 5 w 9"/>
                  <a:gd name="T3" fmla="*/ 6 h 7"/>
                  <a:gd name="T4" fmla="*/ 2 w 9"/>
                  <a:gd name="T5" fmla="*/ 0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7" y="7"/>
                      <a:pt x="5" y="6"/>
                    </a:cubicBezTo>
                    <a:cubicBezTo>
                      <a:pt x="2" y="5"/>
                      <a:pt x="0" y="1"/>
                      <a:pt x="2" y="0"/>
                    </a:cubicBezTo>
                    <a:cubicBezTo>
                      <a:pt x="2" y="0"/>
                      <a:pt x="2" y="0"/>
                      <a:pt x="3" y="0"/>
                    </a:cubicBezTo>
                    <a:cubicBezTo>
                      <a:pt x="5" y="0"/>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0" name="Freeform 2098">
                <a:extLst>
                  <a:ext uri="{FF2B5EF4-FFF2-40B4-BE49-F238E27FC236}">
                    <a16:creationId xmlns:a16="http://schemas.microsoft.com/office/drawing/2014/main" id="{6F92F308-98AE-40EE-BEFE-02CB664DA0AA}"/>
                  </a:ext>
                </a:extLst>
              </p:cNvPr>
              <p:cNvSpPr>
                <a:spLocks/>
              </p:cNvSpPr>
              <p:nvPr/>
            </p:nvSpPr>
            <p:spPr bwMode="auto">
              <a:xfrm>
                <a:off x="5899" y="1071"/>
                <a:ext cx="48" cy="29"/>
              </a:xfrm>
              <a:custGeom>
                <a:avLst/>
                <a:gdLst>
                  <a:gd name="T0" fmla="*/ 9 w 10"/>
                  <a:gd name="T1" fmla="*/ 3 h 6"/>
                  <a:gd name="T2" fmla="*/ 6 w 10"/>
                  <a:gd name="T3" fmla="*/ 6 h 6"/>
                  <a:gd name="T4" fmla="*/ 2 w 10"/>
                  <a:gd name="T5" fmla="*/ 0 h 6"/>
                  <a:gd name="T6" fmla="*/ 3 w 10"/>
                  <a:gd name="T7" fmla="*/ 0 h 6"/>
                  <a:gd name="T8" fmla="*/ 9 w 10"/>
                  <a:gd name="T9" fmla="*/ 3 h 6"/>
                </a:gdLst>
                <a:ahLst/>
                <a:cxnLst>
                  <a:cxn ang="0">
                    <a:pos x="T0" y="T1"/>
                  </a:cxn>
                  <a:cxn ang="0">
                    <a:pos x="T2" y="T3"/>
                  </a:cxn>
                  <a:cxn ang="0">
                    <a:pos x="T4" y="T5"/>
                  </a:cxn>
                  <a:cxn ang="0">
                    <a:pos x="T6" y="T7"/>
                  </a:cxn>
                  <a:cxn ang="0">
                    <a:pos x="T8" y="T9"/>
                  </a:cxn>
                </a:cxnLst>
                <a:rect l="0" t="0" r="r" b="b"/>
                <a:pathLst>
                  <a:path w="10" h="6">
                    <a:moveTo>
                      <a:pt x="9" y="3"/>
                    </a:moveTo>
                    <a:cubicBezTo>
                      <a:pt x="10" y="5"/>
                      <a:pt x="9" y="6"/>
                      <a:pt x="6" y="6"/>
                    </a:cubicBezTo>
                    <a:cubicBezTo>
                      <a:pt x="3" y="5"/>
                      <a:pt x="0" y="1"/>
                      <a:pt x="2" y="0"/>
                    </a:cubicBezTo>
                    <a:cubicBezTo>
                      <a:pt x="3" y="0"/>
                      <a:pt x="3" y="0"/>
                      <a:pt x="3"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1" name="Freeform 2099">
                <a:extLst>
                  <a:ext uri="{FF2B5EF4-FFF2-40B4-BE49-F238E27FC236}">
                    <a16:creationId xmlns:a16="http://schemas.microsoft.com/office/drawing/2014/main" id="{C59DC32A-7E7A-4E86-9D32-043D1D3DC7B8}"/>
                  </a:ext>
                </a:extLst>
              </p:cNvPr>
              <p:cNvSpPr>
                <a:spLocks/>
              </p:cNvSpPr>
              <p:nvPr/>
            </p:nvSpPr>
            <p:spPr bwMode="auto">
              <a:xfrm>
                <a:off x="5981" y="1071"/>
                <a:ext cx="43" cy="29"/>
              </a:xfrm>
              <a:custGeom>
                <a:avLst/>
                <a:gdLst>
                  <a:gd name="T0" fmla="*/ 8 w 9"/>
                  <a:gd name="T1" fmla="*/ 3 h 6"/>
                  <a:gd name="T2" fmla="*/ 7 w 9"/>
                  <a:gd name="T3" fmla="*/ 6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9" y="6"/>
                      <a:pt x="7" y="6"/>
                    </a:cubicBezTo>
                    <a:cubicBezTo>
                      <a:pt x="4" y="6"/>
                      <a:pt x="0" y="2"/>
                      <a:pt x="1" y="0"/>
                    </a:cubicBezTo>
                    <a:cubicBezTo>
                      <a:pt x="1" y="0"/>
                      <a:pt x="2" y="0"/>
                      <a:pt x="2"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2" name="Freeform 2100">
                <a:extLst>
                  <a:ext uri="{FF2B5EF4-FFF2-40B4-BE49-F238E27FC236}">
                    <a16:creationId xmlns:a16="http://schemas.microsoft.com/office/drawing/2014/main" id="{D8B505EB-782B-4AD6-9C0D-228EA050184E}"/>
                  </a:ext>
                </a:extLst>
              </p:cNvPr>
              <p:cNvSpPr>
                <a:spLocks/>
              </p:cNvSpPr>
              <p:nvPr/>
            </p:nvSpPr>
            <p:spPr bwMode="auto">
              <a:xfrm>
                <a:off x="6058" y="1312"/>
                <a:ext cx="53" cy="43"/>
              </a:xfrm>
              <a:custGeom>
                <a:avLst/>
                <a:gdLst>
                  <a:gd name="T0" fmla="*/ 10 w 11"/>
                  <a:gd name="T1" fmla="*/ 4 h 9"/>
                  <a:gd name="T2" fmla="*/ 5 w 11"/>
                  <a:gd name="T3" fmla="*/ 8 h 9"/>
                  <a:gd name="T4" fmla="*/ 3 w 11"/>
                  <a:gd name="T5" fmla="*/ 0 h 9"/>
                  <a:gd name="T6" fmla="*/ 4 w 11"/>
                  <a:gd name="T7" fmla="*/ 0 h 9"/>
                  <a:gd name="T8" fmla="*/ 10 w 11"/>
                  <a:gd name="T9" fmla="*/ 4 h 9"/>
                </a:gdLst>
                <a:ahLst/>
                <a:cxnLst>
                  <a:cxn ang="0">
                    <a:pos x="T0" y="T1"/>
                  </a:cxn>
                  <a:cxn ang="0">
                    <a:pos x="T2" y="T3"/>
                  </a:cxn>
                  <a:cxn ang="0">
                    <a:pos x="T4" y="T5"/>
                  </a:cxn>
                  <a:cxn ang="0">
                    <a:pos x="T6" y="T7"/>
                  </a:cxn>
                  <a:cxn ang="0">
                    <a:pos x="T8" y="T9"/>
                  </a:cxn>
                </a:cxnLst>
                <a:rect l="0" t="0" r="r" b="b"/>
                <a:pathLst>
                  <a:path w="11" h="9">
                    <a:moveTo>
                      <a:pt x="10" y="4"/>
                    </a:moveTo>
                    <a:cubicBezTo>
                      <a:pt x="11" y="7"/>
                      <a:pt x="9" y="9"/>
                      <a:pt x="5" y="8"/>
                    </a:cubicBezTo>
                    <a:cubicBezTo>
                      <a:pt x="2" y="6"/>
                      <a:pt x="0" y="1"/>
                      <a:pt x="3" y="0"/>
                    </a:cubicBezTo>
                    <a:cubicBezTo>
                      <a:pt x="3" y="0"/>
                      <a:pt x="4" y="0"/>
                      <a:pt x="4" y="0"/>
                    </a:cubicBezTo>
                    <a:cubicBezTo>
                      <a:pt x="7" y="0"/>
                      <a:pt x="9"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3" name="Freeform 2101">
                <a:extLst>
                  <a:ext uri="{FF2B5EF4-FFF2-40B4-BE49-F238E27FC236}">
                    <a16:creationId xmlns:a16="http://schemas.microsoft.com/office/drawing/2014/main" id="{272A2820-3D1B-455E-A008-80DD2FF3991D}"/>
                  </a:ext>
                </a:extLst>
              </p:cNvPr>
              <p:cNvSpPr>
                <a:spLocks/>
              </p:cNvSpPr>
              <p:nvPr/>
            </p:nvSpPr>
            <p:spPr bwMode="auto">
              <a:xfrm>
                <a:off x="6111" y="1365"/>
                <a:ext cx="53" cy="48"/>
              </a:xfrm>
              <a:custGeom>
                <a:avLst/>
                <a:gdLst>
                  <a:gd name="T0" fmla="*/ 10 w 11"/>
                  <a:gd name="T1" fmla="*/ 5 h 10"/>
                  <a:gd name="T2" fmla="*/ 5 w 11"/>
                  <a:gd name="T3" fmla="*/ 8 h 10"/>
                  <a:gd name="T4" fmla="*/ 3 w 11"/>
                  <a:gd name="T5" fmla="*/ 0 h 10"/>
                  <a:gd name="T6" fmla="*/ 4 w 11"/>
                  <a:gd name="T7" fmla="*/ 0 h 10"/>
                  <a:gd name="T8" fmla="*/ 10 w 11"/>
                  <a:gd name="T9" fmla="*/ 5 h 10"/>
                </a:gdLst>
                <a:ahLst/>
                <a:cxnLst>
                  <a:cxn ang="0">
                    <a:pos x="T0" y="T1"/>
                  </a:cxn>
                  <a:cxn ang="0">
                    <a:pos x="T2" y="T3"/>
                  </a:cxn>
                  <a:cxn ang="0">
                    <a:pos x="T4" y="T5"/>
                  </a:cxn>
                  <a:cxn ang="0">
                    <a:pos x="T6" y="T7"/>
                  </a:cxn>
                  <a:cxn ang="0">
                    <a:pos x="T8" y="T9"/>
                  </a:cxn>
                </a:cxnLst>
                <a:rect l="0" t="0" r="r" b="b"/>
                <a:pathLst>
                  <a:path w="11" h="10">
                    <a:moveTo>
                      <a:pt x="10" y="5"/>
                    </a:moveTo>
                    <a:cubicBezTo>
                      <a:pt x="11" y="8"/>
                      <a:pt x="9" y="10"/>
                      <a:pt x="5" y="8"/>
                    </a:cubicBezTo>
                    <a:cubicBezTo>
                      <a:pt x="1" y="6"/>
                      <a:pt x="0" y="1"/>
                      <a:pt x="3" y="0"/>
                    </a:cubicBezTo>
                    <a:cubicBezTo>
                      <a:pt x="3" y="0"/>
                      <a:pt x="4" y="0"/>
                      <a:pt x="4" y="0"/>
                    </a:cubicBezTo>
                    <a:cubicBezTo>
                      <a:pt x="7"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4" name="Freeform 2102">
                <a:extLst>
                  <a:ext uri="{FF2B5EF4-FFF2-40B4-BE49-F238E27FC236}">
                    <a16:creationId xmlns:a16="http://schemas.microsoft.com/office/drawing/2014/main" id="{330FCB29-DEF4-4998-AC62-BDE76AA2808C}"/>
                  </a:ext>
                </a:extLst>
              </p:cNvPr>
              <p:cNvSpPr>
                <a:spLocks/>
              </p:cNvSpPr>
              <p:nvPr/>
            </p:nvSpPr>
            <p:spPr bwMode="auto">
              <a:xfrm>
                <a:off x="6179" y="1370"/>
                <a:ext cx="57" cy="43"/>
              </a:xfrm>
              <a:custGeom>
                <a:avLst/>
                <a:gdLst>
                  <a:gd name="T0" fmla="*/ 11 w 12"/>
                  <a:gd name="T1" fmla="*/ 5 h 9"/>
                  <a:gd name="T2" fmla="*/ 6 w 12"/>
                  <a:gd name="T3" fmla="*/ 8 h 9"/>
                  <a:gd name="T4" fmla="*/ 3 w 12"/>
                  <a:gd name="T5" fmla="*/ 0 h 9"/>
                  <a:gd name="T6" fmla="*/ 4 w 12"/>
                  <a:gd name="T7" fmla="*/ 0 h 9"/>
                  <a:gd name="T8" fmla="*/ 11 w 12"/>
                  <a:gd name="T9" fmla="*/ 5 h 9"/>
                </a:gdLst>
                <a:ahLst/>
                <a:cxnLst>
                  <a:cxn ang="0">
                    <a:pos x="T0" y="T1"/>
                  </a:cxn>
                  <a:cxn ang="0">
                    <a:pos x="T2" y="T3"/>
                  </a:cxn>
                  <a:cxn ang="0">
                    <a:pos x="T4" y="T5"/>
                  </a:cxn>
                  <a:cxn ang="0">
                    <a:pos x="T6" y="T7"/>
                  </a:cxn>
                  <a:cxn ang="0">
                    <a:pos x="T8" y="T9"/>
                  </a:cxn>
                </a:cxnLst>
                <a:rect l="0" t="0" r="r" b="b"/>
                <a:pathLst>
                  <a:path w="12" h="9">
                    <a:moveTo>
                      <a:pt x="11" y="5"/>
                    </a:moveTo>
                    <a:cubicBezTo>
                      <a:pt x="12" y="8"/>
                      <a:pt x="9" y="9"/>
                      <a:pt x="6" y="8"/>
                    </a:cubicBezTo>
                    <a:cubicBezTo>
                      <a:pt x="2" y="6"/>
                      <a:pt x="0" y="1"/>
                      <a:pt x="3" y="0"/>
                    </a:cubicBezTo>
                    <a:cubicBezTo>
                      <a:pt x="4" y="0"/>
                      <a:pt x="4" y="0"/>
                      <a:pt x="4" y="0"/>
                    </a:cubicBezTo>
                    <a:cubicBezTo>
                      <a:pt x="7" y="0"/>
                      <a:pt x="10"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5" name="Freeform 2103">
                <a:extLst>
                  <a:ext uri="{FF2B5EF4-FFF2-40B4-BE49-F238E27FC236}">
                    <a16:creationId xmlns:a16="http://schemas.microsoft.com/office/drawing/2014/main" id="{4B8DD17D-055D-49A1-8E52-FCECBE4A4ABB}"/>
                  </a:ext>
                </a:extLst>
              </p:cNvPr>
              <p:cNvSpPr>
                <a:spLocks/>
              </p:cNvSpPr>
              <p:nvPr/>
            </p:nvSpPr>
            <p:spPr bwMode="auto">
              <a:xfrm>
                <a:off x="6183" y="1312"/>
                <a:ext cx="58" cy="43"/>
              </a:xfrm>
              <a:custGeom>
                <a:avLst/>
                <a:gdLst>
                  <a:gd name="T0" fmla="*/ 11 w 12"/>
                  <a:gd name="T1" fmla="*/ 5 h 9"/>
                  <a:gd name="T2" fmla="*/ 7 w 12"/>
                  <a:gd name="T3" fmla="*/ 8 h 9"/>
                  <a:gd name="T4" fmla="*/ 3 w 12"/>
                  <a:gd name="T5" fmla="*/ 0 h 9"/>
                  <a:gd name="T6" fmla="*/ 4 w 12"/>
                  <a:gd name="T7" fmla="*/ 0 h 9"/>
                  <a:gd name="T8" fmla="*/ 11 w 12"/>
                  <a:gd name="T9" fmla="*/ 5 h 9"/>
                </a:gdLst>
                <a:ahLst/>
                <a:cxnLst>
                  <a:cxn ang="0">
                    <a:pos x="T0" y="T1"/>
                  </a:cxn>
                  <a:cxn ang="0">
                    <a:pos x="T2" y="T3"/>
                  </a:cxn>
                  <a:cxn ang="0">
                    <a:pos x="T4" y="T5"/>
                  </a:cxn>
                  <a:cxn ang="0">
                    <a:pos x="T6" y="T7"/>
                  </a:cxn>
                  <a:cxn ang="0">
                    <a:pos x="T8" y="T9"/>
                  </a:cxn>
                </a:cxnLst>
                <a:rect l="0" t="0" r="r" b="b"/>
                <a:pathLst>
                  <a:path w="12" h="9">
                    <a:moveTo>
                      <a:pt x="11" y="5"/>
                    </a:moveTo>
                    <a:cubicBezTo>
                      <a:pt x="12" y="8"/>
                      <a:pt x="10" y="9"/>
                      <a:pt x="7" y="8"/>
                    </a:cubicBezTo>
                    <a:cubicBezTo>
                      <a:pt x="3" y="6"/>
                      <a:pt x="0" y="1"/>
                      <a:pt x="3" y="0"/>
                    </a:cubicBezTo>
                    <a:cubicBezTo>
                      <a:pt x="4" y="0"/>
                      <a:pt x="4" y="0"/>
                      <a:pt x="4" y="0"/>
                    </a:cubicBezTo>
                    <a:cubicBezTo>
                      <a:pt x="7" y="0"/>
                      <a:pt x="10"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6" name="Freeform 2104">
                <a:extLst>
                  <a:ext uri="{FF2B5EF4-FFF2-40B4-BE49-F238E27FC236}">
                    <a16:creationId xmlns:a16="http://schemas.microsoft.com/office/drawing/2014/main" id="{67227015-FAA6-47A5-AEF1-7312D7AE566C}"/>
                  </a:ext>
                </a:extLst>
              </p:cNvPr>
              <p:cNvSpPr>
                <a:spLocks/>
              </p:cNvSpPr>
              <p:nvPr/>
            </p:nvSpPr>
            <p:spPr bwMode="auto">
              <a:xfrm>
                <a:off x="6126" y="1317"/>
                <a:ext cx="53" cy="43"/>
              </a:xfrm>
              <a:custGeom>
                <a:avLst/>
                <a:gdLst>
                  <a:gd name="T0" fmla="*/ 10 w 11"/>
                  <a:gd name="T1" fmla="*/ 4 h 9"/>
                  <a:gd name="T2" fmla="*/ 6 w 11"/>
                  <a:gd name="T3" fmla="*/ 7 h 9"/>
                  <a:gd name="T4" fmla="*/ 3 w 11"/>
                  <a:gd name="T5" fmla="*/ 0 h 9"/>
                  <a:gd name="T6" fmla="*/ 4 w 11"/>
                  <a:gd name="T7" fmla="*/ 0 h 9"/>
                  <a:gd name="T8" fmla="*/ 10 w 11"/>
                  <a:gd name="T9" fmla="*/ 4 h 9"/>
                </a:gdLst>
                <a:ahLst/>
                <a:cxnLst>
                  <a:cxn ang="0">
                    <a:pos x="T0" y="T1"/>
                  </a:cxn>
                  <a:cxn ang="0">
                    <a:pos x="T2" y="T3"/>
                  </a:cxn>
                  <a:cxn ang="0">
                    <a:pos x="T4" y="T5"/>
                  </a:cxn>
                  <a:cxn ang="0">
                    <a:pos x="T6" y="T7"/>
                  </a:cxn>
                  <a:cxn ang="0">
                    <a:pos x="T8" y="T9"/>
                  </a:cxn>
                </a:cxnLst>
                <a:rect l="0" t="0" r="r" b="b"/>
                <a:pathLst>
                  <a:path w="11" h="9">
                    <a:moveTo>
                      <a:pt x="10" y="4"/>
                    </a:moveTo>
                    <a:cubicBezTo>
                      <a:pt x="11" y="7"/>
                      <a:pt x="9" y="9"/>
                      <a:pt x="6" y="7"/>
                    </a:cubicBezTo>
                    <a:cubicBezTo>
                      <a:pt x="2" y="6"/>
                      <a:pt x="0" y="1"/>
                      <a:pt x="3" y="0"/>
                    </a:cubicBezTo>
                    <a:cubicBezTo>
                      <a:pt x="3" y="0"/>
                      <a:pt x="4" y="0"/>
                      <a:pt x="4" y="0"/>
                    </a:cubicBezTo>
                    <a:cubicBezTo>
                      <a:pt x="7"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7" name="Freeform 2105">
                <a:extLst>
                  <a:ext uri="{FF2B5EF4-FFF2-40B4-BE49-F238E27FC236}">
                    <a16:creationId xmlns:a16="http://schemas.microsoft.com/office/drawing/2014/main" id="{45425F3A-4328-4F6F-82FC-40535572298D}"/>
                  </a:ext>
                </a:extLst>
              </p:cNvPr>
              <p:cNvSpPr>
                <a:spLocks/>
              </p:cNvSpPr>
              <p:nvPr/>
            </p:nvSpPr>
            <p:spPr bwMode="auto">
              <a:xfrm>
                <a:off x="5923" y="1047"/>
                <a:ext cx="44" cy="29"/>
              </a:xfrm>
              <a:custGeom>
                <a:avLst/>
                <a:gdLst>
                  <a:gd name="T0" fmla="*/ 8 w 9"/>
                  <a:gd name="T1" fmla="*/ 3 h 6"/>
                  <a:gd name="T2" fmla="*/ 6 w 9"/>
                  <a:gd name="T3" fmla="*/ 5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8" y="6"/>
                      <a:pt x="6" y="5"/>
                    </a:cubicBezTo>
                    <a:cubicBezTo>
                      <a:pt x="3" y="5"/>
                      <a:pt x="0" y="1"/>
                      <a:pt x="1" y="0"/>
                    </a:cubicBezTo>
                    <a:cubicBezTo>
                      <a:pt x="2" y="0"/>
                      <a:pt x="2" y="0"/>
                      <a:pt x="2"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8" name="Freeform 2106">
                <a:extLst>
                  <a:ext uri="{FF2B5EF4-FFF2-40B4-BE49-F238E27FC236}">
                    <a16:creationId xmlns:a16="http://schemas.microsoft.com/office/drawing/2014/main" id="{63A0F47E-0A9D-4E7B-8B3B-55FE6004DB78}"/>
                  </a:ext>
                </a:extLst>
              </p:cNvPr>
              <p:cNvSpPr>
                <a:spLocks/>
              </p:cNvSpPr>
              <p:nvPr/>
            </p:nvSpPr>
            <p:spPr bwMode="auto">
              <a:xfrm>
                <a:off x="5716" y="1288"/>
                <a:ext cx="48" cy="43"/>
              </a:xfrm>
              <a:custGeom>
                <a:avLst/>
                <a:gdLst>
                  <a:gd name="T0" fmla="*/ 10 w 10"/>
                  <a:gd name="T1" fmla="*/ 4 h 9"/>
                  <a:gd name="T2" fmla="*/ 3 w 10"/>
                  <a:gd name="T3" fmla="*/ 7 h 9"/>
                  <a:gd name="T4" fmla="*/ 4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4" y="0"/>
                    </a:cubicBezTo>
                    <a:cubicBezTo>
                      <a:pt x="4" y="0"/>
                      <a:pt x="5"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59" name="Freeform 2107">
                <a:extLst>
                  <a:ext uri="{FF2B5EF4-FFF2-40B4-BE49-F238E27FC236}">
                    <a16:creationId xmlns:a16="http://schemas.microsoft.com/office/drawing/2014/main" id="{FE79248A-8558-48BC-B307-C7DDA1AE6F8C}"/>
                  </a:ext>
                </a:extLst>
              </p:cNvPr>
              <p:cNvSpPr>
                <a:spLocks/>
              </p:cNvSpPr>
              <p:nvPr/>
            </p:nvSpPr>
            <p:spPr bwMode="auto">
              <a:xfrm>
                <a:off x="5658" y="1273"/>
                <a:ext cx="48" cy="44"/>
              </a:xfrm>
              <a:custGeom>
                <a:avLst/>
                <a:gdLst>
                  <a:gd name="T0" fmla="*/ 9 w 10"/>
                  <a:gd name="T1" fmla="*/ 4 h 9"/>
                  <a:gd name="T2" fmla="*/ 2 w 10"/>
                  <a:gd name="T3" fmla="*/ 6 h 9"/>
                  <a:gd name="T4" fmla="*/ 4 w 10"/>
                  <a:gd name="T5" fmla="*/ 0 h 9"/>
                  <a:gd name="T6" fmla="*/ 5 w 10"/>
                  <a:gd name="T7" fmla="*/ 0 h 9"/>
                  <a:gd name="T8" fmla="*/ 9 w 10"/>
                  <a:gd name="T9" fmla="*/ 4 h 9"/>
                </a:gdLst>
                <a:ahLst/>
                <a:cxnLst>
                  <a:cxn ang="0">
                    <a:pos x="T0" y="T1"/>
                  </a:cxn>
                  <a:cxn ang="0">
                    <a:pos x="T2" y="T3"/>
                  </a:cxn>
                  <a:cxn ang="0">
                    <a:pos x="T4" y="T5"/>
                  </a:cxn>
                  <a:cxn ang="0">
                    <a:pos x="T6" y="T7"/>
                  </a:cxn>
                  <a:cxn ang="0">
                    <a:pos x="T8" y="T9"/>
                  </a:cxn>
                </a:cxnLst>
                <a:rect l="0" t="0" r="r" b="b"/>
                <a:pathLst>
                  <a:path w="10" h="9">
                    <a:moveTo>
                      <a:pt x="9" y="4"/>
                    </a:moveTo>
                    <a:cubicBezTo>
                      <a:pt x="10" y="7"/>
                      <a:pt x="5" y="9"/>
                      <a:pt x="2" y="6"/>
                    </a:cubicBezTo>
                    <a:cubicBezTo>
                      <a:pt x="0" y="4"/>
                      <a:pt x="1" y="0"/>
                      <a:pt x="4" y="0"/>
                    </a:cubicBezTo>
                    <a:cubicBezTo>
                      <a:pt x="4" y="0"/>
                      <a:pt x="4" y="0"/>
                      <a:pt x="5" y="0"/>
                    </a:cubicBezTo>
                    <a:cubicBezTo>
                      <a:pt x="8"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0" name="Freeform 2108">
                <a:extLst>
                  <a:ext uri="{FF2B5EF4-FFF2-40B4-BE49-F238E27FC236}">
                    <a16:creationId xmlns:a16="http://schemas.microsoft.com/office/drawing/2014/main" id="{4528BC55-572E-4EA1-9219-005BE1F6853C}"/>
                  </a:ext>
                </a:extLst>
              </p:cNvPr>
              <p:cNvSpPr>
                <a:spLocks/>
              </p:cNvSpPr>
              <p:nvPr/>
            </p:nvSpPr>
            <p:spPr bwMode="auto">
              <a:xfrm>
                <a:off x="5620" y="1312"/>
                <a:ext cx="48" cy="48"/>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8"/>
                      <a:pt x="5" y="10"/>
                      <a:pt x="2" y="7"/>
                    </a:cubicBezTo>
                    <a:cubicBezTo>
                      <a:pt x="0" y="4"/>
                      <a:pt x="1"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1" name="Freeform 2109">
                <a:extLst>
                  <a:ext uri="{FF2B5EF4-FFF2-40B4-BE49-F238E27FC236}">
                    <a16:creationId xmlns:a16="http://schemas.microsoft.com/office/drawing/2014/main" id="{F0089D09-5BF0-4DBB-843E-F9746F9B96AA}"/>
                  </a:ext>
                </a:extLst>
              </p:cNvPr>
              <p:cNvSpPr>
                <a:spLocks/>
              </p:cNvSpPr>
              <p:nvPr/>
            </p:nvSpPr>
            <p:spPr bwMode="auto">
              <a:xfrm>
                <a:off x="5677" y="1336"/>
                <a:ext cx="49" cy="43"/>
              </a:xfrm>
              <a:custGeom>
                <a:avLst/>
                <a:gdLst>
                  <a:gd name="T0" fmla="*/ 10 w 10"/>
                  <a:gd name="T1" fmla="*/ 4 h 9"/>
                  <a:gd name="T2" fmla="*/ 3 w 10"/>
                  <a:gd name="T3" fmla="*/ 7 h 9"/>
                  <a:gd name="T4" fmla="*/ 5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5" y="0"/>
                    </a:cubicBezTo>
                    <a:cubicBezTo>
                      <a:pt x="5" y="0"/>
                      <a:pt x="5" y="0"/>
                      <a:pt x="5" y="0"/>
                    </a:cubicBezTo>
                    <a:cubicBezTo>
                      <a:pt x="8" y="0"/>
                      <a:pt x="10" y="2"/>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2" name="Freeform 2110">
                <a:extLst>
                  <a:ext uri="{FF2B5EF4-FFF2-40B4-BE49-F238E27FC236}">
                    <a16:creationId xmlns:a16="http://schemas.microsoft.com/office/drawing/2014/main" id="{FF1736F2-E91D-46F2-B509-E2C5B5C989BF}"/>
                  </a:ext>
                </a:extLst>
              </p:cNvPr>
              <p:cNvSpPr>
                <a:spLocks/>
              </p:cNvSpPr>
              <p:nvPr/>
            </p:nvSpPr>
            <p:spPr bwMode="auto">
              <a:xfrm>
                <a:off x="5668" y="1394"/>
                <a:ext cx="48" cy="48"/>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5" y="10"/>
                      <a:pt x="2" y="7"/>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3" name="Freeform 2111">
                <a:extLst>
                  <a:ext uri="{FF2B5EF4-FFF2-40B4-BE49-F238E27FC236}">
                    <a16:creationId xmlns:a16="http://schemas.microsoft.com/office/drawing/2014/main" id="{818B9769-06FE-4646-BDD6-095210D6DD38}"/>
                  </a:ext>
                </a:extLst>
              </p:cNvPr>
              <p:cNvSpPr>
                <a:spLocks/>
              </p:cNvSpPr>
              <p:nvPr/>
            </p:nvSpPr>
            <p:spPr bwMode="auto">
              <a:xfrm>
                <a:off x="5687" y="1461"/>
                <a:ext cx="53" cy="48"/>
              </a:xfrm>
              <a:custGeom>
                <a:avLst/>
                <a:gdLst>
                  <a:gd name="T0" fmla="*/ 11 w 11"/>
                  <a:gd name="T1" fmla="*/ 5 h 10"/>
                  <a:gd name="T2" fmla="*/ 2 w 11"/>
                  <a:gd name="T3" fmla="*/ 7 h 10"/>
                  <a:gd name="T4" fmla="*/ 5 w 11"/>
                  <a:gd name="T5" fmla="*/ 0 h 10"/>
                  <a:gd name="T6" fmla="*/ 11 w 11"/>
                  <a:gd name="T7" fmla="*/ 5 h 10"/>
                </a:gdLst>
                <a:ahLst/>
                <a:cxnLst>
                  <a:cxn ang="0">
                    <a:pos x="T0" y="T1"/>
                  </a:cxn>
                  <a:cxn ang="0">
                    <a:pos x="T2" y="T3"/>
                  </a:cxn>
                  <a:cxn ang="0">
                    <a:pos x="T4" y="T5"/>
                  </a:cxn>
                  <a:cxn ang="0">
                    <a:pos x="T6" y="T7"/>
                  </a:cxn>
                </a:cxnLst>
                <a:rect l="0" t="0" r="r" b="b"/>
                <a:pathLst>
                  <a:path w="11" h="10">
                    <a:moveTo>
                      <a:pt x="11" y="5"/>
                    </a:moveTo>
                    <a:cubicBezTo>
                      <a:pt x="11" y="9"/>
                      <a:pt x="5" y="10"/>
                      <a:pt x="2" y="7"/>
                    </a:cubicBezTo>
                    <a:cubicBezTo>
                      <a:pt x="0" y="5"/>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4" name="Freeform 2112">
                <a:extLst>
                  <a:ext uri="{FF2B5EF4-FFF2-40B4-BE49-F238E27FC236}">
                    <a16:creationId xmlns:a16="http://schemas.microsoft.com/office/drawing/2014/main" id="{ECB72420-AFAE-46CF-B37F-6804703A324E}"/>
                  </a:ext>
                </a:extLst>
              </p:cNvPr>
              <p:cNvSpPr>
                <a:spLocks/>
              </p:cNvSpPr>
              <p:nvPr/>
            </p:nvSpPr>
            <p:spPr bwMode="auto">
              <a:xfrm>
                <a:off x="5615" y="1432"/>
                <a:ext cx="48" cy="49"/>
              </a:xfrm>
              <a:custGeom>
                <a:avLst/>
                <a:gdLst>
                  <a:gd name="T0" fmla="*/ 10 w 10"/>
                  <a:gd name="T1" fmla="*/ 5 h 10"/>
                  <a:gd name="T2" fmla="*/ 2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9"/>
                      <a:pt x="5" y="10"/>
                      <a:pt x="2" y="7"/>
                    </a:cubicBezTo>
                    <a:cubicBezTo>
                      <a:pt x="0" y="4"/>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5" name="Freeform 2113">
                <a:extLst>
                  <a:ext uri="{FF2B5EF4-FFF2-40B4-BE49-F238E27FC236}">
                    <a16:creationId xmlns:a16="http://schemas.microsoft.com/office/drawing/2014/main" id="{B5306A86-6A4F-4D51-AA27-D53F0F83D6E7}"/>
                  </a:ext>
                </a:extLst>
              </p:cNvPr>
              <p:cNvSpPr>
                <a:spLocks/>
              </p:cNvSpPr>
              <p:nvPr/>
            </p:nvSpPr>
            <p:spPr bwMode="auto">
              <a:xfrm>
                <a:off x="5600" y="1370"/>
                <a:ext cx="53" cy="48"/>
              </a:xfrm>
              <a:custGeom>
                <a:avLst/>
                <a:gdLst>
                  <a:gd name="T0" fmla="*/ 11 w 11"/>
                  <a:gd name="T1" fmla="*/ 4 h 10"/>
                  <a:gd name="T2" fmla="*/ 3 w 11"/>
                  <a:gd name="T3" fmla="*/ 7 h 10"/>
                  <a:gd name="T4" fmla="*/ 6 w 11"/>
                  <a:gd name="T5" fmla="*/ 0 h 10"/>
                  <a:gd name="T6" fmla="*/ 11 w 11"/>
                  <a:gd name="T7" fmla="*/ 4 h 10"/>
                </a:gdLst>
                <a:ahLst/>
                <a:cxnLst>
                  <a:cxn ang="0">
                    <a:pos x="T0" y="T1"/>
                  </a:cxn>
                  <a:cxn ang="0">
                    <a:pos x="T2" y="T3"/>
                  </a:cxn>
                  <a:cxn ang="0">
                    <a:pos x="T4" y="T5"/>
                  </a:cxn>
                  <a:cxn ang="0">
                    <a:pos x="T6" y="T7"/>
                  </a:cxn>
                </a:cxnLst>
                <a:rect l="0" t="0" r="r" b="b"/>
                <a:pathLst>
                  <a:path w="11" h="10">
                    <a:moveTo>
                      <a:pt x="11" y="4"/>
                    </a:moveTo>
                    <a:cubicBezTo>
                      <a:pt x="11" y="8"/>
                      <a:pt x="6" y="10"/>
                      <a:pt x="3" y="7"/>
                    </a:cubicBezTo>
                    <a:cubicBezTo>
                      <a:pt x="0" y="4"/>
                      <a:pt x="2" y="0"/>
                      <a:pt x="6" y="0"/>
                    </a:cubicBezTo>
                    <a:cubicBezTo>
                      <a:pt x="9" y="0"/>
                      <a:pt x="11" y="2"/>
                      <a:pt x="11"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6" name="Freeform 2114">
                <a:extLst>
                  <a:ext uri="{FF2B5EF4-FFF2-40B4-BE49-F238E27FC236}">
                    <a16:creationId xmlns:a16="http://schemas.microsoft.com/office/drawing/2014/main" id="{AF6F976C-5CC2-4F12-AC89-5F86234863BE}"/>
                  </a:ext>
                </a:extLst>
              </p:cNvPr>
              <p:cNvSpPr>
                <a:spLocks/>
              </p:cNvSpPr>
              <p:nvPr/>
            </p:nvSpPr>
            <p:spPr bwMode="auto">
              <a:xfrm>
                <a:off x="5528" y="1346"/>
                <a:ext cx="53" cy="48"/>
              </a:xfrm>
              <a:custGeom>
                <a:avLst/>
                <a:gdLst>
                  <a:gd name="T0" fmla="*/ 11 w 11"/>
                  <a:gd name="T1" fmla="*/ 5 h 10"/>
                  <a:gd name="T2" fmla="*/ 3 w 11"/>
                  <a:gd name="T3" fmla="*/ 7 h 10"/>
                  <a:gd name="T4" fmla="*/ 6 w 11"/>
                  <a:gd name="T5" fmla="*/ 0 h 10"/>
                  <a:gd name="T6" fmla="*/ 11 w 11"/>
                  <a:gd name="T7" fmla="*/ 5 h 10"/>
                </a:gdLst>
                <a:ahLst/>
                <a:cxnLst>
                  <a:cxn ang="0">
                    <a:pos x="T0" y="T1"/>
                  </a:cxn>
                  <a:cxn ang="0">
                    <a:pos x="T2" y="T3"/>
                  </a:cxn>
                  <a:cxn ang="0">
                    <a:pos x="T4" y="T5"/>
                  </a:cxn>
                  <a:cxn ang="0">
                    <a:pos x="T6" y="T7"/>
                  </a:cxn>
                </a:cxnLst>
                <a:rect l="0" t="0" r="r" b="b"/>
                <a:pathLst>
                  <a:path w="11" h="10">
                    <a:moveTo>
                      <a:pt x="11" y="5"/>
                    </a:moveTo>
                    <a:cubicBezTo>
                      <a:pt x="11" y="9"/>
                      <a:pt x="5" y="10"/>
                      <a:pt x="3" y="7"/>
                    </a:cubicBezTo>
                    <a:cubicBezTo>
                      <a:pt x="0" y="5"/>
                      <a:pt x="2" y="1"/>
                      <a:pt x="6" y="0"/>
                    </a:cubicBezTo>
                    <a:cubicBezTo>
                      <a:pt x="10" y="1"/>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7" name="Freeform 2115">
                <a:extLst>
                  <a:ext uri="{FF2B5EF4-FFF2-40B4-BE49-F238E27FC236}">
                    <a16:creationId xmlns:a16="http://schemas.microsoft.com/office/drawing/2014/main" id="{AEAF7D64-B02A-4670-BAFC-697964C13D43}"/>
                  </a:ext>
                </a:extLst>
              </p:cNvPr>
              <p:cNvSpPr>
                <a:spLocks/>
              </p:cNvSpPr>
              <p:nvPr/>
            </p:nvSpPr>
            <p:spPr bwMode="auto">
              <a:xfrm>
                <a:off x="5933" y="1023"/>
                <a:ext cx="43" cy="24"/>
              </a:xfrm>
              <a:custGeom>
                <a:avLst/>
                <a:gdLst>
                  <a:gd name="T0" fmla="*/ 8 w 9"/>
                  <a:gd name="T1" fmla="*/ 3 h 5"/>
                  <a:gd name="T2" fmla="*/ 7 w 9"/>
                  <a:gd name="T3" fmla="*/ 5 h 5"/>
                  <a:gd name="T4" fmla="*/ 2 w 9"/>
                  <a:gd name="T5" fmla="*/ 0 h 5"/>
                  <a:gd name="T6" fmla="*/ 3 w 9"/>
                  <a:gd name="T7" fmla="*/ 0 h 5"/>
                  <a:gd name="T8" fmla="*/ 8 w 9"/>
                  <a:gd name="T9" fmla="*/ 3 h 5"/>
                </a:gdLst>
                <a:ahLst/>
                <a:cxnLst>
                  <a:cxn ang="0">
                    <a:pos x="T0" y="T1"/>
                  </a:cxn>
                  <a:cxn ang="0">
                    <a:pos x="T2" y="T3"/>
                  </a:cxn>
                  <a:cxn ang="0">
                    <a:pos x="T4" y="T5"/>
                  </a:cxn>
                  <a:cxn ang="0">
                    <a:pos x="T6" y="T7"/>
                  </a:cxn>
                  <a:cxn ang="0">
                    <a:pos x="T8" y="T9"/>
                  </a:cxn>
                </a:cxnLst>
                <a:rect l="0" t="0" r="r" b="b"/>
                <a:pathLst>
                  <a:path w="9" h="5">
                    <a:moveTo>
                      <a:pt x="8" y="3"/>
                    </a:moveTo>
                    <a:cubicBezTo>
                      <a:pt x="9" y="4"/>
                      <a:pt x="9" y="5"/>
                      <a:pt x="7" y="5"/>
                    </a:cubicBezTo>
                    <a:cubicBezTo>
                      <a:pt x="4" y="5"/>
                      <a:pt x="0" y="1"/>
                      <a:pt x="2" y="0"/>
                    </a:cubicBezTo>
                    <a:cubicBezTo>
                      <a:pt x="2" y="0"/>
                      <a:pt x="2"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8" name="Freeform 2116">
                <a:extLst>
                  <a:ext uri="{FF2B5EF4-FFF2-40B4-BE49-F238E27FC236}">
                    <a16:creationId xmlns:a16="http://schemas.microsoft.com/office/drawing/2014/main" id="{7F7907A9-65D9-40A1-B65C-D8776CAC6130}"/>
                  </a:ext>
                </a:extLst>
              </p:cNvPr>
              <p:cNvSpPr>
                <a:spLocks/>
              </p:cNvSpPr>
              <p:nvPr/>
            </p:nvSpPr>
            <p:spPr bwMode="auto">
              <a:xfrm>
                <a:off x="5759" y="907"/>
                <a:ext cx="34" cy="19"/>
              </a:xfrm>
              <a:custGeom>
                <a:avLst/>
                <a:gdLst>
                  <a:gd name="T0" fmla="*/ 6 w 7"/>
                  <a:gd name="T1" fmla="*/ 2 h 4"/>
                  <a:gd name="T2" fmla="*/ 6 w 7"/>
                  <a:gd name="T3" fmla="*/ 4 h 4"/>
                  <a:gd name="T4" fmla="*/ 1 w 7"/>
                  <a:gd name="T5" fmla="*/ 0 h 4"/>
                  <a:gd name="T6" fmla="*/ 2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1" y="0"/>
                    </a:cubicBezTo>
                    <a:cubicBezTo>
                      <a:pt x="1" y="0"/>
                      <a:pt x="1" y="0"/>
                      <a:pt x="2"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69" name="Freeform 2117">
                <a:extLst>
                  <a:ext uri="{FF2B5EF4-FFF2-40B4-BE49-F238E27FC236}">
                    <a16:creationId xmlns:a16="http://schemas.microsoft.com/office/drawing/2014/main" id="{2758981F-0206-40B7-ADA6-358D42754F33}"/>
                  </a:ext>
                </a:extLst>
              </p:cNvPr>
              <p:cNvSpPr>
                <a:spLocks/>
              </p:cNvSpPr>
              <p:nvPr/>
            </p:nvSpPr>
            <p:spPr bwMode="auto">
              <a:xfrm>
                <a:off x="5851" y="950"/>
                <a:ext cx="38" cy="24"/>
              </a:xfrm>
              <a:custGeom>
                <a:avLst/>
                <a:gdLst>
                  <a:gd name="T0" fmla="*/ 7 w 8"/>
                  <a:gd name="T1" fmla="*/ 3 h 5"/>
                  <a:gd name="T2" fmla="*/ 7 w 8"/>
                  <a:gd name="T3" fmla="*/ 4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4"/>
                      <a:pt x="7" y="4"/>
                    </a:cubicBezTo>
                    <a:cubicBezTo>
                      <a:pt x="5" y="5"/>
                      <a:pt x="0" y="1"/>
                      <a:pt x="1" y="0"/>
                    </a:cubicBezTo>
                    <a:cubicBezTo>
                      <a:pt x="1" y="0"/>
                      <a:pt x="1"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0" name="Freeform 2118">
                <a:extLst>
                  <a:ext uri="{FF2B5EF4-FFF2-40B4-BE49-F238E27FC236}">
                    <a16:creationId xmlns:a16="http://schemas.microsoft.com/office/drawing/2014/main" id="{5C1DCE98-A773-42C0-9025-80C616381D89}"/>
                  </a:ext>
                </a:extLst>
              </p:cNvPr>
              <p:cNvSpPr>
                <a:spLocks/>
              </p:cNvSpPr>
              <p:nvPr/>
            </p:nvSpPr>
            <p:spPr bwMode="auto">
              <a:xfrm>
                <a:off x="5841" y="926"/>
                <a:ext cx="34" cy="19"/>
              </a:xfrm>
              <a:custGeom>
                <a:avLst/>
                <a:gdLst>
                  <a:gd name="T0" fmla="*/ 6 w 7"/>
                  <a:gd name="T1" fmla="*/ 2 h 4"/>
                  <a:gd name="T2" fmla="*/ 7 w 7"/>
                  <a:gd name="T3" fmla="*/ 4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7" y="4"/>
                    </a:cubicBezTo>
                    <a:cubicBezTo>
                      <a:pt x="5" y="4"/>
                      <a:pt x="0" y="1"/>
                      <a:pt x="0" y="0"/>
                    </a:cubicBezTo>
                    <a:cubicBezTo>
                      <a:pt x="0" y="0"/>
                      <a:pt x="1" y="0"/>
                      <a:pt x="1" y="0"/>
                    </a:cubicBezTo>
                    <a:cubicBezTo>
                      <a:pt x="2"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1" name="Freeform 2119">
                <a:extLst>
                  <a:ext uri="{FF2B5EF4-FFF2-40B4-BE49-F238E27FC236}">
                    <a16:creationId xmlns:a16="http://schemas.microsoft.com/office/drawing/2014/main" id="{80347AEA-A48F-4DF6-A682-6CDFAE7BB8D0}"/>
                  </a:ext>
                </a:extLst>
              </p:cNvPr>
              <p:cNvSpPr>
                <a:spLocks/>
              </p:cNvSpPr>
              <p:nvPr/>
            </p:nvSpPr>
            <p:spPr bwMode="auto">
              <a:xfrm>
                <a:off x="5803" y="921"/>
                <a:ext cx="33" cy="20"/>
              </a:xfrm>
              <a:custGeom>
                <a:avLst/>
                <a:gdLst>
                  <a:gd name="T0" fmla="*/ 6 w 7"/>
                  <a:gd name="T1" fmla="*/ 2 h 4"/>
                  <a:gd name="T2" fmla="*/ 6 w 7"/>
                  <a:gd name="T3" fmla="*/ 3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3"/>
                      <a:pt x="6" y="3"/>
                    </a:cubicBezTo>
                    <a:cubicBezTo>
                      <a:pt x="4" y="4"/>
                      <a:pt x="0" y="1"/>
                      <a:pt x="0" y="0"/>
                    </a:cubicBezTo>
                    <a:cubicBezTo>
                      <a:pt x="0" y="0"/>
                      <a:pt x="1" y="0"/>
                      <a:pt x="1" y="0"/>
                    </a:cubicBezTo>
                    <a:cubicBezTo>
                      <a:pt x="2" y="0"/>
                      <a:pt x="4"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2" name="Freeform 2120">
                <a:extLst>
                  <a:ext uri="{FF2B5EF4-FFF2-40B4-BE49-F238E27FC236}">
                    <a16:creationId xmlns:a16="http://schemas.microsoft.com/office/drawing/2014/main" id="{3C14095F-FF63-4C4E-9906-15C2E0FE2707}"/>
                  </a:ext>
                </a:extLst>
              </p:cNvPr>
              <p:cNvSpPr>
                <a:spLocks/>
              </p:cNvSpPr>
              <p:nvPr/>
            </p:nvSpPr>
            <p:spPr bwMode="auto">
              <a:xfrm>
                <a:off x="5817" y="1080"/>
                <a:ext cx="48" cy="34"/>
              </a:xfrm>
              <a:custGeom>
                <a:avLst/>
                <a:gdLst>
                  <a:gd name="T0" fmla="*/ 9 w 10"/>
                  <a:gd name="T1" fmla="*/ 3 h 7"/>
                  <a:gd name="T2" fmla="*/ 5 w 10"/>
                  <a:gd name="T3" fmla="*/ 5 h 7"/>
                  <a:gd name="T4" fmla="*/ 2 w 10"/>
                  <a:gd name="T5" fmla="*/ 0 h 7"/>
                  <a:gd name="T6" fmla="*/ 4 w 10"/>
                  <a:gd name="T7" fmla="*/ 0 h 7"/>
                  <a:gd name="T8" fmla="*/ 9 w 10"/>
                  <a:gd name="T9" fmla="*/ 3 h 7"/>
                </a:gdLst>
                <a:ahLst/>
                <a:cxnLst>
                  <a:cxn ang="0">
                    <a:pos x="T0" y="T1"/>
                  </a:cxn>
                  <a:cxn ang="0">
                    <a:pos x="T2" y="T3"/>
                  </a:cxn>
                  <a:cxn ang="0">
                    <a:pos x="T4" y="T5"/>
                  </a:cxn>
                  <a:cxn ang="0">
                    <a:pos x="T6" y="T7"/>
                  </a:cxn>
                  <a:cxn ang="0">
                    <a:pos x="T8" y="T9"/>
                  </a:cxn>
                </a:cxnLst>
                <a:rect l="0" t="0" r="r" b="b"/>
                <a:pathLst>
                  <a:path w="10" h="7">
                    <a:moveTo>
                      <a:pt x="9" y="3"/>
                    </a:moveTo>
                    <a:cubicBezTo>
                      <a:pt x="10" y="5"/>
                      <a:pt x="8" y="7"/>
                      <a:pt x="5" y="5"/>
                    </a:cubicBezTo>
                    <a:cubicBezTo>
                      <a:pt x="2" y="4"/>
                      <a:pt x="0" y="1"/>
                      <a:pt x="2" y="0"/>
                    </a:cubicBezTo>
                    <a:cubicBezTo>
                      <a:pt x="3" y="0"/>
                      <a:pt x="3" y="0"/>
                      <a:pt x="4"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3" name="Freeform 2121">
                <a:extLst>
                  <a:ext uri="{FF2B5EF4-FFF2-40B4-BE49-F238E27FC236}">
                    <a16:creationId xmlns:a16="http://schemas.microsoft.com/office/drawing/2014/main" id="{06544D2C-43D5-4102-AC2F-35E35B6E4557}"/>
                  </a:ext>
                </a:extLst>
              </p:cNvPr>
              <p:cNvSpPr>
                <a:spLocks/>
              </p:cNvSpPr>
              <p:nvPr/>
            </p:nvSpPr>
            <p:spPr bwMode="auto">
              <a:xfrm>
                <a:off x="5769" y="1066"/>
                <a:ext cx="39" cy="29"/>
              </a:xfrm>
              <a:custGeom>
                <a:avLst/>
                <a:gdLst>
                  <a:gd name="T0" fmla="*/ 8 w 8"/>
                  <a:gd name="T1" fmla="*/ 3 h 6"/>
                  <a:gd name="T2" fmla="*/ 4 w 8"/>
                  <a:gd name="T3" fmla="*/ 5 h 6"/>
                  <a:gd name="T4" fmla="*/ 2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1" y="4"/>
                      <a:pt x="0" y="1"/>
                      <a:pt x="2" y="0"/>
                    </a:cubicBezTo>
                    <a:cubicBezTo>
                      <a:pt x="2" y="0"/>
                      <a:pt x="2"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4" name="Freeform 2122">
                <a:extLst>
                  <a:ext uri="{FF2B5EF4-FFF2-40B4-BE49-F238E27FC236}">
                    <a16:creationId xmlns:a16="http://schemas.microsoft.com/office/drawing/2014/main" id="{5BC97701-9391-431B-B1F5-157FC6E765FB}"/>
                  </a:ext>
                </a:extLst>
              </p:cNvPr>
              <p:cNvSpPr>
                <a:spLocks/>
              </p:cNvSpPr>
              <p:nvPr/>
            </p:nvSpPr>
            <p:spPr bwMode="auto">
              <a:xfrm>
                <a:off x="5721" y="1032"/>
                <a:ext cx="38" cy="29"/>
              </a:xfrm>
              <a:custGeom>
                <a:avLst/>
                <a:gdLst>
                  <a:gd name="T0" fmla="*/ 7 w 8"/>
                  <a:gd name="T1" fmla="*/ 3 h 6"/>
                  <a:gd name="T2" fmla="*/ 3 w 8"/>
                  <a:gd name="T3" fmla="*/ 5 h 6"/>
                  <a:gd name="T4" fmla="*/ 2 w 8"/>
                  <a:gd name="T5" fmla="*/ 0 h 6"/>
                  <a:gd name="T6" fmla="*/ 3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5"/>
                      <a:pt x="6" y="6"/>
                      <a:pt x="3" y="5"/>
                    </a:cubicBezTo>
                    <a:cubicBezTo>
                      <a:pt x="0" y="4"/>
                      <a:pt x="0" y="1"/>
                      <a:pt x="2" y="0"/>
                    </a:cubicBezTo>
                    <a:cubicBezTo>
                      <a:pt x="2" y="0"/>
                      <a:pt x="2" y="0"/>
                      <a:pt x="3"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5" name="Freeform 2123">
                <a:extLst>
                  <a:ext uri="{FF2B5EF4-FFF2-40B4-BE49-F238E27FC236}">
                    <a16:creationId xmlns:a16="http://schemas.microsoft.com/office/drawing/2014/main" id="{C4E0097C-AFDE-49B4-835C-5CD7570E2AFF}"/>
                  </a:ext>
                </a:extLst>
              </p:cNvPr>
              <p:cNvSpPr>
                <a:spLocks/>
              </p:cNvSpPr>
              <p:nvPr/>
            </p:nvSpPr>
            <p:spPr bwMode="auto">
              <a:xfrm>
                <a:off x="5740" y="1008"/>
                <a:ext cx="39" cy="29"/>
              </a:xfrm>
              <a:custGeom>
                <a:avLst/>
                <a:gdLst>
                  <a:gd name="T0" fmla="*/ 7 w 8"/>
                  <a:gd name="T1" fmla="*/ 3 h 6"/>
                  <a:gd name="T2" fmla="*/ 4 w 8"/>
                  <a:gd name="T3" fmla="*/ 5 h 6"/>
                  <a:gd name="T4" fmla="*/ 2 w 8"/>
                  <a:gd name="T5" fmla="*/ 0 h 6"/>
                  <a:gd name="T6" fmla="*/ 3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5"/>
                      <a:pt x="7" y="6"/>
                      <a:pt x="4" y="5"/>
                    </a:cubicBezTo>
                    <a:cubicBezTo>
                      <a:pt x="2" y="4"/>
                      <a:pt x="0" y="1"/>
                      <a:pt x="2" y="0"/>
                    </a:cubicBezTo>
                    <a:cubicBezTo>
                      <a:pt x="2" y="0"/>
                      <a:pt x="2" y="0"/>
                      <a:pt x="3"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6" name="Freeform 2124">
                <a:extLst>
                  <a:ext uri="{FF2B5EF4-FFF2-40B4-BE49-F238E27FC236}">
                    <a16:creationId xmlns:a16="http://schemas.microsoft.com/office/drawing/2014/main" id="{C9F07522-63B2-4894-9DE6-26954EC06778}"/>
                  </a:ext>
                </a:extLst>
              </p:cNvPr>
              <p:cNvSpPr>
                <a:spLocks/>
              </p:cNvSpPr>
              <p:nvPr/>
            </p:nvSpPr>
            <p:spPr bwMode="auto">
              <a:xfrm>
                <a:off x="5764" y="994"/>
                <a:ext cx="44" cy="29"/>
              </a:xfrm>
              <a:custGeom>
                <a:avLst/>
                <a:gdLst>
                  <a:gd name="T0" fmla="*/ 8 w 9"/>
                  <a:gd name="T1" fmla="*/ 3 h 6"/>
                  <a:gd name="T2" fmla="*/ 5 w 9"/>
                  <a:gd name="T3" fmla="*/ 5 h 6"/>
                  <a:gd name="T4" fmla="*/ 2 w 9"/>
                  <a:gd name="T5" fmla="*/ 0 h 6"/>
                  <a:gd name="T6" fmla="*/ 3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7" y="6"/>
                      <a:pt x="5" y="5"/>
                    </a:cubicBezTo>
                    <a:cubicBezTo>
                      <a:pt x="3" y="4"/>
                      <a:pt x="0" y="1"/>
                      <a:pt x="2" y="0"/>
                    </a:cubicBezTo>
                    <a:cubicBezTo>
                      <a:pt x="2" y="0"/>
                      <a:pt x="3" y="0"/>
                      <a:pt x="3"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7" name="Freeform 2125">
                <a:extLst>
                  <a:ext uri="{FF2B5EF4-FFF2-40B4-BE49-F238E27FC236}">
                    <a16:creationId xmlns:a16="http://schemas.microsoft.com/office/drawing/2014/main" id="{D9DF5C16-587F-4C47-B706-BF7F4362F062}"/>
                  </a:ext>
                </a:extLst>
              </p:cNvPr>
              <p:cNvSpPr>
                <a:spLocks/>
              </p:cNvSpPr>
              <p:nvPr/>
            </p:nvSpPr>
            <p:spPr bwMode="auto">
              <a:xfrm>
                <a:off x="5812" y="1008"/>
                <a:ext cx="39" cy="29"/>
              </a:xfrm>
              <a:custGeom>
                <a:avLst/>
                <a:gdLst>
                  <a:gd name="T0" fmla="*/ 7 w 8"/>
                  <a:gd name="T1" fmla="*/ 3 h 6"/>
                  <a:gd name="T2" fmla="*/ 5 w 8"/>
                  <a:gd name="T3" fmla="*/ 5 h 6"/>
                  <a:gd name="T4" fmla="*/ 2 w 8"/>
                  <a:gd name="T5" fmla="*/ 0 h 6"/>
                  <a:gd name="T6" fmla="*/ 2 w 8"/>
                  <a:gd name="T7" fmla="*/ 0 h 6"/>
                  <a:gd name="T8" fmla="*/ 7 w 8"/>
                  <a:gd name="T9" fmla="*/ 3 h 6"/>
                </a:gdLst>
                <a:ahLst/>
                <a:cxnLst>
                  <a:cxn ang="0">
                    <a:pos x="T0" y="T1"/>
                  </a:cxn>
                  <a:cxn ang="0">
                    <a:pos x="T2" y="T3"/>
                  </a:cxn>
                  <a:cxn ang="0">
                    <a:pos x="T4" y="T5"/>
                  </a:cxn>
                  <a:cxn ang="0">
                    <a:pos x="T6" y="T7"/>
                  </a:cxn>
                  <a:cxn ang="0">
                    <a:pos x="T8" y="T9"/>
                  </a:cxn>
                </a:cxnLst>
                <a:rect l="0" t="0" r="r" b="b"/>
                <a:pathLst>
                  <a:path w="8" h="6">
                    <a:moveTo>
                      <a:pt x="7" y="3"/>
                    </a:moveTo>
                    <a:cubicBezTo>
                      <a:pt x="8" y="4"/>
                      <a:pt x="7" y="6"/>
                      <a:pt x="5" y="5"/>
                    </a:cubicBezTo>
                    <a:cubicBezTo>
                      <a:pt x="2" y="4"/>
                      <a:pt x="0" y="1"/>
                      <a:pt x="2" y="0"/>
                    </a:cubicBezTo>
                    <a:cubicBezTo>
                      <a:pt x="2" y="0"/>
                      <a:pt x="2" y="0"/>
                      <a:pt x="2" y="0"/>
                    </a:cubicBezTo>
                    <a:cubicBezTo>
                      <a:pt x="5"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8" name="Freeform 2126">
                <a:extLst>
                  <a:ext uri="{FF2B5EF4-FFF2-40B4-BE49-F238E27FC236}">
                    <a16:creationId xmlns:a16="http://schemas.microsoft.com/office/drawing/2014/main" id="{603F75DA-AA18-48A9-B53C-8B64CB5CF9EE}"/>
                  </a:ext>
                </a:extLst>
              </p:cNvPr>
              <p:cNvSpPr>
                <a:spLocks/>
              </p:cNvSpPr>
              <p:nvPr/>
            </p:nvSpPr>
            <p:spPr bwMode="auto">
              <a:xfrm>
                <a:off x="5827" y="989"/>
                <a:ext cx="38" cy="24"/>
              </a:xfrm>
              <a:custGeom>
                <a:avLst/>
                <a:gdLst>
                  <a:gd name="T0" fmla="*/ 7 w 8"/>
                  <a:gd name="T1" fmla="*/ 2 h 5"/>
                  <a:gd name="T2" fmla="*/ 6 w 8"/>
                  <a:gd name="T3" fmla="*/ 5 h 5"/>
                  <a:gd name="T4" fmla="*/ 1 w 8"/>
                  <a:gd name="T5" fmla="*/ 0 h 5"/>
                  <a:gd name="T6" fmla="*/ 2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8" y="5"/>
                      <a:pt x="6" y="5"/>
                    </a:cubicBezTo>
                    <a:cubicBezTo>
                      <a:pt x="4" y="4"/>
                      <a:pt x="0" y="1"/>
                      <a:pt x="1" y="0"/>
                    </a:cubicBezTo>
                    <a:cubicBezTo>
                      <a:pt x="2" y="0"/>
                      <a:pt x="2" y="0"/>
                      <a:pt x="2" y="0"/>
                    </a:cubicBezTo>
                    <a:cubicBezTo>
                      <a:pt x="5" y="0"/>
                      <a:pt x="7"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79" name="Freeform 2127">
                <a:extLst>
                  <a:ext uri="{FF2B5EF4-FFF2-40B4-BE49-F238E27FC236}">
                    <a16:creationId xmlns:a16="http://schemas.microsoft.com/office/drawing/2014/main" id="{8682CC1E-23FE-4ABC-A5A0-443BA16144D8}"/>
                  </a:ext>
                </a:extLst>
              </p:cNvPr>
              <p:cNvSpPr>
                <a:spLocks/>
              </p:cNvSpPr>
              <p:nvPr/>
            </p:nvSpPr>
            <p:spPr bwMode="auto">
              <a:xfrm>
                <a:off x="5836" y="965"/>
                <a:ext cx="39" cy="24"/>
              </a:xfrm>
              <a:custGeom>
                <a:avLst/>
                <a:gdLst>
                  <a:gd name="T0" fmla="*/ 7 w 8"/>
                  <a:gd name="T1" fmla="*/ 3 h 5"/>
                  <a:gd name="T2" fmla="*/ 7 w 8"/>
                  <a:gd name="T3" fmla="*/ 5 h 5"/>
                  <a:gd name="T4" fmla="*/ 1 w 8"/>
                  <a:gd name="T5" fmla="*/ 1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7" y="5"/>
                    </a:cubicBezTo>
                    <a:cubicBezTo>
                      <a:pt x="4" y="5"/>
                      <a:pt x="0" y="2"/>
                      <a:pt x="1" y="1"/>
                    </a:cubicBezTo>
                    <a:cubicBezTo>
                      <a:pt x="1" y="0"/>
                      <a:pt x="2" y="0"/>
                      <a:pt x="2" y="0"/>
                    </a:cubicBezTo>
                    <a:cubicBezTo>
                      <a:pt x="4" y="1"/>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0" name="Freeform 2128">
                <a:extLst>
                  <a:ext uri="{FF2B5EF4-FFF2-40B4-BE49-F238E27FC236}">
                    <a16:creationId xmlns:a16="http://schemas.microsoft.com/office/drawing/2014/main" id="{EB6884E4-2C7A-4F53-B8DB-DEA690FD01E8}"/>
                  </a:ext>
                </a:extLst>
              </p:cNvPr>
              <p:cNvSpPr>
                <a:spLocks/>
              </p:cNvSpPr>
              <p:nvPr/>
            </p:nvSpPr>
            <p:spPr bwMode="auto">
              <a:xfrm>
                <a:off x="5798" y="936"/>
                <a:ext cx="34" cy="19"/>
              </a:xfrm>
              <a:custGeom>
                <a:avLst/>
                <a:gdLst>
                  <a:gd name="T0" fmla="*/ 6 w 7"/>
                  <a:gd name="T1" fmla="*/ 2 h 4"/>
                  <a:gd name="T2" fmla="*/ 6 w 7"/>
                  <a:gd name="T3" fmla="*/ 4 h 4"/>
                  <a:gd name="T4" fmla="*/ 0 w 7"/>
                  <a:gd name="T5" fmla="*/ 0 h 4"/>
                  <a:gd name="T6" fmla="*/ 1 w 7"/>
                  <a:gd name="T7" fmla="*/ 0 h 4"/>
                  <a:gd name="T8" fmla="*/ 6 w 7"/>
                  <a:gd name="T9" fmla="*/ 2 h 4"/>
                </a:gdLst>
                <a:ahLst/>
                <a:cxnLst>
                  <a:cxn ang="0">
                    <a:pos x="T0" y="T1"/>
                  </a:cxn>
                  <a:cxn ang="0">
                    <a:pos x="T2" y="T3"/>
                  </a:cxn>
                  <a:cxn ang="0">
                    <a:pos x="T4" y="T5"/>
                  </a:cxn>
                  <a:cxn ang="0">
                    <a:pos x="T6" y="T7"/>
                  </a:cxn>
                  <a:cxn ang="0">
                    <a:pos x="T8" y="T9"/>
                  </a:cxn>
                </a:cxnLst>
                <a:rect l="0" t="0" r="r" b="b"/>
                <a:pathLst>
                  <a:path w="7" h="4">
                    <a:moveTo>
                      <a:pt x="6" y="2"/>
                    </a:moveTo>
                    <a:cubicBezTo>
                      <a:pt x="7" y="3"/>
                      <a:pt x="7" y="4"/>
                      <a:pt x="6" y="4"/>
                    </a:cubicBezTo>
                    <a:cubicBezTo>
                      <a:pt x="4" y="4"/>
                      <a:pt x="0" y="1"/>
                      <a:pt x="0" y="0"/>
                    </a:cubicBezTo>
                    <a:cubicBezTo>
                      <a:pt x="1" y="0"/>
                      <a:pt x="1" y="0"/>
                      <a:pt x="1" y="0"/>
                    </a:cubicBezTo>
                    <a:cubicBezTo>
                      <a:pt x="3"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1" name="Freeform 2129">
                <a:extLst>
                  <a:ext uri="{FF2B5EF4-FFF2-40B4-BE49-F238E27FC236}">
                    <a16:creationId xmlns:a16="http://schemas.microsoft.com/office/drawing/2014/main" id="{95DEA3B3-2C7F-49DB-B6CE-7CC1B6E6AF9B}"/>
                  </a:ext>
                </a:extLst>
              </p:cNvPr>
              <p:cNvSpPr>
                <a:spLocks/>
              </p:cNvSpPr>
              <p:nvPr/>
            </p:nvSpPr>
            <p:spPr bwMode="auto">
              <a:xfrm>
                <a:off x="5779" y="970"/>
                <a:ext cx="38" cy="24"/>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7" y="5"/>
                      <a:pt x="6" y="5"/>
                    </a:cubicBezTo>
                    <a:cubicBezTo>
                      <a:pt x="3" y="4"/>
                      <a:pt x="0" y="1"/>
                      <a:pt x="1" y="0"/>
                    </a:cubicBezTo>
                    <a:cubicBezTo>
                      <a:pt x="2"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2" name="Freeform 2130">
                <a:extLst>
                  <a:ext uri="{FF2B5EF4-FFF2-40B4-BE49-F238E27FC236}">
                    <a16:creationId xmlns:a16="http://schemas.microsoft.com/office/drawing/2014/main" id="{9DADFFA1-3229-4598-A22E-122679EA882B}"/>
                  </a:ext>
                </a:extLst>
              </p:cNvPr>
              <p:cNvSpPr>
                <a:spLocks/>
              </p:cNvSpPr>
              <p:nvPr/>
            </p:nvSpPr>
            <p:spPr bwMode="auto">
              <a:xfrm>
                <a:off x="5788" y="1037"/>
                <a:ext cx="44" cy="29"/>
              </a:xfrm>
              <a:custGeom>
                <a:avLst/>
                <a:gdLst>
                  <a:gd name="T0" fmla="*/ 8 w 9"/>
                  <a:gd name="T1" fmla="*/ 3 h 6"/>
                  <a:gd name="T2" fmla="*/ 5 w 9"/>
                  <a:gd name="T3" fmla="*/ 5 h 6"/>
                  <a:gd name="T4" fmla="*/ 2 w 9"/>
                  <a:gd name="T5" fmla="*/ 0 h 6"/>
                  <a:gd name="T6" fmla="*/ 3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7" y="6"/>
                      <a:pt x="5" y="5"/>
                    </a:cubicBezTo>
                    <a:cubicBezTo>
                      <a:pt x="2" y="4"/>
                      <a:pt x="0" y="1"/>
                      <a:pt x="2" y="0"/>
                    </a:cubicBezTo>
                    <a:cubicBezTo>
                      <a:pt x="3" y="0"/>
                      <a:pt x="3" y="0"/>
                      <a:pt x="3" y="0"/>
                    </a:cubicBezTo>
                    <a:cubicBezTo>
                      <a:pt x="6"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3" name="Freeform 2131">
                <a:extLst>
                  <a:ext uri="{FF2B5EF4-FFF2-40B4-BE49-F238E27FC236}">
                    <a16:creationId xmlns:a16="http://schemas.microsoft.com/office/drawing/2014/main" id="{17157E25-EC4E-4758-8675-802E7E4F2C1D}"/>
                  </a:ext>
                </a:extLst>
              </p:cNvPr>
              <p:cNvSpPr>
                <a:spLocks/>
              </p:cNvSpPr>
              <p:nvPr/>
            </p:nvSpPr>
            <p:spPr bwMode="auto">
              <a:xfrm>
                <a:off x="5836" y="1047"/>
                <a:ext cx="44" cy="33"/>
              </a:xfrm>
              <a:custGeom>
                <a:avLst/>
                <a:gdLst>
                  <a:gd name="T0" fmla="*/ 8 w 9"/>
                  <a:gd name="T1" fmla="*/ 4 h 7"/>
                  <a:gd name="T2" fmla="*/ 6 w 9"/>
                  <a:gd name="T3" fmla="*/ 6 h 7"/>
                  <a:gd name="T4" fmla="*/ 2 w 9"/>
                  <a:gd name="T5" fmla="*/ 1 h 7"/>
                  <a:gd name="T6" fmla="*/ 3 w 9"/>
                  <a:gd name="T7" fmla="*/ 0 h 7"/>
                  <a:gd name="T8" fmla="*/ 8 w 9"/>
                  <a:gd name="T9" fmla="*/ 4 h 7"/>
                </a:gdLst>
                <a:ahLst/>
                <a:cxnLst>
                  <a:cxn ang="0">
                    <a:pos x="T0" y="T1"/>
                  </a:cxn>
                  <a:cxn ang="0">
                    <a:pos x="T2" y="T3"/>
                  </a:cxn>
                  <a:cxn ang="0">
                    <a:pos x="T4" y="T5"/>
                  </a:cxn>
                  <a:cxn ang="0">
                    <a:pos x="T6" y="T7"/>
                  </a:cxn>
                  <a:cxn ang="0">
                    <a:pos x="T8" y="T9"/>
                  </a:cxn>
                </a:cxnLst>
                <a:rect l="0" t="0" r="r" b="b"/>
                <a:pathLst>
                  <a:path w="9" h="7">
                    <a:moveTo>
                      <a:pt x="8" y="4"/>
                    </a:moveTo>
                    <a:cubicBezTo>
                      <a:pt x="9" y="6"/>
                      <a:pt x="8" y="7"/>
                      <a:pt x="6" y="6"/>
                    </a:cubicBezTo>
                    <a:cubicBezTo>
                      <a:pt x="2" y="5"/>
                      <a:pt x="0" y="2"/>
                      <a:pt x="2" y="1"/>
                    </a:cubicBezTo>
                    <a:cubicBezTo>
                      <a:pt x="2" y="0"/>
                      <a:pt x="3" y="0"/>
                      <a:pt x="3" y="0"/>
                    </a:cubicBezTo>
                    <a:cubicBezTo>
                      <a:pt x="5" y="1"/>
                      <a:pt x="7"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4" name="Freeform 2132">
                <a:extLst>
                  <a:ext uri="{FF2B5EF4-FFF2-40B4-BE49-F238E27FC236}">
                    <a16:creationId xmlns:a16="http://schemas.microsoft.com/office/drawing/2014/main" id="{A01741BA-B799-428B-84B7-3F0FCB5D93C3}"/>
                  </a:ext>
                </a:extLst>
              </p:cNvPr>
              <p:cNvSpPr>
                <a:spLocks/>
              </p:cNvSpPr>
              <p:nvPr/>
            </p:nvSpPr>
            <p:spPr bwMode="auto">
              <a:xfrm>
                <a:off x="5865" y="1032"/>
                <a:ext cx="44" cy="29"/>
              </a:xfrm>
              <a:custGeom>
                <a:avLst/>
                <a:gdLst>
                  <a:gd name="T0" fmla="*/ 8 w 9"/>
                  <a:gd name="T1" fmla="*/ 3 h 6"/>
                  <a:gd name="T2" fmla="*/ 6 w 9"/>
                  <a:gd name="T3" fmla="*/ 5 h 6"/>
                  <a:gd name="T4" fmla="*/ 1 w 9"/>
                  <a:gd name="T5" fmla="*/ 0 h 6"/>
                  <a:gd name="T6" fmla="*/ 2 w 9"/>
                  <a:gd name="T7" fmla="*/ 0 h 6"/>
                  <a:gd name="T8" fmla="*/ 8 w 9"/>
                  <a:gd name="T9" fmla="*/ 3 h 6"/>
                </a:gdLst>
                <a:ahLst/>
                <a:cxnLst>
                  <a:cxn ang="0">
                    <a:pos x="T0" y="T1"/>
                  </a:cxn>
                  <a:cxn ang="0">
                    <a:pos x="T2" y="T3"/>
                  </a:cxn>
                  <a:cxn ang="0">
                    <a:pos x="T4" y="T5"/>
                  </a:cxn>
                  <a:cxn ang="0">
                    <a:pos x="T6" y="T7"/>
                  </a:cxn>
                  <a:cxn ang="0">
                    <a:pos x="T8" y="T9"/>
                  </a:cxn>
                </a:cxnLst>
                <a:rect l="0" t="0" r="r" b="b"/>
                <a:pathLst>
                  <a:path w="9" h="6">
                    <a:moveTo>
                      <a:pt x="8" y="3"/>
                    </a:moveTo>
                    <a:cubicBezTo>
                      <a:pt x="9" y="5"/>
                      <a:pt x="8" y="6"/>
                      <a:pt x="6" y="5"/>
                    </a:cubicBezTo>
                    <a:cubicBezTo>
                      <a:pt x="3" y="5"/>
                      <a:pt x="0" y="1"/>
                      <a:pt x="1" y="0"/>
                    </a:cubicBezTo>
                    <a:cubicBezTo>
                      <a:pt x="2" y="0"/>
                      <a:pt x="2" y="0"/>
                      <a:pt x="2" y="0"/>
                    </a:cubicBezTo>
                    <a:cubicBezTo>
                      <a:pt x="5"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5" name="Freeform 2133">
                <a:extLst>
                  <a:ext uri="{FF2B5EF4-FFF2-40B4-BE49-F238E27FC236}">
                    <a16:creationId xmlns:a16="http://schemas.microsoft.com/office/drawing/2014/main" id="{6FB25A4E-0946-4357-9C1A-20D4774A8C10}"/>
                  </a:ext>
                </a:extLst>
              </p:cNvPr>
              <p:cNvSpPr>
                <a:spLocks/>
              </p:cNvSpPr>
              <p:nvPr/>
            </p:nvSpPr>
            <p:spPr bwMode="auto">
              <a:xfrm>
                <a:off x="5880" y="1008"/>
                <a:ext cx="38" cy="24"/>
              </a:xfrm>
              <a:custGeom>
                <a:avLst/>
                <a:gdLst>
                  <a:gd name="T0" fmla="*/ 7 w 8"/>
                  <a:gd name="T1" fmla="*/ 3 h 5"/>
                  <a:gd name="T2" fmla="*/ 6 w 8"/>
                  <a:gd name="T3" fmla="*/ 5 h 5"/>
                  <a:gd name="T4" fmla="*/ 1 w 8"/>
                  <a:gd name="T5" fmla="*/ 0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6" y="5"/>
                    </a:cubicBezTo>
                    <a:cubicBezTo>
                      <a:pt x="3" y="5"/>
                      <a:pt x="0" y="1"/>
                      <a:pt x="1" y="0"/>
                    </a:cubicBezTo>
                    <a:cubicBezTo>
                      <a:pt x="1" y="0"/>
                      <a:pt x="2" y="0"/>
                      <a:pt x="2" y="0"/>
                    </a:cubicBezTo>
                    <a:cubicBezTo>
                      <a:pt x="4" y="0"/>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6" name="Freeform 2134">
                <a:extLst>
                  <a:ext uri="{FF2B5EF4-FFF2-40B4-BE49-F238E27FC236}">
                    <a16:creationId xmlns:a16="http://schemas.microsoft.com/office/drawing/2014/main" id="{DCDCC1AA-3479-4619-B302-6A7FD5ACAAA0}"/>
                  </a:ext>
                </a:extLst>
              </p:cNvPr>
              <p:cNvSpPr>
                <a:spLocks/>
              </p:cNvSpPr>
              <p:nvPr/>
            </p:nvSpPr>
            <p:spPr bwMode="auto">
              <a:xfrm>
                <a:off x="5889" y="984"/>
                <a:ext cx="39" cy="24"/>
              </a:xfrm>
              <a:custGeom>
                <a:avLst/>
                <a:gdLst>
                  <a:gd name="T0" fmla="*/ 7 w 8"/>
                  <a:gd name="T1" fmla="*/ 3 h 5"/>
                  <a:gd name="T2" fmla="*/ 7 w 8"/>
                  <a:gd name="T3" fmla="*/ 5 h 5"/>
                  <a:gd name="T4" fmla="*/ 1 w 8"/>
                  <a:gd name="T5" fmla="*/ 1 h 5"/>
                  <a:gd name="T6" fmla="*/ 2 w 8"/>
                  <a:gd name="T7" fmla="*/ 0 h 5"/>
                  <a:gd name="T8" fmla="*/ 7 w 8"/>
                  <a:gd name="T9" fmla="*/ 3 h 5"/>
                </a:gdLst>
                <a:ahLst/>
                <a:cxnLst>
                  <a:cxn ang="0">
                    <a:pos x="T0" y="T1"/>
                  </a:cxn>
                  <a:cxn ang="0">
                    <a:pos x="T2" y="T3"/>
                  </a:cxn>
                  <a:cxn ang="0">
                    <a:pos x="T4" y="T5"/>
                  </a:cxn>
                  <a:cxn ang="0">
                    <a:pos x="T6" y="T7"/>
                  </a:cxn>
                  <a:cxn ang="0">
                    <a:pos x="T8" y="T9"/>
                  </a:cxn>
                </a:cxnLst>
                <a:rect l="0" t="0" r="r" b="b"/>
                <a:pathLst>
                  <a:path w="8" h="5">
                    <a:moveTo>
                      <a:pt x="7" y="3"/>
                    </a:moveTo>
                    <a:cubicBezTo>
                      <a:pt x="8" y="4"/>
                      <a:pt x="8" y="5"/>
                      <a:pt x="7" y="5"/>
                    </a:cubicBezTo>
                    <a:cubicBezTo>
                      <a:pt x="4" y="5"/>
                      <a:pt x="0" y="2"/>
                      <a:pt x="1" y="1"/>
                    </a:cubicBezTo>
                    <a:cubicBezTo>
                      <a:pt x="1" y="0"/>
                      <a:pt x="2" y="0"/>
                      <a:pt x="2" y="0"/>
                    </a:cubicBezTo>
                    <a:cubicBezTo>
                      <a:pt x="4" y="1"/>
                      <a:pt x="6"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7" name="Freeform 2135">
                <a:extLst>
                  <a:ext uri="{FF2B5EF4-FFF2-40B4-BE49-F238E27FC236}">
                    <a16:creationId xmlns:a16="http://schemas.microsoft.com/office/drawing/2014/main" id="{BBF1A646-2471-4293-9427-DD53A16B26F8}"/>
                  </a:ext>
                </a:extLst>
              </p:cNvPr>
              <p:cNvSpPr>
                <a:spLocks/>
              </p:cNvSpPr>
              <p:nvPr/>
            </p:nvSpPr>
            <p:spPr bwMode="auto">
              <a:xfrm>
                <a:off x="5653" y="1215"/>
                <a:ext cx="49" cy="44"/>
              </a:xfrm>
              <a:custGeom>
                <a:avLst/>
                <a:gdLst>
                  <a:gd name="T0" fmla="*/ 10 w 10"/>
                  <a:gd name="T1" fmla="*/ 4 h 9"/>
                  <a:gd name="T2" fmla="*/ 3 w 10"/>
                  <a:gd name="T3" fmla="*/ 7 h 9"/>
                  <a:gd name="T4" fmla="*/ 5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7"/>
                      <a:pt x="6" y="9"/>
                      <a:pt x="3" y="7"/>
                    </a:cubicBezTo>
                    <a:cubicBezTo>
                      <a:pt x="0" y="4"/>
                      <a:pt x="1" y="1"/>
                      <a:pt x="5" y="0"/>
                    </a:cubicBezTo>
                    <a:cubicBezTo>
                      <a:pt x="5" y="0"/>
                      <a:pt x="5"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8" name="Freeform 2136">
                <a:extLst>
                  <a:ext uri="{FF2B5EF4-FFF2-40B4-BE49-F238E27FC236}">
                    <a16:creationId xmlns:a16="http://schemas.microsoft.com/office/drawing/2014/main" id="{B67DC58C-7A23-4C0C-8A80-5E0D7B70C818}"/>
                  </a:ext>
                </a:extLst>
              </p:cNvPr>
              <p:cNvSpPr>
                <a:spLocks/>
              </p:cNvSpPr>
              <p:nvPr/>
            </p:nvSpPr>
            <p:spPr bwMode="auto">
              <a:xfrm>
                <a:off x="5692" y="1177"/>
                <a:ext cx="43" cy="43"/>
              </a:xfrm>
              <a:custGeom>
                <a:avLst/>
                <a:gdLst>
                  <a:gd name="T0" fmla="*/ 9 w 9"/>
                  <a:gd name="T1" fmla="*/ 4 h 9"/>
                  <a:gd name="T2" fmla="*/ 2 w 9"/>
                  <a:gd name="T3" fmla="*/ 7 h 9"/>
                  <a:gd name="T4" fmla="*/ 3 w 9"/>
                  <a:gd name="T5" fmla="*/ 1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5" y="9"/>
                      <a:pt x="2" y="7"/>
                    </a:cubicBezTo>
                    <a:cubicBezTo>
                      <a:pt x="0" y="4"/>
                      <a:pt x="0" y="1"/>
                      <a:pt x="3" y="1"/>
                    </a:cubicBezTo>
                    <a:cubicBezTo>
                      <a:pt x="4" y="0"/>
                      <a:pt x="4" y="0"/>
                      <a:pt x="4" y="0"/>
                    </a:cubicBezTo>
                    <a:cubicBezTo>
                      <a:pt x="7"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89" name="Freeform 2137">
                <a:extLst>
                  <a:ext uri="{FF2B5EF4-FFF2-40B4-BE49-F238E27FC236}">
                    <a16:creationId xmlns:a16="http://schemas.microsoft.com/office/drawing/2014/main" id="{D43A73C8-F0B8-4AF7-AAD6-38DA5535C8AA}"/>
                  </a:ext>
                </a:extLst>
              </p:cNvPr>
              <p:cNvSpPr>
                <a:spLocks/>
              </p:cNvSpPr>
              <p:nvPr/>
            </p:nvSpPr>
            <p:spPr bwMode="auto">
              <a:xfrm>
                <a:off x="5745" y="1167"/>
                <a:ext cx="43" cy="44"/>
              </a:xfrm>
              <a:custGeom>
                <a:avLst/>
                <a:gdLst>
                  <a:gd name="T0" fmla="*/ 9 w 9"/>
                  <a:gd name="T1" fmla="*/ 4 h 9"/>
                  <a:gd name="T2" fmla="*/ 3 w 9"/>
                  <a:gd name="T3" fmla="*/ 7 h 9"/>
                  <a:gd name="T4" fmla="*/ 3 w 9"/>
                  <a:gd name="T5" fmla="*/ 1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3" y="7"/>
                    </a:cubicBezTo>
                    <a:cubicBezTo>
                      <a:pt x="0" y="5"/>
                      <a:pt x="0" y="1"/>
                      <a:pt x="3" y="1"/>
                    </a:cubicBezTo>
                    <a:cubicBezTo>
                      <a:pt x="3" y="0"/>
                      <a:pt x="4" y="0"/>
                      <a:pt x="4" y="0"/>
                    </a:cubicBezTo>
                    <a:cubicBezTo>
                      <a:pt x="7"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0" name="Freeform 2138">
                <a:extLst>
                  <a:ext uri="{FF2B5EF4-FFF2-40B4-BE49-F238E27FC236}">
                    <a16:creationId xmlns:a16="http://schemas.microsoft.com/office/drawing/2014/main" id="{AA1AD91B-81B9-47CD-98E5-7F1D9578520C}"/>
                  </a:ext>
                </a:extLst>
              </p:cNvPr>
              <p:cNvSpPr>
                <a:spLocks/>
              </p:cNvSpPr>
              <p:nvPr/>
            </p:nvSpPr>
            <p:spPr bwMode="auto">
              <a:xfrm>
                <a:off x="5788" y="1153"/>
                <a:ext cx="44" cy="38"/>
              </a:xfrm>
              <a:custGeom>
                <a:avLst/>
                <a:gdLst>
                  <a:gd name="T0" fmla="*/ 8 w 9"/>
                  <a:gd name="T1" fmla="*/ 3 h 8"/>
                  <a:gd name="T2" fmla="*/ 3 w 9"/>
                  <a:gd name="T3" fmla="*/ 6 h 8"/>
                  <a:gd name="T4" fmla="*/ 2 w 9"/>
                  <a:gd name="T5" fmla="*/ 0 h 8"/>
                  <a:gd name="T6" fmla="*/ 3 w 9"/>
                  <a:gd name="T7" fmla="*/ 0 h 8"/>
                  <a:gd name="T8" fmla="*/ 8 w 9"/>
                  <a:gd name="T9" fmla="*/ 3 h 8"/>
                </a:gdLst>
                <a:ahLst/>
                <a:cxnLst>
                  <a:cxn ang="0">
                    <a:pos x="T0" y="T1"/>
                  </a:cxn>
                  <a:cxn ang="0">
                    <a:pos x="T2" y="T3"/>
                  </a:cxn>
                  <a:cxn ang="0">
                    <a:pos x="T4" y="T5"/>
                  </a:cxn>
                  <a:cxn ang="0">
                    <a:pos x="T6" y="T7"/>
                  </a:cxn>
                  <a:cxn ang="0">
                    <a:pos x="T8" y="T9"/>
                  </a:cxn>
                </a:cxnLst>
                <a:rect l="0" t="0" r="r" b="b"/>
                <a:pathLst>
                  <a:path w="9" h="8">
                    <a:moveTo>
                      <a:pt x="8" y="3"/>
                    </a:moveTo>
                    <a:cubicBezTo>
                      <a:pt x="9" y="6"/>
                      <a:pt x="6" y="8"/>
                      <a:pt x="3" y="6"/>
                    </a:cubicBezTo>
                    <a:cubicBezTo>
                      <a:pt x="0" y="4"/>
                      <a:pt x="0" y="0"/>
                      <a:pt x="2" y="0"/>
                    </a:cubicBezTo>
                    <a:cubicBezTo>
                      <a:pt x="3" y="0"/>
                      <a:pt x="3" y="0"/>
                      <a:pt x="3" y="0"/>
                    </a:cubicBezTo>
                    <a:cubicBezTo>
                      <a:pt x="6"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1" name="Freeform 2139">
                <a:extLst>
                  <a:ext uri="{FF2B5EF4-FFF2-40B4-BE49-F238E27FC236}">
                    <a16:creationId xmlns:a16="http://schemas.microsoft.com/office/drawing/2014/main" id="{C51D6259-33AB-4BF9-908F-CA7CAB6F4A26}"/>
                  </a:ext>
                </a:extLst>
              </p:cNvPr>
              <p:cNvSpPr>
                <a:spLocks/>
              </p:cNvSpPr>
              <p:nvPr/>
            </p:nvSpPr>
            <p:spPr bwMode="auto">
              <a:xfrm>
                <a:off x="5846" y="1167"/>
                <a:ext cx="43" cy="39"/>
              </a:xfrm>
              <a:custGeom>
                <a:avLst/>
                <a:gdLst>
                  <a:gd name="T0" fmla="*/ 9 w 9"/>
                  <a:gd name="T1" fmla="*/ 4 h 8"/>
                  <a:gd name="T2" fmla="*/ 4 w 9"/>
                  <a:gd name="T3" fmla="*/ 6 h 8"/>
                  <a:gd name="T4" fmla="*/ 2 w 9"/>
                  <a:gd name="T5" fmla="*/ 0 h 8"/>
                  <a:gd name="T6" fmla="*/ 3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9" y="6"/>
                      <a:pt x="7" y="8"/>
                      <a:pt x="4" y="6"/>
                    </a:cubicBezTo>
                    <a:cubicBezTo>
                      <a:pt x="1" y="4"/>
                      <a:pt x="0" y="1"/>
                      <a:pt x="2" y="0"/>
                    </a:cubicBezTo>
                    <a:cubicBezTo>
                      <a:pt x="3" y="0"/>
                      <a:pt x="3" y="0"/>
                      <a:pt x="3" y="0"/>
                    </a:cubicBezTo>
                    <a:cubicBezTo>
                      <a:pt x="6" y="0"/>
                      <a:pt x="8"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2" name="Freeform 2140">
                <a:extLst>
                  <a:ext uri="{FF2B5EF4-FFF2-40B4-BE49-F238E27FC236}">
                    <a16:creationId xmlns:a16="http://schemas.microsoft.com/office/drawing/2014/main" id="{39A711EF-F177-418B-AB6A-DB4A936D31A2}"/>
                  </a:ext>
                </a:extLst>
              </p:cNvPr>
              <p:cNvSpPr>
                <a:spLocks/>
              </p:cNvSpPr>
              <p:nvPr/>
            </p:nvSpPr>
            <p:spPr bwMode="auto">
              <a:xfrm>
                <a:off x="5899" y="1182"/>
                <a:ext cx="48" cy="38"/>
              </a:xfrm>
              <a:custGeom>
                <a:avLst/>
                <a:gdLst>
                  <a:gd name="T0" fmla="*/ 9 w 10"/>
                  <a:gd name="T1" fmla="*/ 3 h 8"/>
                  <a:gd name="T2" fmla="*/ 5 w 10"/>
                  <a:gd name="T3" fmla="*/ 6 h 8"/>
                  <a:gd name="T4" fmla="*/ 3 w 10"/>
                  <a:gd name="T5" fmla="*/ 0 h 8"/>
                  <a:gd name="T6" fmla="*/ 4 w 10"/>
                  <a:gd name="T7" fmla="*/ 0 h 8"/>
                  <a:gd name="T8" fmla="*/ 9 w 10"/>
                  <a:gd name="T9" fmla="*/ 3 h 8"/>
                </a:gdLst>
                <a:ahLst/>
                <a:cxnLst>
                  <a:cxn ang="0">
                    <a:pos x="T0" y="T1"/>
                  </a:cxn>
                  <a:cxn ang="0">
                    <a:pos x="T2" y="T3"/>
                  </a:cxn>
                  <a:cxn ang="0">
                    <a:pos x="T4" y="T5"/>
                  </a:cxn>
                  <a:cxn ang="0">
                    <a:pos x="T6" y="T7"/>
                  </a:cxn>
                  <a:cxn ang="0">
                    <a:pos x="T8" y="T9"/>
                  </a:cxn>
                </a:cxnLst>
                <a:rect l="0" t="0" r="r" b="b"/>
                <a:pathLst>
                  <a:path w="10" h="8">
                    <a:moveTo>
                      <a:pt x="9" y="3"/>
                    </a:moveTo>
                    <a:cubicBezTo>
                      <a:pt x="10" y="6"/>
                      <a:pt x="8" y="8"/>
                      <a:pt x="5" y="6"/>
                    </a:cubicBezTo>
                    <a:cubicBezTo>
                      <a:pt x="1" y="5"/>
                      <a:pt x="0" y="1"/>
                      <a:pt x="3" y="0"/>
                    </a:cubicBezTo>
                    <a:cubicBezTo>
                      <a:pt x="3" y="0"/>
                      <a:pt x="3" y="0"/>
                      <a:pt x="4"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3" name="Freeform 2141">
                <a:extLst>
                  <a:ext uri="{FF2B5EF4-FFF2-40B4-BE49-F238E27FC236}">
                    <a16:creationId xmlns:a16="http://schemas.microsoft.com/office/drawing/2014/main" id="{8563370A-D8AC-44BB-9C5E-F0154E32EE73}"/>
                  </a:ext>
                </a:extLst>
              </p:cNvPr>
              <p:cNvSpPr>
                <a:spLocks/>
              </p:cNvSpPr>
              <p:nvPr/>
            </p:nvSpPr>
            <p:spPr bwMode="auto">
              <a:xfrm>
                <a:off x="5957" y="1196"/>
                <a:ext cx="48" cy="39"/>
              </a:xfrm>
              <a:custGeom>
                <a:avLst/>
                <a:gdLst>
                  <a:gd name="T0" fmla="*/ 9 w 10"/>
                  <a:gd name="T1" fmla="*/ 4 h 8"/>
                  <a:gd name="T2" fmla="*/ 5 w 10"/>
                  <a:gd name="T3" fmla="*/ 7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7"/>
                      <a:pt x="8" y="8"/>
                      <a:pt x="5" y="7"/>
                    </a:cubicBezTo>
                    <a:cubicBezTo>
                      <a:pt x="2" y="5"/>
                      <a:pt x="0" y="1"/>
                      <a:pt x="3" y="0"/>
                    </a:cubicBezTo>
                    <a:cubicBezTo>
                      <a:pt x="3" y="0"/>
                      <a:pt x="3" y="0"/>
                      <a:pt x="4" y="0"/>
                    </a:cubicBezTo>
                    <a:cubicBezTo>
                      <a:pt x="6" y="0"/>
                      <a:pt x="9"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4" name="Freeform 2142">
                <a:extLst>
                  <a:ext uri="{FF2B5EF4-FFF2-40B4-BE49-F238E27FC236}">
                    <a16:creationId xmlns:a16="http://schemas.microsoft.com/office/drawing/2014/main" id="{21298802-C935-4829-981B-22854BCF06EF}"/>
                  </a:ext>
                </a:extLst>
              </p:cNvPr>
              <p:cNvSpPr>
                <a:spLocks/>
              </p:cNvSpPr>
              <p:nvPr/>
            </p:nvSpPr>
            <p:spPr bwMode="auto">
              <a:xfrm>
                <a:off x="5976" y="1162"/>
                <a:ext cx="48" cy="34"/>
              </a:xfrm>
              <a:custGeom>
                <a:avLst/>
                <a:gdLst>
                  <a:gd name="T0" fmla="*/ 9 w 10"/>
                  <a:gd name="T1" fmla="*/ 3 h 7"/>
                  <a:gd name="T2" fmla="*/ 6 w 10"/>
                  <a:gd name="T3" fmla="*/ 6 h 7"/>
                  <a:gd name="T4" fmla="*/ 2 w 10"/>
                  <a:gd name="T5" fmla="*/ 0 h 7"/>
                  <a:gd name="T6" fmla="*/ 3 w 10"/>
                  <a:gd name="T7" fmla="*/ 0 h 7"/>
                  <a:gd name="T8" fmla="*/ 9 w 10"/>
                  <a:gd name="T9" fmla="*/ 3 h 7"/>
                </a:gdLst>
                <a:ahLst/>
                <a:cxnLst>
                  <a:cxn ang="0">
                    <a:pos x="T0" y="T1"/>
                  </a:cxn>
                  <a:cxn ang="0">
                    <a:pos x="T2" y="T3"/>
                  </a:cxn>
                  <a:cxn ang="0">
                    <a:pos x="T4" y="T5"/>
                  </a:cxn>
                  <a:cxn ang="0">
                    <a:pos x="T6" y="T7"/>
                  </a:cxn>
                  <a:cxn ang="0">
                    <a:pos x="T8" y="T9"/>
                  </a:cxn>
                </a:cxnLst>
                <a:rect l="0" t="0" r="r" b="b"/>
                <a:pathLst>
                  <a:path w="10" h="7">
                    <a:moveTo>
                      <a:pt x="9" y="3"/>
                    </a:moveTo>
                    <a:cubicBezTo>
                      <a:pt x="10" y="6"/>
                      <a:pt x="9" y="7"/>
                      <a:pt x="6" y="6"/>
                    </a:cubicBezTo>
                    <a:cubicBezTo>
                      <a:pt x="2" y="5"/>
                      <a:pt x="0" y="1"/>
                      <a:pt x="2" y="0"/>
                    </a:cubicBezTo>
                    <a:cubicBezTo>
                      <a:pt x="3" y="0"/>
                      <a:pt x="3" y="0"/>
                      <a:pt x="3" y="0"/>
                    </a:cubicBezTo>
                    <a:cubicBezTo>
                      <a:pt x="6" y="0"/>
                      <a:pt x="8" y="2"/>
                      <a:pt x="9"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5" name="Freeform 2143">
                <a:extLst>
                  <a:ext uri="{FF2B5EF4-FFF2-40B4-BE49-F238E27FC236}">
                    <a16:creationId xmlns:a16="http://schemas.microsoft.com/office/drawing/2014/main" id="{6CF174BD-3C4E-4967-B76F-2FF7B6BEDE3E}"/>
                  </a:ext>
                </a:extLst>
              </p:cNvPr>
              <p:cNvSpPr>
                <a:spLocks/>
              </p:cNvSpPr>
              <p:nvPr/>
            </p:nvSpPr>
            <p:spPr bwMode="auto">
              <a:xfrm>
                <a:off x="5774" y="1278"/>
                <a:ext cx="48" cy="43"/>
              </a:xfrm>
              <a:custGeom>
                <a:avLst/>
                <a:gdLst>
                  <a:gd name="T0" fmla="*/ 10 w 10"/>
                  <a:gd name="T1" fmla="*/ 4 h 9"/>
                  <a:gd name="T2" fmla="*/ 3 w 10"/>
                  <a:gd name="T3" fmla="*/ 7 h 9"/>
                  <a:gd name="T4" fmla="*/ 4 w 10"/>
                  <a:gd name="T5" fmla="*/ 0 h 9"/>
                  <a:gd name="T6" fmla="*/ 5 w 10"/>
                  <a:gd name="T7" fmla="*/ 0 h 9"/>
                  <a:gd name="T8" fmla="*/ 10 w 10"/>
                  <a:gd name="T9" fmla="*/ 4 h 9"/>
                </a:gdLst>
                <a:ahLst/>
                <a:cxnLst>
                  <a:cxn ang="0">
                    <a:pos x="T0" y="T1"/>
                  </a:cxn>
                  <a:cxn ang="0">
                    <a:pos x="T2" y="T3"/>
                  </a:cxn>
                  <a:cxn ang="0">
                    <a:pos x="T4" y="T5"/>
                  </a:cxn>
                  <a:cxn ang="0">
                    <a:pos x="T6" y="T7"/>
                  </a:cxn>
                  <a:cxn ang="0">
                    <a:pos x="T8" y="T9"/>
                  </a:cxn>
                </a:cxnLst>
                <a:rect l="0" t="0" r="r" b="b"/>
                <a:pathLst>
                  <a:path w="10" h="9">
                    <a:moveTo>
                      <a:pt x="10" y="4"/>
                    </a:moveTo>
                    <a:cubicBezTo>
                      <a:pt x="10" y="8"/>
                      <a:pt x="6" y="9"/>
                      <a:pt x="3" y="7"/>
                    </a:cubicBezTo>
                    <a:cubicBezTo>
                      <a:pt x="0" y="4"/>
                      <a:pt x="1" y="0"/>
                      <a:pt x="4" y="0"/>
                    </a:cubicBezTo>
                    <a:cubicBezTo>
                      <a:pt x="4" y="0"/>
                      <a:pt x="5" y="0"/>
                      <a:pt x="5" y="0"/>
                    </a:cubicBezTo>
                    <a:cubicBezTo>
                      <a:pt x="8" y="0"/>
                      <a:pt x="10" y="3"/>
                      <a:pt x="10"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6" name="Freeform 2144">
                <a:extLst>
                  <a:ext uri="{FF2B5EF4-FFF2-40B4-BE49-F238E27FC236}">
                    <a16:creationId xmlns:a16="http://schemas.microsoft.com/office/drawing/2014/main" id="{1B5BA088-5D6E-4178-A014-DF673486AB80}"/>
                  </a:ext>
                </a:extLst>
              </p:cNvPr>
              <p:cNvSpPr>
                <a:spLocks/>
              </p:cNvSpPr>
              <p:nvPr/>
            </p:nvSpPr>
            <p:spPr bwMode="auto">
              <a:xfrm>
                <a:off x="5962" y="1095"/>
                <a:ext cx="48" cy="34"/>
              </a:xfrm>
              <a:custGeom>
                <a:avLst/>
                <a:gdLst>
                  <a:gd name="T0" fmla="*/ 9 w 10"/>
                  <a:gd name="T1" fmla="*/ 4 h 7"/>
                  <a:gd name="T2" fmla="*/ 7 w 10"/>
                  <a:gd name="T3" fmla="*/ 7 h 7"/>
                  <a:gd name="T4" fmla="*/ 2 w 10"/>
                  <a:gd name="T5" fmla="*/ 1 h 7"/>
                  <a:gd name="T6" fmla="*/ 3 w 10"/>
                  <a:gd name="T7" fmla="*/ 0 h 7"/>
                  <a:gd name="T8" fmla="*/ 9 w 10"/>
                  <a:gd name="T9" fmla="*/ 4 h 7"/>
                </a:gdLst>
                <a:ahLst/>
                <a:cxnLst>
                  <a:cxn ang="0">
                    <a:pos x="T0" y="T1"/>
                  </a:cxn>
                  <a:cxn ang="0">
                    <a:pos x="T2" y="T3"/>
                  </a:cxn>
                  <a:cxn ang="0">
                    <a:pos x="T4" y="T5"/>
                  </a:cxn>
                  <a:cxn ang="0">
                    <a:pos x="T6" y="T7"/>
                  </a:cxn>
                  <a:cxn ang="0">
                    <a:pos x="T8" y="T9"/>
                  </a:cxn>
                </a:cxnLst>
                <a:rect l="0" t="0" r="r" b="b"/>
                <a:pathLst>
                  <a:path w="10" h="7">
                    <a:moveTo>
                      <a:pt x="9" y="4"/>
                    </a:moveTo>
                    <a:cubicBezTo>
                      <a:pt x="10" y="6"/>
                      <a:pt x="9" y="7"/>
                      <a:pt x="7" y="7"/>
                    </a:cubicBezTo>
                    <a:cubicBezTo>
                      <a:pt x="4" y="6"/>
                      <a:pt x="0" y="2"/>
                      <a:pt x="2" y="1"/>
                    </a:cubicBezTo>
                    <a:cubicBezTo>
                      <a:pt x="3" y="0"/>
                      <a:pt x="3" y="0"/>
                      <a:pt x="3" y="0"/>
                    </a:cubicBezTo>
                    <a:cubicBezTo>
                      <a:pt x="6" y="1"/>
                      <a:pt x="8" y="2"/>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7" name="Freeform 2145">
                <a:extLst>
                  <a:ext uri="{FF2B5EF4-FFF2-40B4-BE49-F238E27FC236}">
                    <a16:creationId xmlns:a16="http://schemas.microsoft.com/office/drawing/2014/main" id="{A6A40AC0-CC7D-4D45-B136-8B857278D7AF}"/>
                  </a:ext>
                </a:extLst>
              </p:cNvPr>
              <p:cNvSpPr>
                <a:spLocks/>
              </p:cNvSpPr>
              <p:nvPr/>
            </p:nvSpPr>
            <p:spPr bwMode="auto">
              <a:xfrm>
                <a:off x="5933" y="1114"/>
                <a:ext cx="48" cy="34"/>
              </a:xfrm>
              <a:custGeom>
                <a:avLst/>
                <a:gdLst>
                  <a:gd name="T0" fmla="*/ 9 w 10"/>
                  <a:gd name="T1" fmla="*/ 4 h 7"/>
                  <a:gd name="T2" fmla="*/ 6 w 10"/>
                  <a:gd name="T3" fmla="*/ 7 h 7"/>
                  <a:gd name="T4" fmla="*/ 2 w 10"/>
                  <a:gd name="T5" fmla="*/ 1 h 7"/>
                  <a:gd name="T6" fmla="*/ 4 w 10"/>
                  <a:gd name="T7" fmla="*/ 0 h 7"/>
                  <a:gd name="T8" fmla="*/ 9 w 10"/>
                  <a:gd name="T9" fmla="*/ 4 h 7"/>
                </a:gdLst>
                <a:ahLst/>
                <a:cxnLst>
                  <a:cxn ang="0">
                    <a:pos x="T0" y="T1"/>
                  </a:cxn>
                  <a:cxn ang="0">
                    <a:pos x="T2" y="T3"/>
                  </a:cxn>
                  <a:cxn ang="0">
                    <a:pos x="T4" y="T5"/>
                  </a:cxn>
                  <a:cxn ang="0">
                    <a:pos x="T6" y="T7"/>
                  </a:cxn>
                  <a:cxn ang="0">
                    <a:pos x="T8" y="T9"/>
                  </a:cxn>
                </a:cxnLst>
                <a:rect l="0" t="0" r="r" b="b"/>
                <a:pathLst>
                  <a:path w="10" h="7">
                    <a:moveTo>
                      <a:pt x="9" y="4"/>
                    </a:moveTo>
                    <a:cubicBezTo>
                      <a:pt x="10" y="6"/>
                      <a:pt x="9" y="7"/>
                      <a:pt x="6" y="7"/>
                    </a:cubicBezTo>
                    <a:cubicBezTo>
                      <a:pt x="3" y="6"/>
                      <a:pt x="0" y="2"/>
                      <a:pt x="2" y="1"/>
                    </a:cubicBezTo>
                    <a:cubicBezTo>
                      <a:pt x="3" y="0"/>
                      <a:pt x="3" y="0"/>
                      <a:pt x="4" y="0"/>
                    </a:cubicBezTo>
                    <a:cubicBezTo>
                      <a:pt x="6" y="1"/>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8" name="Freeform 2146">
                <a:extLst>
                  <a:ext uri="{FF2B5EF4-FFF2-40B4-BE49-F238E27FC236}">
                    <a16:creationId xmlns:a16="http://schemas.microsoft.com/office/drawing/2014/main" id="{3749431B-B094-4A26-8D92-AE66AAB8455E}"/>
                  </a:ext>
                </a:extLst>
              </p:cNvPr>
              <p:cNvSpPr>
                <a:spLocks/>
              </p:cNvSpPr>
              <p:nvPr/>
            </p:nvSpPr>
            <p:spPr bwMode="auto">
              <a:xfrm>
                <a:off x="5909" y="1138"/>
                <a:ext cx="48" cy="39"/>
              </a:xfrm>
              <a:custGeom>
                <a:avLst/>
                <a:gdLst>
                  <a:gd name="T0" fmla="*/ 9 w 10"/>
                  <a:gd name="T1" fmla="*/ 4 h 8"/>
                  <a:gd name="T2" fmla="*/ 6 w 10"/>
                  <a:gd name="T3" fmla="*/ 7 h 8"/>
                  <a:gd name="T4" fmla="*/ 3 w 10"/>
                  <a:gd name="T5" fmla="*/ 0 h 8"/>
                  <a:gd name="T6" fmla="*/ 4 w 10"/>
                  <a:gd name="T7" fmla="*/ 0 h 8"/>
                  <a:gd name="T8" fmla="*/ 9 w 10"/>
                  <a:gd name="T9" fmla="*/ 4 h 8"/>
                </a:gdLst>
                <a:ahLst/>
                <a:cxnLst>
                  <a:cxn ang="0">
                    <a:pos x="T0" y="T1"/>
                  </a:cxn>
                  <a:cxn ang="0">
                    <a:pos x="T2" y="T3"/>
                  </a:cxn>
                  <a:cxn ang="0">
                    <a:pos x="T4" y="T5"/>
                  </a:cxn>
                  <a:cxn ang="0">
                    <a:pos x="T6" y="T7"/>
                  </a:cxn>
                  <a:cxn ang="0">
                    <a:pos x="T8" y="T9"/>
                  </a:cxn>
                </a:cxnLst>
                <a:rect l="0" t="0" r="r" b="b"/>
                <a:pathLst>
                  <a:path w="10" h="8">
                    <a:moveTo>
                      <a:pt x="9" y="4"/>
                    </a:moveTo>
                    <a:cubicBezTo>
                      <a:pt x="10" y="6"/>
                      <a:pt x="9" y="8"/>
                      <a:pt x="6" y="7"/>
                    </a:cubicBezTo>
                    <a:cubicBezTo>
                      <a:pt x="2" y="5"/>
                      <a:pt x="0" y="2"/>
                      <a:pt x="3" y="0"/>
                    </a:cubicBezTo>
                    <a:cubicBezTo>
                      <a:pt x="3" y="0"/>
                      <a:pt x="3" y="0"/>
                      <a:pt x="4" y="0"/>
                    </a:cubicBezTo>
                    <a:cubicBezTo>
                      <a:pt x="7" y="0"/>
                      <a:pt x="9"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099" name="Freeform 2147">
                <a:extLst>
                  <a:ext uri="{FF2B5EF4-FFF2-40B4-BE49-F238E27FC236}">
                    <a16:creationId xmlns:a16="http://schemas.microsoft.com/office/drawing/2014/main" id="{759FFF6F-B0D2-4BBB-93F3-C8EC4BA0FB8E}"/>
                  </a:ext>
                </a:extLst>
              </p:cNvPr>
              <p:cNvSpPr>
                <a:spLocks/>
              </p:cNvSpPr>
              <p:nvPr/>
            </p:nvSpPr>
            <p:spPr bwMode="auto">
              <a:xfrm>
                <a:off x="5644" y="984"/>
                <a:ext cx="38" cy="24"/>
              </a:xfrm>
              <a:custGeom>
                <a:avLst/>
                <a:gdLst>
                  <a:gd name="T0" fmla="*/ 7 w 8"/>
                  <a:gd name="T1" fmla="*/ 2 h 5"/>
                  <a:gd name="T2" fmla="*/ 3 w 8"/>
                  <a:gd name="T3" fmla="*/ 4 h 5"/>
                  <a:gd name="T4" fmla="*/ 2 w 8"/>
                  <a:gd name="T5" fmla="*/ 0 h 5"/>
                  <a:gd name="T6" fmla="*/ 3 w 8"/>
                  <a:gd name="T7" fmla="*/ 0 h 5"/>
                  <a:gd name="T8" fmla="*/ 7 w 8"/>
                  <a:gd name="T9" fmla="*/ 2 h 5"/>
                </a:gdLst>
                <a:ahLst/>
                <a:cxnLst>
                  <a:cxn ang="0">
                    <a:pos x="T0" y="T1"/>
                  </a:cxn>
                  <a:cxn ang="0">
                    <a:pos x="T2" y="T3"/>
                  </a:cxn>
                  <a:cxn ang="0">
                    <a:pos x="T4" y="T5"/>
                  </a:cxn>
                  <a:cxn ang="0">
                    <a:pos x="T6" y="T7"/>
                  </a:cxn>
                  <a:cxn ang="0">
                    <a:pos x="T8" y="T9"/>
                  </a:cxn>
                </a:cxnLst>
                <a:rect l="0" t="0" r="r" b="b"/>
                <a:pathLst>
                  <a:path w="8" h="5">
                    <a:moveTo>
                      <a:pt x="7" y="2"/>
                    </a:moveTo>
                    <a:cubicBezTo>
                      <a:pt x="8" y="4"/>
                      <a:pt x="6" y="5"/>
                      <a:pt x="3" y="4"/>
                    </a:cubicBezTo>
                    <a:cubicBezTo>
                      <a:pt x="1" y="3"/>
                      <a:pt x="0" y="0"/>
                      <a:pt x="2" y="0"/>
                    </a:cubicBezTo>
                    <a:cubicBezTo>
                      <a:pt x="3" y="0"/>
                      <a:pt x="3" y="0"/>
                      <a:pt x="3" y="0"/>
                    </a:cubicBezTo>
                    <a:cubicBezTo>
                      <a:pt x="5" y="0"/>
                      <a:pt x="7"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0" name="Freeform 2148">
                <a:extLst>
                  <a:ext uri="{FF2B5EF4-FFF2-40B4-BE49-F238E27FC236}">
                    <a16:creationId xmlns:a16="http://schemas.microsoft.com/office/drawing/2014/main" id="{7A8A10DD-E225-477A-91C6-AD1CA5EB93CF}"/>
                  </a:ext>
                </a:extLst>
              </p:cNvPr>
              <p:cNvSpPr>
                <a:spLocks/>
              </p:cNvSpPr>
              <p:nvPr/>
            </p:nvSpPr>
            <p:spPr bwMode="auto">
              <a:xfrm>
                <a:off x="5600" y="960"/>
                <a:ext cx="29" cy="29"/>
              </a:xfrm>
              <a:custGeom>
                <a:avLst/>
                <a:gdLst>
                  <a:gd name="T0" fmla="*/ 6 w 6"/>
                  <a:gd name="T1" fmla="*/ 3 h 6"/>
                  <a:gd name="T2" fmla="*/ 2 w 6"/>
                  <a:gd name="T3" fmla="*/ 4 h 6"/>
                  <a:gd name="T4" fmla="*/ 2 w 6"/>
                  <a:gd name="T5" fmla="*/ 1 h 6"/>
                  <a:gd name="T6" fmla="*/ 2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4" y="6"/>
                      <a:pt x="2" y="4"/>
                    </a:cubicBezTo>
                    <a:cubicBezTo>
                      <a:pt x="0" y="3"/>
                      <a:pt x="0" y="1"/>
                      <a:pt x="2" y="1"/>
                    </a:cubicBezTo>
                    <a:cubicBezTo>
                      <a:pt x="2" y="0"/>
                      <a:pt x="2" y="0"/>
                      <a:pt x="2"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1" name="Freeform 2149">
                <a:extLst>
                  <a:ext uri="{FF2B5EF4-FFF2-40B4-BE49-F238E27FC236}">
                    <a16:creationId xmlns:a16="http://schemas.microsoft.com/office/drawing/2014/main" id="{1D0EE42A-EF93-4E78-85C6-FFB63B693381}"/>
                  </a:ext>
                </a:extLst>
              </p:cNvPr>
              <p:cNvSpPr>
                <a:spLocks/>
              </p:cNvSpPr>
              <p:nvPr/>
            </p:nvSpPr>
            <p:spPr bwMode="auto">
              <a:xfrm>
                <a:off x="5673" y="960"/>
                <a:ext cx="33" cy="24"/>
              </a:xfrm>
              <a:custGeom>
                <a:avLst/>
                <a:gdLst>
                  <a:gd name="T0" fmla="*/ 6 w 7"/>
                  <a:gd name="T1" fmla="*/ 3 h 5"/>
                  <a:gd name="T2" fmla="*/ 3 w 7"/>
                  <a:gd name="T3" fmla="*/ 5 h 5"/>
                  <a:gd name="T4" fmla="*/ 1 w 7"/>
                  <a:gd name="T5" fmla="*/ 1 h 5"/>
                  <a:gd name="T6" fmla="*/ 2 w 7"/>
                  <a:gd name="T7" fmla="*/ 0 h 5"/>
                  <a:gd name="T8" fmla="*/ 6 w 7"/>
                  <a:gd name="T9" fmla="*/ 3 h 5"/>
                </a:gdLst>
                <a:ahLst/>
                <a:cxnLst>
                  <a:cxn ang="0">
                    <a:pos x="T0" y="T1"/>
                  </a:cxn>
                  <a:cxn ang="0">
                    <a:pos x="T2" y="T3"/>
                  </a:cxn>
                  <a:cxn ang="0">
                    <a:pos x="T4" y="T5"/>
                  </a:cxn>
                  <a:cxn ang="0">
                    <a:pos x="T6" y="T7"/>
                  </a:cxn>
                  <a:cxn ang="0">
                    <a:pos x="T8" y="T9"/>
                  </a:cxn>
                </a:cxnLst>
                <a:rect l="0" t="0" r="r" b="b"/>
                <a:pathLst>
                  <a:path w="7" h="5">
                    <a:moveTo>
                      <a:pt x="6" y="3"/>
                    </a:moveTo>
                    <a:cubicBezTo>
                      <a:pt x="7" y="4"/>
                      <a:pt x="5" y="5"/>
                      <a:pt x="3" y="5"/>
                    </a:cubicBezTo>
                    <a:cubicBezTo>
                      <a:pt x="1" y="4"/>
                      <a:pt x="0" y="1"/>
                      <a:pt x="1" y="1"/>
                    </a:cubicBezTo>
                    <a:cubicBezTo>
                      <a:pt x="2" y="0"/>
                      <a:pt x="2" y="0"/>
                      <a:pt x="2"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2" name="Freeform 2150">
                <a:extLst>
                  <a:ext uri="{FF2B5EF4-FFF2-40B4-BE49-F238E27FC236}">
                    <a16:creationId xmlns:a16="http://schemas.microsoft.com/office/drawing/2014/main" id="{77CDDCDC-DF3E-480C-8960-B8BEF4FD8277}"/>
                  </a:ext>
                </a:extLst>
              </p:cNvPr>
              <p:cNvSpPr>
                <a:spLocks/>
              </p:cNvSpPr>
              <p:nvPr/>
            </p:nvSpPr>
            <p:spPr bwMode="auto">
              <a:xfrm>
                <a:off x="5629" y="945"/>
                <a:ext cx="29" cy="25"/>
              </a:xfrm>
              <a:custGeom>
                <a:avLst/>
                <a:gdLst>
                  <a:gd name="T0" fmla="*/ 6 w 6"/>
                  <a:gd name="T1" fmla="*/ 3 h 5"/>
                  <a:gd name="T2" fmla="*/ 2 w 6"/>
                  <a:gd name="T3" fmla="*/ 4 h 5"/>
                  <a:gd name="T4" fmla="*/ 1 w 6"/>
                  <a:gd name="T5" fmla="*/ 0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4"/>
                      <a:pt x="4" y="5"/>
                      <a:pt x="2" y="4"/>
                    </a:cubicBezTo>
                    <a:cubicBezTo>
                      <a:pt x="0" y="3"/>
                      <a:pt x="0" y="1"/>
                      <a:pt x="1" y="0"/>
                    </a:cubicBezTo>
                    <a:cubicBezTo>
                      <a:pt x="2" y="0"/>
                      <a:pt x="2" y="0"/>
                      <a:pt x="2" y="0"/>
                    </a:cubicBezTo>
                    <a:cubicBezTo>
                      <a:pt x="4" y="0"/>
                      <a:pt x="5"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3" name="Freeform 2151">
                <a:extLst>
                  <a:ext uri="{FF2B5EF4-FFF2-40B4-BE49-F238E27FC236}">
                    <a16:creationId xmlns:a16="http://schemas.microsoft.com/office/drawing/2014/main" id="{3B3837FE-DDE5-45CA-9C50-A64C7B8B0C82}"/>
                  </a:ext>
                </a:extLst>
              </p:cNvPr>
              <p:cNvSpPr>
                <a:spLocks/>
              </p:cNvSpPr>
              <p:nvPr/>
            </p:nvSpPr>
            <p:spPr bwMode="auto">
              <a:xfrm>
                <a:off x="5653" y="931"/>
                <a:ext cx="29" cy="19"/>
              </a:xfrm>
              <a:custGeom>
                <a:avLst/>
                <a:gdLst>
                  <a:gd name="T0" fmla="*/ 6 w 6"/>
                  <a:gd name="T1" fmla="*/ 2 h 4"/>
                  <a:gd name="T2" fmla="*/ 3 w 6"/>
                  <a:gd name="T3" fmla="*/ 4 h 4"/>
                  <a:gd name="T4" fmla="*/ 1 w 6"/>
                  <a:gd name="T5" fmla="*/ 0 h 4"/>
                  <a:gd name="T6" fmla="*/ 2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3"/>
                      <a:pt x="5" y="4"/>
                      <a:pt x="3" y="4"/>
                    </a:cubicBezTo>
                    <a:cubicBezTo>
                      <a:pt x="1" y="3"/>
                      <a:pt x="0" y="1"/>
                      <a:pt x="1" y="0"/>
                    </a:cubicBezTo>
                    <a:cubicBezTo>
                      <a:pt x="1" y="0"/>
                      <a:pt x="2" y="0"/>
                      <a:pt x="2" y="0"/>
                    </a:cubicBezTo>
                    <a:cubicBezTo>
                      <a:pt x="4"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4" name="Freeform 2152">
                <a:extLst>
                  <a:ext uri="{FF2B5EF4-FFF2-40B4-BE49-F238E27FC236}">
                    <a16:creationId xmlns:a16="http://schemas.microsoft.com/office/drawing/2014/main" id="{A21487FB-8945-4B84-AF8A-5C735E5541D4}"/>
                  </a:ext>
                </a:extLst>
              </p:cNvPr>
              <p:cNvSpPr>
                <a:spLocks/>
              </p:cNvSpPr>
              <p:nvPr/>
            </p:nvSpPr>
            <p:spPr bwMode="auto">
              <a:xfrm>
                <a:off x="5663" y="907"/>
                <a:ext cx="29" cy="19"/>
              </a:xfrm>
              <a:custGeom>
                <a:avLst/>
                <a:gdLst>
                  <a:gd name="T0" fmla="*/ 5 w 6"/>
                  <a:gd name="T1" fmla="*/ 2 h 4"/>
                  <a:gd name="T2" fmla="*/ 4 w 6"/>
                  <a:gd name="T3" fmla="*/ 4 h 4"/>
                  <a:gd name="T4" fmla="*/ 1 w 6"/>
                  <a:gd name="T5" fmla="*/ 0 h 4"/>
                  <a:gd name="T6" fmla="*/ 1 w 6"/>
                  <a:gd name="T7" fmla="*/ 0 h 4"/>
                  <a:gd name="T8" fmla="*/ 5 w 6"/>
                  <a:gd name="T9" fmla="*/ 2 h 4"/>
                </a:gdLst>
                <a:ahLst/>
                <a:cxnLst>
                  <a:cxn ang="0">
                    <a:pos x="T0" y="T1"/>
                  </a:cxn>
                  <a:cxn ang="0">
                    <a:pos x="T2" y="T3"/>
                  </a:cxn>
                  <a:cxn ang="0">
                    <a:pos x="T4" y="T5"/>
                  </a:cxn>
                  <a:cxn ang="0">
                    <a:pos x="T6" y="T7"/>
                  </a:cxn>
                  <a:cxn ang="0">
                    <a:pos x="T8" y="T9"/>
                  </a:cxn>
                </a:cxnLst>
                <a:rect l="0" t="0" r="r" b="b"/>
                <a:pathLst>
                  <a:path w="6" h="4">
                    <a:moveTo>
                      <a:pt x="5" y="2"/>
                    </a:moveTo>
                    <a:cubicBezTo>
                      <a:pt x="6" y="3"/>
                      <a:pt x="5" y="4"/>
                      <a:pt x="4" y="4"/>
                    </a:cubicBezTo>
                    <a:cubicBezTo>
                      <a:pt x="2" y="3"/>
                      <a:pt x="0" y="1"/>
                      <a:pt x="1" y="0"/>
                    </a:cubicBezTo>
                    <a:cubicBezTo>
                      <a:pt x="1" y="0"/>
                      <a:pt x="1" y="0"/>
                      <a:pt x="1" y="0"/>
                    </a:cubicBezTo>
                    <a:cubicBezTo>
                      <a:pt x="3"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5" name="Freeform 2153">
                <a:extLst>
                  <a:ext uri="{FF2B5EF4-FFF2-40B4-BE49-F238E27FC236}">
                    <a16:creationId xmlns:a16="http://schemas.microsoft.com/office/drawing/2014/main" id="{531B1788-6061-4E56-AE8C-D51BB22C6A17}"/>
                  </a:ext>
                </a:extLst>
              </p:cNvPr>
              <p:cNvSpPr>
                <a:spLocks/>
              </p:cNvSpPr>
              <p:nvPr/>
            </p:nvSpPr>
            <p:spPr bwMode="auto">
              <a:xfrm>
                <a:off x="5581" y="931"/>
                <a:ext cx="29" cy="24"/>
              </a:xfrm>
              <a:custGeom>
                <a:avLst/>
                <a:gdLst>
                  <a:gd name="T0" fmla="*/ 6 w 6"/>
                  <a:gd name="T1" fmla="*/ 3 h 5"/>
                  <a:gd name="T2" fmla="*/ 2 w 6"/>
                  <a:gd name="T3" fmla="*/ 4 h 5"/>
                  <a:gd name="T4" fmla="*/ 2 w 6"/>
                  <a:gd name="T5" fmla="*/ 1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4"/>
                      <a:pt x="4" y="5"/>
                      <a:pt x="2" y="4"/>
                    </a:cubicBezTo>
                    <a:cubicBezTo>
                      <a:pt x="0" y="3"/>
                      <a:pt x="0" y="1"/>
                      <a:pt x="2" y="1"/>
                    </a:cubicBezTo>
                    <a:cubicBezTo>
                      <a:pt x="2" y="0"/>
                      <a:pt x="2" y="0"/>
                      <a:pt x="2" y="0"/>
                    </a:cubicBezTo>
                    <a:cubicBezTo>
                      <a:pt x="4" y="0"/>
                      <a:pt x="5"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6" name="Freeform 2154">
                <a:extLst>
                  <a:ext uri="{FF2B5EF4-FFF2-40B4-BE49-F238E27FC236}">
                    <a16:creationId xmlns:a16="http://schemas.microsoft.com/office/drawing/2014/main" id="{8FDD0A5E-3DD9-452D-8FCE-14250DF5FD3C}"/>
                  </a:ext>
                </a:extLst>
              </p:cNvPr>
              <p:cNvSpPr>
                <a:spLocks/>
              </p:cNvSpPr>
              <p:nvPr/>
            </p:nvSpPr>
            <p:spPr bwMode="auto">
              <a:xfrm>
                <a:off x="5605" y="916"/>
                <a:ext cx="29" cy="25"/>
              </a:xfrm>
              <a:custGeom>
                <a:avLst/>
                <a:gdLst>
                  <a:gd name="T0" fmla="*/ 6 w 6"/>
                  <a:gd name="T1" fmla="*/ 2 h 5"/>
                  <a:gd name="T2" fmla="*/ 3 w 6"/>
                  <a:gd name="T3" fmla="*/ 4 h 5"/>
                  <a:gd name="T4" fmla="*/ 2 w 6"/>
                  <a:gd name="T5" fmla="*/ 1 h 5"/>
                  <a:gd name="T6" fmla="*/ 3 w 6"/>
                  <a:gd name="T7" fmla="*/ 0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4"/>
                      <a:pt x="5" y="5"/>
                      <a:pt x="3" y="4"/>
                    </a:cubicBezTo>
                    <a:cubicBezTo>
                      <a:pt x="1" y="3"/>
                      <a:pt x="0" y="1"/>
                      <a:pt x="2" y="1"/>
                    </a:cubicBezTo>
                    <a:cubicBezTo>
                      <a:pt x="2" y="0"/>
                      <a:pt x="2" y="0"/>
                      <a:pt x="3" y="0"/>
                    </a:cubicBezTo>
                    <a:cubicBezTo>
                      <a:pt x="4" y="0"/>
                      <a:pt x="6"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7" name="Freeform 2155">
                <a:extLst>
                  <a:ext uri="{FF2B5EF4-FFF2-40B4-BE49-F238E27FC236}">
                    <a16:creationId xmlns:a16="http://schemas.microsoft.com/office/drawing/2014/main" id="{04349F99-AF19-4089-9609-917F85F8D165}"/>
                  </a:ext>
                </a:extLst>
              </p:cNvPr>
              <p:cNvSpPr>
                <a:spLocks/>
              </p:cNvSpPr>
              <p:nvPr/>
            </p:nvSpPr>
            <p:spPr bwMode="auto">
              <a:xfrm>
                <a:off x="5624" y="902"/>
                <a:ext cx="29" cy="19"/>
              </a:xfrm>
              <a:custGeom>
                <a:avLst/>
                <a:gdLst>
                  <a:gd name="T0" fmla="*/ 6 w 6"/>
                  <a:gd name="T1" fmla="*/ 2 h 4"/>
                  <a:gd name="T2" fmla="*/ 4 w 6"/>
                  <a:gd name="T3" fmla="*/ 4 h 4"/>
                  <a:gd name="T4" fmla="*/ 1 w 6"/>
                  <a:gd name="T5" fmla="*/ 1 h 4"/>
                  <a:gd name="T6" fmla="*/ 2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3"/>
                      <a:pt x="5" y="4"/>
                      <a:pt x="4" y="4"/>
                    </a:cubicBezTo>
                    <a:cubicBezTo>
                      <a:pt x="2" y="3"/>
                      <a:pt x="0" y="1"/>
                      <a:pt x="1" y="1"/>
                    </a:cubicBezTo>
                    <a:cubicBezTo>
                      <a:pt x="2" y="0"/>
                      <a:pt x="2" y="0"/>
                      <a:pt x="2" y="0"/>
                    </a:cubicBezTo>
                    <a:cubicBezTo>
                      <a:pt x="4" y="1"/>
                      <a:pt x="5" y="2"/>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8" name="Freeform 2156">
                <a:extLst>
                  <a:ext uri="{FF2B5EF4-FFF2-40B4-BE49-F238E27FC236}">
                    <a16:creationId xmlns:a16="http://schemas.microsoft.com/office/drawing/2014/main" id="{BC17C58F-D50A-43EB-98A1-5DC08381E8AC}"/>
                  </a:ext>
                </a:extLst>
              </p:cNvPr>
              <p:cNvSpPr>
                <a:spLocks/>
              </p:cNvSpPr>
              <p:nvPr/>
            </p:nvSpPr>
            <p:spPr bwMode="auto">
              <a:xfrm>
                <a:off x="5600" y="888"/>
                <a:ext cx="29" cy="14"/>
              </a:xfrm>
              <a:custGeom>
                <a:avLst/>
                <a:gdLst>
                  <a:gd name="T0" fmla="*/ 5 w 6"/>
                  <a:gd name="T1" fmla="*/ 1 h 3"/>
                  <a:gd name="T2" fmla="*/ 3 w 6"/>
                  <a:gd name="T3" fmla="*/ 3 h 3"/>
                  <a:gd name="T4" fmla="*/ 1 w 6"/>
                  <a:gd name="T5" fmla="*/ 0 h 3"/>
                  <a:gd name="T6" fmla="*/ 2 w 6"/>
                  <a:gd name="T7" fmla="*/ 0 h 3"/>
                  <a:gd name="T8" fmla="*/ 5 w 6"/>
                  <a:gd name="T9" fmla="*/ 1 h 3"/>
                </a:gdLst>
                <a:ahLst/>
                <a:cxnLst>
                  <a:cxn ang="0">
                    <a:pos x="T0" y="T1"/>
                  </a:cxn>
                  <a:cxn ang="0">
                    <a:pos x="T2" y="T3"/>
                  </a:cxn>
                  <a:cxn ang="0">
                    <a:pos x="T4" y="T5"/>
                  </a:cxn>
                  <a:cxn ang="0">
                    <a:pos x="T6" y="T7"/>
                  </a:cxn>
                  <a:cxn ang="0">
                    <a:pos x="T8" y="T9"/>
                  </a:cxn>
                </a:cxnLst>
                <a:rect l="0" t="0" r="r" b="b"/>
                <a:pathLst>
                  <a:path w="6" h="3">
                    <a:moveTo>
                      <a:pt x="5" y="1"/>
                    </a:moveTo>
                    <a:cubicBezTo>
                      <a:pt x="6" y="2"/>
                      <a:pt x="5" y="3"/>
                      <a:pt x="3" y="3"/>
                    </a:cubicBezTo>
                    <a:cubicBezTo>
                      <a:pt x="2" y="2"/>
                      <a:pt x="0" y="0"/>
                      <a:pt x="1" y="0"/>
                    </a:cubicBezTo>
                    <a:cubicBezTo>
                      <a:pt x="1" y="0"/>
                      <a:pt x="2" y="0"/>
                      <a:pt x="2" y="0"/>
                    </a:cubicBezTo>
                    <a:cubicBezTo>
                      <a:pt x="3" y="0"/>
                      <a:pt x="5" y="1"/>
                      <a:pt x="5"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09" name="Freeform 2157">
                <a:extLst>
                  <a:ext uri="{FF2B5EF4-FFF2-40B4-BE49-F238E27FC236}">
                    <a16:creationId xmlns:a16="http://schemas.microsoft.com/office/drawing/2014/main" id="{C5165F91-9769-4E3A-9D93-F29E17A38CD3}"/>
                  </a:ext>
                </a:extLst>
              </p:cNvPr>
              <p:cNvSpPr>
                <a:spLocks/>
              </p:cNvSpPr>
              <p:nvPr/>
            </p:nvSpPr>
            <p:spPr bwMode="auto">
              <a:xfrm>
                <a:off x="5586" y="897"/>
                <a:ext cx="24" cy="15"/>
              </a:xfrm>
              <a:custGeom>
                <a:avLst/>
                <a:gdLst>
                  <a:gd name="T0" fmla="*/ 4 w 5"/>
                  <a:gd name="T1" fmla="*/ 1 h 3"/>
                  <a:gd name="T2" fmla="*/ 2 w 5"/>
                  <a:gd name="T3" fmla="*/ 3 h 3"/>
                  <a:gd name="T4" fmla="*/ 1 w 5"/>
                  <a:gd name="T5" fmla="*/ 0 h 3"/>
                  <a:gd name="T6" fmla="*/ 1 w 5"/>
                  <a:gd name="T7" fmla="*/ 0 h 3"/>
                  <a:gd name="T8" fmla="*/ 4 w 5"/>
                  <a:gd name="T9" fmla="*/ 1 h 3"/>
                </a:gdLst>
                <a:ahLst/>
                <a:cxnLst>
                  <a:cxn ang="0">
                    <a:pos x="T0" y="T1"/>
                  </a:cxn>
                  <a:cxn ang="0">
                    <a:pos x="T2" y="T3"/>
                  </a:cxn>
                  <a:cxn ang="0">
                    <a:pos x="T4" y="T5"/>
                  </a:cxn>
                  <a:cxn ang="0">
                    <a:pos x="T6" y="T7"/>
                  </a:cxn>
                  <a:cxn ang="0">
                    <a:pos x="T8" y="T9"/>
                  </a:cxn>
                </a:cxnLst>
                <a:rect l="0" t="0" r="r" b="b"/>
                <a:pathLst>
                  <a:path w="5" h="3">
                    <a:moveTo>
                      <a:pt x="4" y="1"/>
                    </a:moveTo>
                    <a:cubicBezTo>
                      <a:pt x="5" y="2"/>
                      <a:pt x="4" y="3"/>
                      <a:pt x="2" y="3"/>
                    </a:cubicBezTo>
                    <a:cubicBezTo>
                      <a:pt x="0" y="2"/>
                      <a:pt x="0" y="0"/>
                      <a:pt x="1" y="0"/>
                    </a:cubicBezTo>
                    <a:cubicBezTo>
                      <a:pt x="1" y="0"/>
                      <a:pt x="1" y="0"/>
                      <a:pt x="1" y="0"/>
                    </a:cubicBezTo>
                    <a:cubicBezTo>
                      <a:pt x="3" y="0"/>
                      <a:pt x="4" y="1"/>
                      <a:pt x="4"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0" name="Freeform 2158">
                <a:extLst>
                  <a:ext uri="{FF2B5EF4-FFF2-40B4-BE49-F238E27FC236}">
                    <a16:creationId xmlns:a16="http://schemas.microsoft.com/office/drawing/2014/main" id="{2EB114EE-C37B-432E-8666-66FADB0DCD58}"/>
                  </a:ext>
                </a:extLst>
              </p:cNvPr>
              <p:cNvSpPr>
                <a:spLocks/>
              </p:cNvSpPr>
              <p:nvPr/>
            </p:nvSpPr>
            <p:spPr bwMode="auto">
              <a:xfrm>
                <a:off x="5567" y="907"/>
                <a:ext cx="24" cy="19"/>
              </a:xfrm>
              <a:custGeom>
                <a:avLst/>
                <a:gdLst>
                  <a:gd name="T0" fmla="*/ 5 w 5"/>
                  <a:gd name="T1" fmla="*/ 2 h 4"/>
                  <a:gd name="T2" fmla="*/ 1 w 5"/>
                  <a:gd name="T3" fmla="*/ 3 h 4"/>
                  <a:gd name="T4" fmla="*/ 1 w 5"/>
                  <a:gd name="T5" fmla="*/ 0 h 4"/>
                  <a:gd name="T6" fmla="*/ 2 w 5"/>
                  <a:gd name="T7" fmla="*/ 0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3" y="4"/>
                      <a:pt x="1" y="3"/>
                    </a:cubicBezTo>
                    <a:cubicBezTo>
                      <a:pt x="0" y="2"/>
                      <a:pt x="0" y="0"/>
                      <a:pt x="1" y="0"/>
                    </a:cubicBezTo>
                    <a:cubicBezTo>
                      <a:pt x="1" y="0"/>
                      <a:pt x="2" y="0"/>
                      <a:pt x="2" y="0"/>
                    </a:cubicBezTo>
                    <a:cubicBezTo>
                      <a:pt x="3" y="0"/>
                      <a:pt x="4"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1" name="Freeform 2159">
                <a:extLst>
                  <a:ext uri="{FF2B5EF4-FFF2-40B4-BE49-F238E27FC236}">
                    <a16:creationId xmlns:a16="http://schemas.microsoft.com/office/drawing/2014/main" id="{3D2BDAC3-17B9-40F7-A223-DE70F21F076B}"/>
                  </a:ext>
                </a:extLst>
              </p:cNvPr>
              <p:cNvSpPr>
                <a:spLocks/>
              </p:cNvSpPr>
              <p:nvPr/>
            </p:nvSpPr>
            <p:spPr bwMode="auto">
              <a:xfrm>
                <a:off x="5538" y="907"/>
                <a:ext cx="24" cy="19"/>
              </a:xfrm>
              <a:custGeom>
                <a:avLst/>
                <a:gdLst>
                  <a:gd name="T0" fmla="*/ 5 w 5"/>
                  <a:gd name="T1" fmla="*/ 2 h 4"/>
                  <a:gd name="T2" fmla="*/ 1 w 5"/>
                  <a:gd name="T3" fmla="*/ 3 h 4"/>
                  <a:gd name="T4" fmla="*/ 2 w 5"/>
                  <a:gd name="T5" fmla="*/ 0 h 4"/>
                  <a:gd name="T6" fmla="*/ 2 w 5"/>
                  <a:gd name="T7" fmla="*/ 0 h 4"/>
                  <a:gd name="T8" fmla="*/ 5 w 5"/>
                  <a:gd name="T9" fmla="*/ 2 h 4"/>
                </a:gdLst>
                <a:ahLst/>
                <a:cxnLst>
                  <a:cxn ang="0">
                    <a:pos x="T0" y="T1"/>
                  </a:cxn>
                  <a:cxn ang="0">
                    <a:pos x="T2" y="T3"/>
                  </a:cxn>
                  <a:cxn ang="0">
                    <a:pos x="T4" y="T5"/>
                  </a:cxn>
                  <a:cxn ang="0">
                    <a:pos x="T6" y="T7"/>
                  </a:cxn>
                  <a:cxn ang="0">
                    <a:pos x="T8" y="T9"/>
                  </a:cxn>
                </a:cxnLst>
                <a:rect l="0" t="0" r="r" b="b"/>
                <a:pathLst>
                  <a:path w="5" h="4">
                    <a:moveTo>
                      <a:pt x="5" y="2"/>
                    </a:moveTo>
                    <a:cubicBezTo>
                      <a:pt x="5" y="3"/>
                      <a:pt x="3" y="4"/>
                      <a:pt x="1" y="3"/>
                    </a:cubicBezTo>
                    <a:cubicBezTo>
                      <a:pt x="0" y="2"/>
                      <a:pt x="0" y="0"/>
                      <a:pt x="2" y="0"/>
                    </a:cubicBezTo>
                    <a:cubicBezTo>
                      <a:pt x="2" y="0"/>
                      <a:pt x="2" y="0"/>
                      <a:pt x="2" y="0"/>
                    </a:cubicBezTo>
                    <a:cubicBezTo>
                      <a:pt x="4"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2" name="Freeform 2160">
                <a:extLst>
                  <a:ext uri="{FF2B5EF4-FFF2-40B4-BE49-F238E27FC236}">
                    <a16:creationId xmlns:a16="http://schemas.microsoft.com/office/drawing/2014/main" id="{82ECED68-E0C3-4775-8D3A-AC19E06E098D}"/>
                  </a:ext>
                </a:extLst>
              </p:cNvPr>
              <p:cNvSpPr>
                <a:spLocks/>
              </p:cNvSpPr>
              <p:nvPr/>
            </p:nvSpPr>
            <p:spPr bwMode="auto">
              <a:xfrm>
                <a:off x="5543" y="931"/>
                <a:ext cx="28" cy="19"/>
              </a:xfrm>
              <a:custGeom>
                <a:avLst/>
                <a:gdLst>
                  <a:gd name="T0" fmla="*/ 6 w 6"/>
                  <a:gd name="T1" fmla="*/ 2 h 4"/>
                  <a:gd name="T2" fmla="*/ 2 w 6"/>
                  <a:gd name="T3" fmla="*/ 3 h 4"/>
                  <a:gd name="T4" fmla="*/ 2 w 6"/>
                  <a:gd name="T5" fmla="*/ 0 h 4"/>
                  <a:gd name="T6" fmla="*/ 3 w 6"/>
                  <a:gd name="T7" fmla="*/ 0 h 4"/>
                  <a:gd name="T8" fmla="*/ 6 w 6"/>
                  <a:gd name="T9" fmla="*/ 2 h 4"/>
                </a:gdLst>
                <a:ahLst/>
                <a:cxnLst>
                  <a:cxn ang="0">
                    <a:pos x="T0" y="T1"/>
                  </a:cxn>
                  <a:cxn ang="0">
                    <a:pos x="T2" y="T3"/>
                  </a:cxn>
                  <a:cxn ang="0">
                    <a:pos x="T4" y="T5"/>
                  </a:cxn>
                  <a:cxn ang="0">
                    <a:pos x="T6" y="T7"/>
                  </a:cxn>
                  <a:cxn ang="0">
                    <a:pos x="T8" y="T9"/>
                  </a:cxn>
                </a:cxnLst>
                <a:rect l="0" t="0" r="r" b="b"/>
                <a:pathLst>
                  <a:path w="6" h="4">
                    <a:moveTo>
                      <a:pt x="6" y="2"/>
                    </a:moveTo>
                    <a:cubicBezTo>
                      <a:pt x="6" y="4"/>
                      <a:pt x="3" y="4"/>
                      <a:pt x="2" y="3"/>
                    </a:cubicBezTo>
                    <a:cubicBezTo>
                      <a:pt x="0" y="2"/>
                      <a:pt x="0" y="0"/>
                      <a:pt x="2" y="0"/>
                    </a:cubicBezTo>
                    <a:cubicBezTo>
                      <a:pt x="2" y="0"/>
                      <a:pt x="3" y="0"/>
                      <a:pt x="3" y="0"/>
                    </a:cubicBezTo>
                    <a:cubicBezTo>
                      <a:pt x="4" y="0"/>
                      <a:pt x="5"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3" name="Freeform 2161">
                <a:extLst>
                  <a:ext uri="{FF2B5EF4-FFF2-40B4-BE49-F238E27FC236}">
                    <a16:creationId xmlns:a16="http://schemas.microsoft.com/office/drawing/2014/main" id="{D66766BE-27F9-4FF4-BA43-F36C55F14788}"/>
                  </a:ext>
                </a:extLst>
              </p:cNvPr>
              <p:cNvSpPr>
                <a:spLocks/>
              </p:cNvSpPr>
              <p:nvPr/>
            </p:nvSpPr>
            <p:spPr bwMode="auto">
              <a:xfrm>
                <a:off x="5562" y="955"/>
                <a:ext cx="29" cy="24"/>
              </a:xfrm>
              <a:custGeom>
                <a:avLst/>
                <a:gdLst>
                  <a:gd name="T0" fmla="*/ 6 w 6"/>
                  <a:gd name="T1" fmla="*/ 3 h 5"/>
                  <a:gd name="T2" fmla="*/ 1 w 6"/>
                  <a:gd name="T3" fmla="*/ 4 h 5"/>
                  <a:gd name="T4" fmla="*/ 2 w 6"/>
                  <a:gd name="T5" fmla="*/ 0 h 5"/>
                  <a:gd name="T6" fmla="*/ 3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5"/>
                      <a:pt x="3" y="5"/>
                      <a:pt x="1" y="4"/>
                    </a:cubicBezTo>
                    <a:cubicBezTo>
                      <a:pt x="0" y="3"/>
                      <a:pt x="0" y="1"/>
                      <a:pt x="2" y="0"/>
                    </a:cubicBezTo>
                    <a:cubicBezTo>
                      <a:pt x="2" y="0"/>
                      <a:pt x="2" y="0"/>
                      <a:pt x="3" y="0"/>
                    </a:cubicBezTo>
                    <a:cubicBezTo>
                      <a:pt x="4"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4" name="Freeform 2162">
                <a:extLst>
                  <a:ext uri="{FF2B5EF4-FFF2-40B4-BE49-F238E27FC236}">
                    <a16:creationId xmlns:a16="http://schemas.microsoft.com/office/drawing/2014/main" id="{FCCF355D-505D-4618-B236-C9EBA4B6BDFE}"/>
                  </a:ext>
                </a:extLst>
              </p:cNvPr>
              <p:cNvSpPr>
                <a:spLocks/>
              </p:cNvSpPr>
              <p:nvPr/>
            </p:nvSpPr>
            <p:spPr bwMode="auto">
              <a:xfrm>
                <a:off x="5528" y="974"/>
                <a:ext cx="29" cy="29"/>
              </a:xfrm>
              <a:custGeom>
                <a:avLst/>
                <a:gdLst>
                  <a:gd name="T0" fmla="*/ 6 w 6"/>
                  <a:gd name="T1" fmla="*/ 3 h 6"/>
                  <a:gd name="T2" fmla="*/ 1 w 6"/>
                  <a:gd name="T3" fmla="*/ 4 h 6"/>
                  <a:gd name="T4" fmla="*/ 3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3" y="6"/>
                      <a:pt x="1" y="4"/>
                    </a:cubicBezTo>
                    <a:cubicBezTo>
                      <a:pt x="0" y="3"/>
                      <a:pt x="1" y="1"/>
                      <a:pt x="3" y="0"/>
                    </a:cubicBezTo>
                    <a:cubicBezTo>
                      <a:pt x="5" y="1"/>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5" name="Freeform 2163">
                <a:extLst>
                  <a:ext uri="{FF2B5EF4-FFF2-40B4-BE49-F238E27FC236}">
                    <a16:creationId xmlns:a16="http://schemas.microsoft.com/office/drawing/2014/main" id="{5BB15B7F-1A51-45E8-8F76-3B02E8052D6D}"/>
                  </a:ext>
                </a:extLst>
              </p:cNvPr>
              <p:cNvSpPr>
                <a:spLocks/>
              </p:cNvSpPr>
              <p:nvPr/>
            </p:nvSpPr>
            <p:spPr bwMode="auto">
              <a:xfrm>
                <a:off x="5509" y="945"/>
                <a:ext cx="29" cy="25"/>
              </a:xfrm>
              <a:custGeom>
                <a:avLst/>
                <a:gdLst>
                  <a:gd name="T0" fmla="*/ 6 w 6"/>
                  <a:gd name="T1" fmla="*/ 2 h 5"/>
                  <a:gd name="T2" fmla="*/ 2 w 6"/>
                  <a:gd name="T3" fmla="*/ 3 h 5"/>
                  <a:gd name="T4" fmla="*/ 4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6" y="4"/>
                      <a:pt x="3" y="5"/>
                      <a:pt x="2" y="3"/>
                    </a:cubicBezTo>
                    <a:cubicBezTo>
                      <a:pt x="0" y="2"/>
                      <a:pt x="1" y="0"/>
                      <a:pt x="4"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6" name="Freeform 2164">
                <a:extLst>
                  <a:ext uri="{FF2B5EF4-FFF2-40B4-BE49-F238E27FC236}">
                    <a16:creationId xmlns:a16="http://schemas.microsoft.com/office/drawing/2014/main" id="{476D06E3-0964-4F7D-A181-22A2C32334EA}"/>
                  </a:ext>
                </a:extLst>
              </p:cNvPr>
              <p:cNvSpPr>
                <a:spLocks/>
              </p:cNvSpPr>
              <p:nvPr/>
            </p:nvSpPr>
            <p:spPr bwMode="auto">
              <a:xfrm>
                <a:off x="5509" y="916"/>
                <a:ext cx="24" cy="20"/>
              </a:xfrm>
              <a:custGeom>
                <a:avLst/>
                <a:gdLst>
                  <a:gd name="T0" fmla="*/ 5 w 5"/>
                  <a:gd name="T1" fmla="*/ 2 h 4"/>
                  <a:gd name="T2" fmla="*/ 1 w 5"/>
                  <a:gd name="T3" fmla="*/ 3 h 4"/>
                  <a:gd name="T4" fmla="*/ 2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3"/>
                      <a:pt x="2" y="4"/>
                      <a:pt x="1" y="3"/>
                    </a:cubicBezTo>
                    <a:cubicBezTo>
                      <a:pt x="0" y="2"/>
                      <a:pt x="0" y="0"/>
                      <a:pt x="2" y="0"/>
                    </a:cubicBezTo>
                    <a:cubicBezTo>
                      <a:pt x="4"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7" name="Freeform 2165">
                <a:extLst>
                  <a:ext uri="{FF2B5EF4-FFF2-40B4-BE49-F238E27FC236}">
                    <a16:creationId xmlns:a16="http://schemas.microsoft.com/office/drawing/2014/main" id="{3F18BC6B-A55D-4698-9543-8A60507EB5F7}"/>
                  </a:ext>
                </a:extLst>
              </p:cNvPr>
              <p:cNvSpPr>
                <a:spLocks/>
              </p:cNvSpPr>
              <p:nvPr/>
            </p:nvSpPr>
            <p:spPr bwMode="auto">
              <a:xfrm>
                <a:off x="5475" y="916"/>
                <a:ext cx="24" cy="20"/>
              </a:xfrm>
              <a:custGeom>
                <a:avLst/>
                <a:gdLst>
                  <a:gd name="T0" fmla="*/ 5 w 5"/>
                  <a:gd name="T1" fmla="*/ 2 h 4"/>
                  <a:gd name="T2" fmla="*/ 0 w 5"/>
                  <a:gd name="T3" fmla="*/ 3 h 4"/>
                  <a:gd name="T4" fmla="*/ 3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4"/>
                      <a:pt x="2" y="4"/>
                      <a:pt x="0" y="3"/>
                    </a:cubicBezTo>
                    <a:cubicBezTo>
                      <a:pt x="0" y="2"/>
                      <a:pt x="1" y="0"/>
                      <a:pt x="3" y="0"/>
                    </a:cubicBezTo>
                    <a:cubicBezTo>
                      <a:pt x="4"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8" name="Freeform 2166">
                <a:extLst>
                  <a:ext uri="{FF2B5EF4-FFF2-40B4-BE49-F238E27FC236}">
                    <a16:creationId xmlns:a16="http://schemas.microsoft.com/office/drawing/2014/main" id="{13A65B6B-F99B-437E-956C-859FC7262EBF}"/>
                  </a:ext>
                </a:extLst>
              </p:cNvPr>
              <p:cNvSpPr>
                <a:spLocks/>
              </p:cNvSpPr>
              <p:nvPr/>
            </p:nvSpPr>
            <p:spPr bwMode="auto">
              <a:xfrm>
                <a:off x="5398" y="984"/>
                <a:ext cx="34" cy="29"/>
              </a:xfrm>
              <a:custGeom>
                <a:avLst/>
                <a:gdLst>
                  <a:gd name="T0" fmla="*/ 7 w 7"/>
                  <a:gd name="T1" fmla="*/ 3 h 6"/>
                  <a:gd name="T2" fmla="*/ 1 w 7"/>
                  <a:gd name="T3" fmla="*/ 4 h 6"/>
                  <a:gd name="T4" fmla="*/ 5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6" y="5"/>
                      <a:pt x="2" y="6"/>
                      <a:pt x="1" y="4"/>
                    </a:cubicBezTo>
                    <a:cubicBezTo>
                      <a:pt x="0" y="2"/>
                      <a:pt x="2" y="0"/>
                      <a:pt x="5" y="0"/>
                    </a:cubicBezTo>
                    <a:cubicBezTo>
                      <a:pt x="7"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19" name="Freeform 2167">
                <a:extLst>
                  <a:ext uri="{FF2B5EF4-FFF2-40B4-BE49-F238E27FC236}">
                    <a16:creationId xmlns:a16="http://schemas.microsoft.com/office/drawing/2014/main" id="{DC4E4496-8319-43B9-B415-95084FD47F16}"/>
                  </a:ext>
                </a:extLst>
              </p:cNvPr>
              <p:cNvSpPr>
                <a:spLocks/>
              </p:cNvSpPr>
              <p:nvPr/>
            </p:nvSpPr>
            <p:spPr bwMode="auto">
              <a:xfrm>
                <a:off x="5441" y="955"/>
                <a:ext cx="29" cy="24"/>
              </a:xfrm>
              <a:custGeom>
                <a:avLst/>
                <a:gdLst>
                  <a:gd name="T0" fmla="*/ 6 w 6"/>
                  <a:gd name="T1" fmla="*/ 2 h 5"/>
                  <a:gd name="T2" fmla="*/ 1 w 6"/>
                  <a:gd name="T3" fmla="*/ 4 h 5"/>
                  <a:gd name="T4" fmla="*/ 3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5" y="5"/>
                      <a:pt x="2" y="5"/>
                      <a:pt x="1" y="4"/>
                    </a:cubicBezTo>
                    <a:cubicBezTo>
                      <a:pt x="0" y="2"/>
                      <a:pt x="1" y="0"/>
                      <a:pt x="3"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0" name="Freeform 2168">
                <a:extLst>
                  <a:ext uri="{FF2B5EF4-FFF2-40B4-BE49-F238E27FC236}">
                    <a16:creationId xmlns:a16="http://schemas.microsoft.com/office/drawing/2014/main" id="{FAFEA9A7-7F8B-46C8-BE49-F06A5FAE0DEE}"/>
                  </a:ext>
                </a:extLst>
              </p:cNvPr>
              <p:cNvSpPr>
                <a:spLocks/>
              </p:cNvSpPr>
              <p:nvPr/>
            </p:nvSpPr>
            <p:spPr bwMode="auto">
              <a:xfrm>
                <a:off x="5403" y="950"/>
                <a:ext cx="29" cy="29"/>
              </a:xfrm>
              <a:custGeom>
                <a:avLst/>
                <a:gdLst>
                  <a:gd name="T0" fmla="*/ 6 w 6"/>
                  <a:gd name="T1" fmla="*/ 3 h 6"/>
                  <a:gd name="T2" fmla="*/ 1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5" y="5"/>
                      <a:pt x="2" y="6"/>
                      <a:pt x="1" y="4"/>
                    </a:cubicBezTo>
                    <a:cubicBezTo>
                      <a:pt x="0" y="3"/>
                      <a:pt x="2" y="1"/>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1" name="Freeform 2169">
                <a:extLst>
                  <a:ext uri="{FF2B5EF4-FFF2-40B4-BE49-F238E27FC236}">
                    <a16:creationId xmlns:a16="http://schemas.microsoft.com/office/drawing/2014/main" id="{EBD57D64-B67A-422F-A8B5-346D6047F813}"/>
                  </a:ext>
                </a:extLst>
              </p:cNvPr>
              <p:cNvSpPr>
                <a:spLocks/>
              </p:cNvSpPr>
              <p:nvPr/>
            </p:nvSpPr>
            <p:spPr bwMode="auto">
              <a:xfrm>
                <a:off x="5403" y="926"/>
                <a:ext cx="24" cy="24"/>
              </a:xfrm>
              <a:custGeom>
                <a:avLst/>
                <a:gdLst>
                  <a:gd name="T0" fmla="*/ 5 w 5"/>
                  <a:gd name="T1" fmla="*/ 2 h 5"/>
                  <a:gd name="T2" fmla="*/ 0 w 5"/>
                  <a:gd name="T3" fmla="*/ 3 h 5"/>
                  <a:gd name="T4" fmla="*/ 3 w 5"/>
                  <a:gd name="T5" fmla="*/ 0 h 5"/>
                  <a:gd name="T6" fmla="*/ 5 w 5"/>
                  <a:gd name="T7" fmla="*/ 2 h 5"/>
                </a:gdLst>
                <a:ahLst/>
                <a:cxnLst>
                  <a:cxn ang="0">
                    <a:pos x="T0" y="T1"/>
                  </a:cxn>
                  <a:cxn ang="0">
                    <a:pos x="T2" y="T3"/>
                  </a:cxn>
                  <a:cxn ang="0">
                    <a:pos x="T4" y="T5"/>
                  </a:cxn>
                  <a:cxn ang="0">
                    <a:pos x="T6" y="T7"/>
                  </a:cxn>
                </a:cxnLst>
                <a:rect l="0" t="0" r="r" b="b"/>
                <a:pathLst>
                  <a:path w="5" h="5">
                    <a:moveTo>
                      <a:pt x="5" y="2"/>
                    </a:moveTo>
                    <a:cubicBezTo>
                      <a:pt x="4" y="4"/>
                      <a:pt x="1" y="5"/>
                      <a:pt x="0" y="3"/>
                    </a:cubicBezTo>
                    <a:cubicBezTo>
                      <a:pt x="0" y="2"/>
                      <a:pt x="1" y="0"/>
                      <a:pt x="3" y="0"/>
                    </a:cubicBezTo>
                    <a:cubicBezTo>
                      <a:pt x="5"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2" name="Freeform 2170">
                <a:extLst>
                  <a:ext uri="{FF2B5EF4-FFF2-40B4-BE49-F238E27FC236}">
                    <a16:creationId xmlns:a16="http://schemas.microsoft.com/office/drawing/2014/main" id="{2CF05D4A-20B8-4FB6-A6B9-7296F0A5544E}"/>
                  </a:ext>
                </a:extLst>
              </p:cNvPr>
              <p:cNvSpPr>
                <a:spLocks/>
              </p:cNvSpPr>
              <p:nvPr/>
            </p:nvSpPr>
            <p:spPr bwMode="auto">
              <a:xfrm>
                <a:off x="5441" y="926"/>
                <a:ext cx="24" cy="19"/>
              </a:xfrm>
              <a:custGeom>
                <a:avLst/>
                <a:gdLst>
                  <a:gd name="T0" fmla="*/ 5 w 5"/>
                  <a:gd name="T1" fmla="*/ 2 h 4"/>
                  <a:gd name="T2" fmla="*/ 0 w 5"/>
                  <a:gd name="T3" fmla="*/ 3 h 4"/>
                  <a:gd name="T4" fmla="*/ 3 w 5"/>
                  <a:gd name="T5" fmla="*/ 0 h 4"/>
                  <a:gd name="T6" fmla="*/ 5 w 5"/>
                  <a:gd name="T7" fmla="*/ 2 h 4"/>
                </a:gdLst>
                <a:ahLst/>
                <a:cxnLst>
                  <a:cxn ang="0">
                    <a:pos x="T0" y="T1"/>
                  </a:cxn>
                  <a:cxn ang="0">
                    <a:pos x="T2" y="T3"/>
                  </a:cxn>
                  <a:cxn ang="0">
                    <a:pos x="T4" y="T5"/>
                  </a:cxn>
                  <a:cxn ang="0">
                    <a:pos x="T6" y="T7"/>
                  </a:cxn>
                </a:cxnLst>
                <a:rect l="0" t="0" r="r" b="b"/>
                <a:pathLst>
                  <a:path w="5" h="4">
                    <a:moveTo>
                      <a:pt x="5" y="2"/>
                    </a:moveTo>
                    <a:cubicBezTo>
                      <a:pt x="5" y="4"/>
                      <a:pt x="1" y="4"/>
                      <a:pt x="0" y="3"/>
                    </a:cubicBezTo>
                    <a:cubicBezTo>
                      <a:pt x="0" y="2"/>
                      <a:pt x="1" y="0"/>
                      <a:pt x="3" y="0"/>
                    </a:cubicBezTo>
                    <a:cubicBezTo>
                      <a:pt x="5" y="0"/>
                      <a:pt x="5"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3" name="Freeform 2171">
                <a:extLst>
                  <a:ext uri="{FF2B5EF4-FFF2-40B4-BE49-F238E27FC236}">
                    <a16:creationId xmlns:a16="http://schemas.microsoft.com/office/drawing/2014/main" id="{4C62500C-EA8D-4829-A5B3-ACCC21C3C3C6}"/>
                  </a:ext>
                </a:extLst>
              </p:cNvPr>
              <p:cNvSpPr>
                <a:spLocks/>
              </p:cNvSpPr>
              <p:nvPr/>
            </p:nvSpPr>
            <p:spPr bwMode="auto">
              <a:xfrm>
                <a:off x="5475" y="945"/>
                <a:ext cx="29" cy="25"/>
              </a:xfrm>
              <a:custGeom>
                <a:avLst/>
                <a:gdLst>
                  <a:gd name="T0" fmla="*/ 6 w 6"/>
                  <a:gd name="T1" fmla="*/ 2 h 5"/>
                  <a:gd name="T2" fmla="*/ 1 w 6"/>
                  <a:gd name="T3" fmla="*/ 3 h 5"/>
                  <a:gd name="T4" fmla="*/ 4 w 6"/>
                  <a:gd name="T5" fmla="*/ 0 h 5"/>
                  <a:gd name="T6" fmla="*/ 6 w 6"/>
                  <a:gd name="T7" fmla="*/ 2 h 5"/>
                </a:gdLst>
                <a:ahLst/>
                <a:cxnLst>
                  <a:cxn ang="0">
                    <a:pos x="T0" y="T1"/>
                  </a:cxn>
                  <a:cxn ang="0">
                    <a:pos x="T2" y="T3"/>
                  </a:cxn>
                  <a:cxn ang="0">
                    <a:pos x="T4" y="T5"/>
                  </a:cxn>
                  <a:cxn ang="0">
                    <a:pos x="T6" y="T7"/>
                  </a:cxn>
                </a:cxnLst>
                <a:rect l="0" t="0" r="r" b="b"/>
                <a:pathLst>
                  <a:path w="6" h="5">
                    <a:moveTo>
                      <a:pt x="6" y="2"/>
                    </a:moveTo>
                    <a:cubicBezTo>
                      <a:pt x="6" y="4"/>
                      <a:pt x="2" y="5"/>
                      <a:pt x="1" y="3"/>
                    </a:cubicBezTo>
                    <a:cubicBezTo>
                      <a:pt x="0" y="2"/>
                      <a:pt x="1" y="0"/>
                      <a:pt x="4"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4" name="Freeform 2172">
                <a:extLst>
                  <a:ext uri="{FF2B5EF4-FFF2-40B4-BE49-F238E27FC236}">
                    <a16:creationId xmlns:a16="http://schemas.microsoft.com/office/drawing/2014/main" id="{81943A96-EC74-4008-91A5-109DD50C62A2}"/>
                  </a:ext>
                </a:extLst>
              </p:cNvPr>
              <p:cNvSpPr>
                <a:spLocks/>
              </p:cNvSpPr>
              <p:nvPr/>
            </p:nvSpPr>
            <p:spPr bwMode="auto">
              <a:xfrm>
                <a:off x="5446" y="984"/>
                <a:ext cx="29" cy="29"/>
              </a:xfrm>
              <a:custGeom>
                <a:avLst/>
                <a:gdLst>
                  <a:gd name="T0" fmla="*/ 6 w 6"/>
                  <a:gd name="T1" fmla="*/ 3 h 6"/>
                  <a:gd name="T2" fmla="*/ 1 w 6"/>
                  <a:gd name="T3" fmla="*/ 4 h 6"/>
                  <a:gd name="T4" fmla="*/ 4 w 6"/>
                  <a:gd name="T5" fmla="*/ 0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2" y="6"/>
                      <a:pt x="1" y="4"/>
                    </a:cubicBezTo>
                    <a:cubicBezTo>
                      <a:pt x="0" y="3"/>
                      <a:pt x="1" y="1"/>
                      <a:pt x="4" y="0"/>
                    </a:cubicBezTo>
                    <a:cubicBezTo>
                      <a:pt x="6"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5" name="Freeform 2173">
                <a:extLst>
                  <a:ext uri="{FF2B5EF4-FFF2-40B4-BE49-F238E27FC236}">
                    <a16:creationId xmlns:a16="http://schemas.microsoft.com/office/drawing/2014/main" id="{1C925418-72FB-4A79-92DD-EBCAFFF9E3B1}"/>
                  </a:ext>
                </a:extLst>
              </p:cNvPr>
              <p:cNvSpPr>
                <a:spLocks/>
              </p:cNvSpPr>
              <p:nvPr/>
            </p:nvSpPr>
            <p:spPr bwMode="auto">
              <a:xfrm>
                <a:off x="5485" y="979"/>
                <a:ext cx="33" cy="29"/>
              </a:xfrm>
              <a:custGeom>
                <a:avLst/>
                <a:gdLst>
                  <a:gd name="T0" fmla="*/ 7 w 7"/>
                  <a:gd name="T1" fmla="*/ 3 h 6"/>
                  <a:gd name="T2" fmla="*/ 2 w 7"/>
                  <a:gd name="T3" fmla="*/ 4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4"/>
                    </a:cubicBezTo>
                    <a:cubicBezTo>
                      <a:pt x="0" y="3"/>
                      <a:pt x="1" y="0"/>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6" name="Freeform 2174">
                <a:extLst>
                  <a:ext uri="{FF2B5EF4-FFF2-40B4-BE49-F238E27FC236}">
                    <a16:creationId xmlns:a16="http://schemas.microsoft.com/office/drawing/2014/main" id="{65DC378E-72FB-455C-88C4-16F9D8479E6B}"/>
                  </a:ext>
                </a:extLst>
              </p:cNvPr>
              <p:cNvSpPr>
                <a:spLocks/>
              </p:cNvSpPr>
              <p:nvPr/>
            </p:nvSpPr>
            <p:spPr bwMode="auto">
              <a:xfrm>
                <a:off x="5716" y="892"/>
                <a:ext cx="29" cy="15"/>
              </a:xfrm>
              <a:custGeom>
                <a:avLst/>
                <a:gdLst>
                  <a:gd name="T0" fmla="*/ 5 w 6"/>
                  <a:gd name="T1" fmla="*/ 1 h 3"/>
                  <a:gd name="T2" fmla="*/ 6 w 6"/>
                  <a:gd name="T3" fmla="*/ 3 h 3"/>
                  <a:gd name="T4" fmla="*/ 0 w 6"/>
                  <a:gd name="T5" fmla="*/ 0 h 3"/>
                  <a:gd name="T6" fmla="*/ 1 w 6"/>
                  <a:gd name="T7" fmla="*/ 0 h 3"/>
                  <a:gd name="T8" fmla="*/ 5 w 6"/>
                  <a:gd name="T9" fmla="*/ 1 h 3"/>
                </a:gdLst>
                <a:ahLst/>
                <a:cxnLst>
                  <a:cxn ang="0">
                    <a:pos x="T0" y="T1"/>
                  </a:cxn>
                  <a:cxn ang="0">
                    <a:pos x="T2" y="T3"/>
                  </a:cxn>
                  <a:cxn ang="0">
                    <a:pos x="T4" y="T5"/>
                  </a:cxn>
                  <a:cxn ang="0">
                    <a:pos x="T6" y="T7"/>
                  </a:cxn>
                  <a:cxn ang="0">
                    <a:pos x="T8" y="T9"/>
                  </a:cxn>
                </a:cxnLst>
                <a:rect l="0" t="0" r="r" b="b"/>
                <a:pathLst>
                  <a:path w="6" h="3">
                    <a:moveTo>
                      <a:pt x="5" y="1"/>
                    </a:moveTo>
                    <a:cubicBezTo>
                      <a:pt x="6" y="2"/>
                      <a:pt x="6" y="3"/>
                      <a:pt x="6" y="3"/>
                    </a:cubicBezTo>
                    <a:cubicBezTo>
                      <a:pt x="4" y="3"/>
                      <a:pt x="0" y="1"/>
                      <a:pt x="0" y="0"/>
                    </a:cubicBezTo>
                    <a:cubicBezTo>
                      <a:pt x="0" y="0"/>
                      <a:pt x="1" y="0"/>
                      <a:pt x="1" y="0"/>
                    </a:cubicBezTo>
                    <a:cubicBezTo>
                      <a:pt x="2" y="0"/>
                      <a:pt x="4" y="1"/>
                      <a:pt x="5"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7" name="Freeform 2175">
                <a:extLst>
                  <a:ext uri="{FF2B5EF4-FFF2-40B4-BE49-F238E27FC236}">
                    <a16:creationId xmlns:a16="http://schemas.microsoft.com/office/drawing/2014/main" id="{9615BBA9-6EDF-4758-80C2-C934048CA866}"/>
                  </a:ext>
                </a:extLst>
              </p:cNvPr>
              <p:cNvSpPr>
                <a:spLocks/>
              </p:cNvSpPr>
              <p:nvPr/>
            </p:nvSpPr>
            <p:spPr bwMode="auto">
              <a:xfrm>
                <a:off x="5682" y="883"/>
                <a:ext cx="29" cy="14"/>
              </a:xfrm>
              <a:custGeom>
                <a:avLst/>
                <a:gdLst>
                  <a:gd name="T0" fmla="*/ 5 w 6"/>
                  <a:gd name="T1" fmla="*/ 2 h 3"/>
                  <a:gd name="T2" fmla="*/ 5 w 6"/>
                  <a:gd name="T3" fmla="*/ 3 h 3"/>
                  <a:gd name="T4" fmla="*/ 0 w 6"/>
                  <a:gd name="T5" fmla="*/ 0 h 3"/>
                  <a:gd name="T6" fmla="*/ 1 w 6"/>
                  <a:gd name="T7" fmla="*/ 0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2"/>
                      <a:pt x="6" y="3"/>
                      <a:pt x="5" y="3"/>
                    </a:cubicBezTo>
                    <a:cubicBezTo>
                      <a:pt x="3" y="3"/>
                      <a:pt x="0" y="1"/>
                      <a:pt x="0" y="0"/>
                    </a:cubicBezTo>
                    <a:cubicBezTo>
                      <a:pt x="0" y="0"/>
                      <a:pt x="1" y="0"/>
                      <a:pt x="1" y="0"/>
                    </a:cubicBezTo>
                    <a:cubicBezTo>
                      <a:pt x="2" y="0"/>
                      <a:pt x="4"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8" name="Freeform 2176">
                <a:extLst>
                  <a:ext uri="{FF2B5EF4-FFF2-40B4-BE49-F238E27FC236}">
                    <a16:creationId xmlns:a16="http://schemas.microsoft.com/office/drawing/2014/main" id="{4AE713E2-7078-4C30-93A9-16B7CF530F76}"/>
                  </a:ext>
                </a:extLst>
              </p:cNvPr>
              <p:cNvSpPr>
                <a:spLocks/>
              </p:cNvSpPr>
              <p:nvPr/>
            </p:nvSpPr>
            <p:spPr bwMode="auto">
              <a:xfrm>
                <a:off x="5663" y="888"/>
                <a:ext cx="29" cy="14"/>
              </a:xfrm>
              <a:custGeom>
                <a:avLst/>
                <a:gdLst>
                  <a:gd name="T0" fmla="*/ 5 w 6"/>
                  <a:gd name="T1" fmla="*/ 2 h 3"/>
                  <a:gd name="T2" fmla="*/ 5 w 6"/>
                  <a:gd name="T3" fmla="*/ 3 h 3"/>
                  <a:gd name="T4" fmla="*/ 1 w 6"/>
                  <a:gd name="T5" fmla="*/ 0 h 3"/>
                  <a:gd name="T6" fmla="*/ 1 w 6"/>
                  <a:gd name="T7" fmla="*/ 0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6" y="3"/>
                      <a:pt x="6" y="3"/>
                      <a:pt x="5" y="3"/>
                    </a:cubicBezTo>
                    <a:cubicBezTo>
                      <a:pt x="2" y="3"/>
                      <a:pt x="0" y="1"/>
                      <a:pt x="1" y="0"/>
                    </a:cubicBezTo>
                    <a:cubicBezTo>
                      <a:pt x="1" y="0"/>
                      <a:pt x="1" y="0"/>
                      <a:pt x="1" y="0"/>
                    </a:cubicBezTo>
                    <a:cubicBezTo>
                      <a:pt x="3" y="0"/>
                      <a:pt x="4" y="1"/>
                      <a:pt x="5"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29" name="Freeform 2177">
                <a:extLst>
                  <a:ext uri="{FF2B5EF4-FFF2-40B4-BE49-F238E27FC236}">
                    <a16:creationId xmlns:a16="http://schemas.microsoft.com/office/drawing/2014/main" id="{567D44B7-467F-42CE-A126-CD8513CBFB0E}"/>
                  </a:ext>
                </a:extLst>
              </p:cNvPr>
              <p:cNvSpPr>
                <a:spLocks/>
              </p:cNvSpPr>
              <p:nvPr/>
            </p:nvSpPr>
            <p:spPr bwMode="auto">
              <a:xfrm>
                <a:off x="5634" y="888"/>
                <a:ext cx="24" cy="14"/>
              </a:xfrm>
              <a:custGeom>
                <a:avLst/>
                <a:gdLst>
                  <a:gd name="T0" fmla="*/ 4 w 5"/>
                  <a:gd name="T1" fmla="*/ 1 h 3"/>
                  <a:gd name="T2" fmla="*/ 4 w 5"/>
                  <a:gd name="T3" fmla="*/ 3 h 3"/>
                  <a:gd name="T4" fmla="*/ 0 w 5"/>
                  <a:gd name="T5" fmla="*/ 0 h 3"/>
                  <a:gd name="T6" fmla="*/ 1 w 5"/>
                  <a:gd name="T7" fmla="*/ 0 h 3"/>
                  <a:gd name="T8" fmla="*/ 4 w 5"/>
                  <a:gd name="T9" fmla="*/ 1 h 3"/>
                </a:gdLst>
                <a:ahLst/>
                <a:cxnLst>
                  <a:cxn ang="0">
                    <a:pos x="T0" y="T1"/>
                  </a:cxn>
                  <a:cxn ang="0">
                    <a:pos x="T2" y="T3"/>
                  </a:cxn>
                  <a:cxn ang="0">
                    <a:pos x="T4" y="T5"/>
                  </a:cxn>
                  <a:cxn ang="0">
                    <a:pos x="T6" y="T7"/>
                  </a:cxn>
                  <a:cxn ang="0">
                    <a:pos x="T8" y="T9"/>
                  </a:cxn>
                </a:cxnLst>
                <a:rect l="0" t="0" r="r" b="b"/>
                <a:pathLst>
                  <a:path w="5" h="3">
                    <a:moveTo>
                      <a:pt x="4" y="1"/>
                    </a:moveTo>
                    <a:cubicBezTo>
                      <a:pt x="5" y="2"/>
                      <a:pt x="5" y="3"/>
                      <a:pt x="4" y="3"/>
                    </a:cubicBezTo>
                    <a:cubicBezTo>
                      <a:pt x="2" y="3"/>
                      <a:pt x="0" y="1"/>
                      <a:pt x="0" y="0"/>
                    </a:cubicBezTo>
                    <a:cubicBezTo>
                      <a:pt x="1" y="0"/>
                      <a:pt x="1" y="0"/>
                      <a:pt x="1" y="0"/>
                    </a:cubicBezTo>
                    <a:cubicBezTo>
                      <a:pt x="2" y="0"/>
                      <a:pt x="4" y="1"/>
                      <a:pt x="4" y="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0" name="Freeform 2178">
                <a:extLst>
                  <a:ext uri="{FF2B5EF4-FFF2-40B4-BE49-F238E27FC236}">
                    <a16:creationId xmlns:a16="http://schemas.microsoft.com/office/drawing/2014/main" id="{861E315E-A59C-4E23-A964-DE4E049B1433}"/>
                  </a:ext>
                </a:extLst>
              </p:cNvPr>
              <p:cNvSpPr>
                <a:spLocks/>
              </p:cNvSpPr>
              <p:nvPr/>
            </p:nvSpPr>
            <p:spPr bwMode="auto">
              <a:xfrm>
                <a:off x="5571" y="1095"/>
                <a:ext cx="39" cy="34"/>
              </a:xfrm>
              <a:custGeom>
                <a:avLst/>
                <a:gdLst>
                  <a:gd name="T0" fmla="*/ 8 w 8"/>
                  <a:gd name="T1" fmla="*/ 3 h 7"/>
                  <a:gd name="T2" fmla="*/ 1 w 8"/>
                  <a:gd name="T3" fmla="*/ 5 h 7"/>
                  <a:gd name="T4" fmla="*/ 4 w 8"/>
                  <a:gd name="T5" fmla="*/ 0 h 7"/>
                  <a:gd name="T6" fmla="*/ 8 w 8"/>
                  <a:gd name="T7" fmla="*/ 3 h 7"/>
                </a:gdLst>
                <a:ahLst/>
                <a:cxnLst>
                  <a:cxn ang="0">
                    <a:pos x="T0" y="T1"/>
                  </a:cxn>
                  <a:cxn ang="0">
                    <a:pos x="T2" y="T3"/>
                  </a:cxn>
                  <a:cxn ang="0">
                    <a:pos x="T4" y="T5"/>
                  </a:cxn>
                  <a:cxn ang="0">
                    <a:pos x="T6" y="T7"/>
                  </a:cxn>
                </a:cxnLst>
                <a:rect l="0" t="0" r="r" b="b"/>
                <a:pathLst>
                  <a:path w="8" h="7">
                    <a:moveTo>
                      <a:pt x="8" y="3"/>
                    </a:moveTo>
                    <a:cubicBezTo>
                      <a:pt x="8" y="6"/>
                      <a:pt x="4" y="7"/>
                      <a:pt x="1" y="5"/>
                    </a:cubicBezTo>
                    <a:cubicBezTo>
                      <a:pt x="0" y="3"/>
                      <a:pt x="0" y="0"/>
                      <a:pt x="4" y="0"/>
                    </a:cubicBezTo>
                    <a:cubicBezTo>
                      <a:pt x="6" y="0"/>
                      <a:pt x="8"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1" name="Freeform 2179">
                <a:extLst>
                  <a:ext uri="{FF2B5EF4-FFF2-40B4-BE49-F238E27FC236}">
                    <a16:creationId xmlns:a16="http://schemas.microsoft.com/office/drawing/2014/main" id="{F9754A49-A206-41B2-BD90-B35C2635BB09}"/>
                  </a:ext>
                </a:extLst>
              </p:cNvPr>
              <p:cNvSpPr>
                <a:spLocks/>
              </p:cNvSpPr>
              <p:nvPr/>
            </p:nvSpPr>
            <p:spPr bwMode="auto">
              <a:xfrm>
                <a:off x="5615" y="1066"/>
                <a:ext cx="38" cy="34"/>
              </a:xfrm>
              <a:custGeom>
                <a:avLst/>
                <a:gdLst>
                  <a:gd name="T0" fmla="*/ 7 w 8"/>
                  <a:gd name="T1" fmla="*/ 3 h 7"/>
                  <a:gd name="T2" fmla="*/ 2 w 8"/>
                  <a:gd name="T3" fmla="*/ 5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6"/>
                      <a:pt x="4" y="7"/>
                      <a:pt x="2" y="5"/>
                    </a:cubicBezTo>
                    <a:cubicBezTo>
                      <a:pt x="0" y="3"/>
                      <a:pt x="0" y="0"/>
                      <a:pt x="3" y="0"/>
                    </a:cubicBezTo>
                    <a:cubicBezTo>
                      <a:pt x="3" y="0"/>
                      <a:pt x="3" y="0"/>
                      <a:pt x="3"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2" name="Freeform 2180">
                <a:extLst>
                  <a:ext uri="{FF2B5EF4-FFF2-40B4-BE49-F238E27FC236}">
                    <a16:creationId xmlns:a16="http://schemas.microsoft.com/office/drawing/2014/main" id="{CBBD75F3-4CC6-4404-9808-B35C70BB450E}"/>
                  </a:ext>
                </a:extLst>
              </p:cNvPr>
              <p:cNvSpPr>
                <a:spLocks/>
              </p:cNvSpPr>
              <p:nvPr/>
            </p:nvSpPr>
            <p:spPr bwMode="auto">
              <a:xfrm>
                <a:off x="5586" y="1027"/>
                <a:ext cx="34" cy="29"/>
              </a:xfrm>
              <a:custGeom>
                <a:avLst/>
                <a:gdLst>
                  <a:gd name="T0" fmla="*/ 7 w 7"/>
                  <a:gd name="T1" fmla="*/ 3 h 6"/>
                  <a:gd name="T2" fmla="*/ 2 w 7"/>
                  <a:gd name="T3" fmla="*/ 5 h 6"/>
                  <a:gd name="T4" fmla="*/ 3 w 7"/>
                  <a:gd name="T5" fmla="*/ 0 h 6"/>
                  <a:gd name="T6" fmla="*/ 3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7" y="5"/>
                      <a:pt x="4" y="6"/>
                      <a:pt x="2" y="5"/>
                    </a:cubicBezTo>
                    <a:cubicBezTo>
                      <a:pt x="0" y="3"/>
                      <a:pt x="0" y="0"/>
                      <a:pt x="3" y="0"/>
                    </a:cubicBezTo>
                    <a:cubicBezTo>
                      <a:pt x="3" y="0"/>
                      <a:pt x="3" y="0"/>
                      <a:pt x="3"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3" name="Freeform 2181">
                <a:extLst>
                  <a:ext uri="{FF2B5EF4-FFF2-40B4-BE49-F238E27FC236}">
                    <a16:creationId xmlns:a16="http://schemas.microsoft.com/office/drawing/2014/main" id="{347887ED-626B-4B6A-BAD2-92E5F9C55894}"/>
                  </a:ext>
                </a:extLst>
              </p:cNvPr>
              <p:cNvSpPr>
                <a:spLocks/>
              </p:cNvSpPr>
              <p:nvPr/>
            </p:nvSpPr>
            <p:spPr bwMode="auto">
              <a:xfrm>
                <a:off x="5552" y="1051"/>
                <a:ext cx="39" cy="34"/>
              </a:xfrm>
              <a:custGeom>
                <a:avLst/>
                <a:gdLst>
                  <a:gd name="T0" fmla="*/ 7 w 8"/>
                  <a:gd name="T1" fmla="*/ 3 h 7"/>
                  <a:gd name="T2" fmla="*/ 2 w 8"/>
                  <a:gd name="T3" fmla="*/ 5 h 7"/>
                  <a:gd name="T4" fmla="*/ 4 w 8"/>
                  <a:gd name="T5" fmla="*/ 0 h 7"/>
                  <a:gd name="T6" fmla="*/ 7 w 8"/>
                  <a:gd name="T7" fmla="*/ 3 h 7"/>
                </a:gdLst>
                <a:ahLst/>
                <a:cxnLst>
                  <a:cxn ang="0">
                    <a:pos x="T0" y="T1"/>
                  </a:cxn>
                  <a:cxn ang="0">
                    <a:pos x="T2" y="T3"/>
                  </a:cxn>
                  <a:cxn ang="0">
                    <a:pos x="T4" y="T5"/>
                  </a:cxn>
                  <a:cxn ang="0">
                    <a:pos x="T6" y="T7"/>
                  </a:cxn>
                </a:cxnLst>
                <a:rect l="0" t="0" r="r" b="b"/>
                <a:pathLst>
                  <a:path w="8" h="7">
                    <a:moveTo>
                      <a:pt x="7" y="3"/>
                    </a:moveTo>
                    <a:cubicBezTo>
                      <a:pt x="8" y="6"/>
                      <a:pt x="4" y="7"/>
                      <a:pt x="2" y="5"/>
                    </a:cubicBezTo>
                    <a:cubicBezTo>
                      <a:pt x="0" y="3"/>
                      <a:pt x="1" y="0"/>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4" name="Freeform 2182">
                <a:extLst>
                  <a:ext uri="{FF2B5EF4-FFF2-40B4-BE49-F238E27FC236}">
                    <a16:creationId xmlns:a16="http://schemas.microsoft.com/office/drawing/2014/main" id="{546338CD-3011-4B4B-AAA2-A69F50B7C30A}"/>
                  </a:ext>
                </a:extLst>
              </p:cNvPr>
              <p:cNvSpPr>
                <a:spLocks/>
              </p:cNvSpPr>
              <p:nvPr/>
            </p:nvSpPr>
            <p:spPr bwMode="auto">
              <a:xfrm>
                <a:off x="5528" y="1013"/>
                <a:ext cx="34" cy="29"/>
              </a:xfrm>
              <a:custGeom>
                <a:avLst/>
                <a:gdLst>
                  <a:gd name="T0" fmla="*/ 7 w 7"/>
                  <a:gd name="T1" fmla="*/ 3 h 6"/>
                  <a:gd name="T2" fmla="*/ 2 w 7"/>
                  <a:gd name="T3" fmla="*/ 5 h 6"/>
                  <a:gd name="T4" fmla="*/ 4 w 7"/>
                  <a:gd name="T5" fmla="*/ 0 h 6"/>
                  <a:gd name="T6" fmla="*/ 7 w 7"/>
                  <a:gd name="T7" fmla="*/ 3 h 6"/>
                </a:gdLst>
                <a:ahLst/>
                <a:cxnLst>
                  <a:cxn ang="0">
                    <a:pos x="T0" y="T1"/>
                  </a:cxn>
                  <a:cxn ang="0">
                    <a:pos x="T2" y="T3"/>
                  </a:cxn>
                  <a:cxn ang="0">
                    <a:pos x="T4" y="T5"/>
                  </a:cxn>
                  <a:cxn ang="0">
                    <a:pos x="T6" y="T7"/>
                  </a:cxn>
                </a:cxnLst>
                <a:rect l="0" t="0" r="r" b="b"/>
                <a:pathLst>
                  <a:path w="7" h="6">
                    <a:moveTo>
                      <a:pt x="7" y="3"/>
                    </a:moveTo>
                    <a:cubicBezTo>
                      <a:pt x="7" y="5"/>
                      <a:pt x="3" y="6"/>
                      <a:pt x="2" y="5"/>
                    </a:cubicBezTo>
                    <a:cubicBezTo>
                      <a:pt x="0" y="3"/>
                      <a:pt x="1" y="0"/>
                      <a:pt x="4"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5" name="Freeform 2183">
                <a:extLst>
                  <a:ext uri="{FF2B5EF4-FFF2-40B4-BE49-F238E27FC236}">
                    <a16:creationId xmlns:a16="http://schemas.microsoft.com/office/drawing/2014/main" id="{9893F504-5C55-4490-975A-2F2BF47B9388}"/>
                  </a:ext>
                </a:extLst>
              </p:cNvPr>
              <p:cNvSpPr>
                <a:spLocks/>
              </p:cNvSpPr>
              <p:nvPr/>
            </p:nvSpPr>
            <p:spPr bwMode="auto">
              <a:xfrm>
                <a:off x="5567" y="989"/>
                <a:ext cx="33" cy="29"/>
              </a:xfrm>
              <a:custGeom>
                <a:avLst/>
                <a:gdLst>
                  <a:gd name="T0" fmla="*/ 6 w 7"/>
                  <a:gd name="T1" fmla="*/ 3 h 6"/>
                  <a:gd name="T2" fmla="*/ 2 w 7"/>
                  <a:gd name="T3" fmla="*/ 4 h 6"/>
                  <a:gd name="T4" fmla="*/ 2 w 7"/>
                  <a:gd name="T5" fmla="*/ 0 h 6"/>
                  <a:gd name="T6" fmla="*/ 3 w 7"/>
                  <a:gd name="T7" fmla="*/ 0 h 6"/>
                  <a:gd name="T8" fmla="*/ 6 w 7"/>
                  <a:gd name="T9" fmla="*/ 3 h 6"/>
                </a:gdLst>
                <a:ahLst/>
                <a:cxnLst>
                  <a:cxn ang="0">
                    <a:pos x="T0" y="T1"/>
                  </a:cxn>
                  <a:cxn ang="0">
                    <a:pos x="T2" y="T3"/>
                  </a:cxn>
                  <a:cxn ang="0">
                    <a:pos x="T4" y="T5"/>
                  </a:cxn>
                  <a:cxn ang="0">
                    <a:pos x="T6" y="T7"/>
                  </a:cxn>
                  <a:cxn ang="0">
                    <a:pos x="T8" y="T9"/>
                  </a:cxn>
                </a:cxnLst>
                <a:rect l="0" t="0" r="r" b="b"/>
                <a:pathLst>
                  <a:path w="7" h="6">
                    <a:moveTo>
                      <a:pt x="6" y="3"/>
                    </a:moveTo>
                    <a:cubicBezTo>
                      <a:pt x="7" y="5"/>
                      <a:pt x="4" y="6"/>
                      <a:pt x="2" y="4"/>
                    </a:cubicBezTo>
                    <a:cubicBezTo>
                      <a:pt x="0" y="3"/>
                      <a:pt x="0" y="1"/>
                      <a:pt x="2" y="0"/>
                    </a:cubicBezTo>
                    <a:cubicBezTo>
                      <a:pt x="3" y="0"/>
                      <a:pt x="3" y="0"/>
                      <a:pt x="3" y="0"/>
                    </a:cubicBezTo>
                    <a:cubicBezTo>
                      <a:pt x="5" y="0"/>
                      <a:pt x="6" y="2"/>
                      <a:pt x="6"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6" name="Freeform 2184">
                <a:extLst>
                  <a:ext uri="{FF2B5EF4-FFF2-40B4-BE49-F238E27FC236}">
                    <a16:creationId xmlns:a16="http://schemas.microsoft.com/office/drawing/2014/main" id="{7499A47E-6E29-4A9B-BD2C-64F400F6F309}"/>
                  </a:ext>
                </a:extLst>
              </p:cNvPr>
              <p:cNvSpPr>
                <a:spLocks/>
              </p:cNvSpPr>
              <p:nvPr/>
            </p:nvSpPr>
            <p:spPr bwMode="auto">
              <a:xfrm>
                <a:off x="5639" y="1037"/>
                <a:ext cx="38" cy="34"/>
              </a:xfrm>
              <a:custGeom>
                <a:avLst/>
                <a:gdLst>
                  <a:gd name="T0" fmla="*/ 7 w 8"/>
                  <a:gd name="T1" fmla="*/ 3 h 7"/>
                  <a:gd name="T2" fmla="*/ 3 w 8"/>
                  <a:gd name="T3" fmla="*/ 5 h 7"/>
                  <a:gd name="T4" fmla="*/ 3 w 8"/>
                  <a:gd name="T5" fmla="*/ 0 h 7"/>
                  <a:gd name="T6" fmla="*/ 3 w 8"/>
                  <a:gd name="T7" fmla="*/ 0 h 7"/>
                  <a:gd name="T8" fmla="*/ 7 w 8"/>
                  <a:gd name="T9" fmla="*/ 3 h 7"/>
                </a:gdLst>
                <a:ahLst/>
                <a:cxnLst>
                  <a:cxn ang="0">
                    <a:pos x="T0" y="T1"/>
                  </a:cxn>
                  <a:cxn ang="0">
                    <a:pos x="T2" y="T3"/>
                  </a:cxn>
                  <a:cxn ang="0">
                    <a:pos x="T4" y="T5"/>
                  </a:cxn>
                  <a:cxn ang="0">
                    <a:pos x="T6" y="T7"/>
                  </a:cxn>
                  <a:cxn ang="0">
                    <a:pos x="T8" y="T9"/>
                  </a:cxn>
                </a:cxnLst>
                <a:rect l="0" t="0" r="r" b="b"/>
                <a:pathLst>
                  <a:path w="8" h="7">
                    <a:moveTo>
                      <a:pt x="7" y="3"/>
                    </a:moveTo>
                    <a:cubicBezTo>
                      <a:pt x="8" y="5"/>
                      <a:pt x="5" y="7"/>
                      <a:pt x="3" y="5"/>
                    </a:cubicBezTo>
                    <a:cubicBezTo>
                      <a:pt x="0" y="4"/>
                      <a:pt x="0" y="1"/>
                      <a:pt x="3" y="0"/>
                    </a:cubicBezTo>
                    <a:cubicBezTo>
                      <a:pt x="3" y="0"/>
                      <a:pt x="3" y="0"/>
                      <a:pt x="3" y="0"/>
                    </a:cubicBezTo>
                    <a:cubicBezTo>
                      <a:pt x="6" y="0"/>
                      <a:pt x="7"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7" name="Freeform 2185">
                <a:extLst>
                  <a:ext uri="{FF2B5EF4-FFF2-40B4-BE49-F238E27FC236}">
                    <a16:creationId xmlns:a16="http://schemas.microsoft.com/office/drawing/2014/main" id="{5382BE54-A691-4A3F-973C-E38775168888}"/>
                  </a:ext>
                </a:extLst>
              </p:cNvPr>
              <p:cNvSpPr>
                <a:spLocks/>
              </p:cNvSpPr>
              <p:nvPr/>
            </p:nvSpPr>
            <p:spPr bwMode="auto">
              <a:xfrm>
                <a:off x="5668" y="1018"/>
                <a:ext cx="38" cy="29"/>
              </a:xfrm>
              <a:custGeom>
                <a:avLst/>
                <a:gdLst>
                  <a:gd name="T0" fmla="*/ 8 w 8"/>
                  <a:gd name="T1" fmla="*/ 3 h 6"/>
                  <a:gd name="T2" fmla="*/ 4 w 8"/>
                  <a:gd name="T3" fmla="*/ 5 h 6"/>
                  <a:gd name="T4" fmla="*/ 3 w 8"/>
                  <a:gd name="T5" fmla="*/ 0 h 6"/>
                  <a:gd name="T6" fmla="*/ 3 w 8"/>
                  <a:gd name="T7" fmla="*/ 0 h 6"/>
                  <a:gd name="T8" fmla="*/ 8 w 8"/>
                  <a:gd name="T9" fmla="*/ 3 h 6"/>
                </a:gdLst>
                <a:ahLst/>
                <a:cxnLst>
                  <a:cxn ang="0">
                    <a:pos x="T0" y="T1"/>
                  </a:cxn>
                  <a:cxn ang="0">
                    <a:pos x="T2" y="T3"/>
                  </a:cxn>
                  <a:cxn ang="0">
                    <a:pos x="T4" y="T5"/>
                  </a:cxn>
                  <a:cxn ang="0">
                    <a:pos x="T6" y="T7"/>
                  </a:cxn>
                  <a:cxn ang="0">
                    <a:pos x="T8" y="T9"/>
                  </a:cxn>
                </a:cxnLst>
                <a:rect l="0" t="0" r="r" b="b"/>
                <a:pathLst>
                  <a:path w="8" h="6">
                    <a:moveTo>
                      <a:pt x="8" y="3"/>
                    </a:moveTo>
                    <a:cubicBezTo>
                      <a:pt x="8" y="5"/>
                      <a:pt x="6" y="6"/>
                      <a:pt x="4" y="5"/>
                    </a:cubicBezTo>
                    <a:cubicBezTo>
                      <a:pt x="1" y="3"/>
                      <a:pt x="0" y="1"/>
                      <a:pt x="3" y="0"/>
                    </a:cubicBezTo>
                    <a:cubicBezTo>
                      <a:pt x="3" y="0"/>
                      <a:pt x="3" y="0"/>
                      <a:pt x="3" y="0"/>
                    </a:cubicBezTo>
                    <a:cubicBezTo>
                      <a:pt x="6" y="0"/>
                      <a:pt x="7" y="2"/>
                      <a:pt x="8"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8" name="Freeform 2186">
                <a:extLst>
                  <a:ext uri="{FF2B5EF4-FFF2-40B4-BE49-F238E27FC236}">
                    <a16:creationId xmlns:a16="http://schemas.microsoft.com/office/drawing/2014/main" id="{C308CF2B-7369-437B-ACD8-647427B532AC}"/>
                  </a:ext>
                </a:extLst>
              </p:cNvPr>
              <p:cNvSpPr>
                <a:spLocks/>
              </p:cNvSpPr>
              <p:nvPr/>
            </p:nvSpPr>
            <p:spPr bwMode="auto">
              <a:xfrm>
                <a:off x="5615" y="998"/>
                <a:ext cx="34" cy="29"/>
              </a:xfrm>
              <a:custGeom>
                <a:avLst/>
                <a:gdLst>
                  <a:gd name="T0" fmla="*/ 6 w 7"/>
                  <a:gd name="T1" fmla="*/ 2 h 6"/>
                  <a:gd name="T2" fmla="*/ 2 w 7"/>
                  <a:gd name="T3" fmla="*/ 4 h 6"/>
                  <a:gd name="T4" fmla="*/ 2 w 7"/>
                  <a:gd name="T5" fmla="*/ 0 h 6"/>
                  <a:gd name="T6" fmla="*/ 2 w 7"/>
                  <a:gd name="T7" fmla="*/ 0 h 6"/>
                  <a:gd name="T8" fmla="*/ 6 w 7"/>
                  <a:gd name="T9" fmla="*/ 2 h 6"/>
                </a:gdLst>
                <a:ahLst/>
                <a:cxnLst>
                  <a:cxn ang="0">
                    <a:pos x="T0" y="T1"/>
                  </a:cxn>
                  <a:cxn ang="0">
                    <a:pos x="T2" y="T3"/>
                  </a:cxn>
                  <a:cxn ang="0">
                    <a:pos x="T4" y="T5"/>
                  </a:cxn>
                  <a:cxn ang="0">
                    <a:pos x="T6" y="T7"/>
                  </a:cxn>
                  <a:cxn ang="0">
                    <a:pos x="T8" y="T9"/>
                  </a:cxn>
                </a:cxnLst>
                <a:rect l="0" t="0" r="r" b="b"/>
                <a:pathLst>
                  <a:path w="7" h="6">
                    <a:moveTo>
                      <a:pt x="6" y="2"/>
                    </a:moveTo>
                    <a:cubicBezTo>
                      <a:pt x="7" y="5"/>
                      <a:pt x="4" y="6"/>
                      <a:pt x="2" y="4"/>
                    </a:cubicBezTo>
                    <a:cubicBezTo>
                      <a:pt x="0" y="3"/>
                      <a:pt x="0" y="0"/>
                      <a:pt x="2" y="0"/>
                    </a:cubicBezTo>
                    <a:cubicBezTo>
                      <a:pt x="2" y="0"/>
                      <a:pt x="2" y="0"/>
                      <a:pt x="2" y="0"/>
                    </a:cubicBezTo>
                    <a:cubicBezTo>
                      <a:pt x="5" y="0"/>
                      <a:pt x="6"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39" name="Freeform 2187">
                <a:extLst>
                  <a:ext uri="{FF2B5EF4-FFF2-40B4-BE49-F238E27FC236}">
                    <a16:creationId xmlns:a16="http://schemas.microsoft.com/office/drawing/2014/main" id="{9BC7120C-1260-41F8-9A52-692FD2A367C9}"/>
                  </a:ext>
                </a:extLst>
              </p:cNvPr>
              <p:cNvSpPr>
                <a:spLocks/>
              </p:cNvSpPr>
              <p:nvPr/>
            </p:nvSpPr>
            <p:spPr bwMode="auto">
              <a:xfrm>
                <a:off x="5779" y="1220"/>
                <a:ext cx="43" cy="44"/>
              </a:xfrm>
              <a:custGeom>
                <a:avLst/>
                <a:gdLst>
                  <a:gd name="T0" fmla="*/ 9 w 9"/>
                  <a:gd name="T1" fmla="*/ 4 h 9"/>
                  <a:gd name="T2" fmla="*/ 3 w 9"/>
                  <a:gd name="T3" fmla="*/ 7 h 9"/>
                  <a:gd name="T4" fmla="*/ 3 w 9"/>
                  <a:gd name="T5" fmla="*/ 0 h 9"/>
                  <a:gd name="T6" fmla="*/ 4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7"/>
                      <a:pt x="6" y="9"/>
                      <a:pt x="3" y="7"/>
                    </a:cubicBezTo>
                    <a:cubicBezTo>
                      <a:pt x="0" y="5"/>
                      <a:pt x="0" y="1"/>
                      <a:pt x="3" y="0"/>
                    </a:cubicBezTo>
                    <a:cubicBezTo>
                      <a:pt x="3" y="0"/>
                      <a:pt x="3" y="0"/>
                      <a:pt x="4" y="0"/>
                    </a:cubicBezTo>
                    <a:cubicBezTo>
                      <a:pt x="7" y="0"/>
                      <a:pt x="8" y="3"/>
                      <a:pt x="9"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0" name="Freeform 2188">
                <a:extLst>
                  <a:ext uri="{FF2B5EF4-FFF2-40B4-BE49-F238E27FC236}">
                    <a16:creationId xmlns:a16="http://schemas.microsoft.com/office/drawing/2014/main" id="{29013D64-D4C3-4FD7-AB10-AEAEF0A152BC}"/>
                  </a:ext>
                </a:extLst>
              </p:cNvPr>
              <p:cNvSpPr>
                <a:spLocks/>
              </p:cNvSpPr>
              <p:nvPr/>
            </p:nvSpPr>
            <p:spPr bwMode="auto">
              <a:xfrm>
                <a:off x="5716" y="1230"/>
                <a:ext cx="48" cy="43"/>
              </a:xfrm>
              <a:custGeom>
                <a:avLst/>
                <a:gdLst>
                  <a:gd name="T0" fmla="*/ 10 w 10"/>
                  <a:gd name="T1" fmla="*/ 5 h 9"/>
                  <a:gd name="T2" fmla="*/ 3 w 10"/>
                  <a:gd name="T3" fmla="*/ 7 h 9"/>
                  <a:gd name="T4" fmla="*/ 4 w 10"/>
                  <a:gd name="T5" fmla="*/ 0 h 9"/>
                  <a:gd name="T6" fmla="*/ 5 w 10"/>
                  <a:gd name="T7" fmla="*/ 0 h 9"/>
                  <a:gd name="T8" fmla="*/ 10 w 10"/>
                  <a:gd name="T9" fmla="*/ 5 h 9"/>
                </a:gdLst>
                <a:ahLst/>
                <a:cxnLst>
                  <a:cxn ang="0">
                    <a:pos x="T0" y="T1"/>
                  </a:cxn>
                  <a:cxn ang="0">
                    <a:pos x="T2" y="T3"/>
                  </a:cxn>
                  <a:cxn ang="0">
                    <a:pos x="T4" y="T5"/>
                  </a:cxn>
                  <a:cxn ang="0">
                    <a:pos x="T6" y="T7"/>
                  </a:cxn>
                  <a:cxn ang="0">
                    <a:pos x="T8" y="T9"/>
                  </a:cxn>
                </a:cxnLst>
                <a:rect l="0" t="0" r="r" b="b"/>
                <a:pathLst>
                  <a:path w="10" h="9">
                    <a:moveTo>
                      <a:pt x="10" y="5"/>
                    </a:moveTo>
                    <a:cubicBezTo>
                      <a:pt x="10" y="8"/>
                      <a:pt x="6" y="9"/>
                      <a:pt x="3" y="7"/>
                    </a:cubicBezTo>
                    <a:cubicBezTo>
                      <a:pt x="0" y="5"/>
                      <a:pt x="1" y="1"/>
                      <a:pt x="4" y="0"/>
                    </a:cubicBezTo>
                    <a:cubicBezTo>
                      <a:pt x="4" y="0"/>
                      <a:pt x="4" y="0"/>
                      <a:pt x="5" y="0"/>
                    </a:cubicBezTo>
                    <a:cubicBezTo>
                      <a:pt x="8" y="1"/>
                      <a:pt x="9"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1" name="Freeform 2189">
                <a:extLst>
                  <a:ext uri="{FF2B5EF4-FFF2-40B4-BE49-F238E27FC236}">
                    <a16:creationId xmlns:a16="http://schemas.microsoft.com/office/drawing/2014/main" id="{D34BE1F1-A6C6-4C83-80E2-57F06C219F86}"/>
                  </a:ext>
                </a:extLst>
              </p:cNvPr>
              <p:cNvSpPr>
                <a:spLocks/>
              </p:cNvSpPr>
              <p:nvPr/>
            </p:nvSpPr>
            <p:spPr bwMode="auto">
              <a:xfrm>
                <a:off x="4376" y="2517"/>
                <a:ext cx="58" cy="72"/>
              </a:xfrm>
              <a:custGeom>
                <a:avLst/>
                <a:gdLst>
                  <a:gd name="T0" fmla="*/ 11 w 12"/>
                  <a:gd name="T1" fmla="*/ 7 h 15"/>
                  <a:gd name="T2" fmla="*/ 3 w 12"/>
                  <a:gd name="T3" fmla="*/ 12 h 15"/>
                  <a:gd name="T4" fmla="*/ 6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2"/>
                    </a:cubicBezTo>
                    <a:cubicBezTo>
                      <a:pt x="0" y="8"/>
                      <a:pt x="1" y="1"/>
                      <a:pt x="6"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2" name="Freeform 2190">
                <a:extLst>
                  <a:ext uri="{FF2B5EF4-FFF2-40B4-BE49-F238E27FC236}">
                    <a16:creationId xmlns:a16="http://schemas.microsoft.com/office/drawing/2014/main" id="{2F270F4F-F03A-45F0-93AB-8B8C8EF816BF}"/>
                  </a:ext>
                </a:extLst>
              </p:cNvPr>
              <p:cNvSpPr>
                <a:spLocks/>
              </p:cNvSpPr>
              <p:nvPr/>
            </p:nvSpPr>
            <p:spPr bwMode="auto">
              <a:xfrm>
                <a:off x="4314" y="2667"/>
                <a:ext cx="53" cy="67"/>
              </a:xfrm>
              <a:custGeom>
                <a:avLst/>
                <a:gdLst>
                  <a:gd name="T0" fmla="*/ 11 w 11"/>
                  <a:gd name="T1" fmla="*/ 6 h 14"/>
                  <a:gd name="T2" fmla="*/ 3 w 11"/>
                  <a:gd name="T3" fmla="*/ 11 h 14"/>
                  <a:gd name="T4" fmla="*/ 6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1" y="11"/>
                      <a:pt x="7" y="14"/>
                      <a:pt x="3" y="11"/>
                    </a:cubicBezTo>
                    <a:cubicBezTo>
                      <a:pt x="0" y="8"/>
                      <a:pt x="1" y="0"/>
                      <a:pt x="6"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3" name="Freeform 2191">
                <a:extLst>
                  <a:ext uri="{FF2B5EF4-FFF2-40B4-BE49-F238E27FC236}">
                    <a16:creationId xmlns:a16="http://schemas.microsoft.com/office/drawing/2014/main" id="{971E0BA2-5431-42BE-9E88-FC9508EE0577}"/>
                  </a:ext>
                </a:extLst>
              </p:cNvPr>
              <p:cNvSpPr>
                <a:spLocks/>
              </p:cNvSpPr>
              <p:nvPr/>
            </p:nvSpPr>
            <p:spPr bwMode="auto">
              <a:xfrm>
                <a:off x="4266" y="2734"/>
                <a:ext cx="53" cy="68"/>
              </a:xfrm>
              <a:custGeom>
                <a:avLst/>
                <a:gdLst>
                  <a:gd name="T0" fmla="*/ 11 w 11"/>
                  <a:gd name="T1" fmla="*/ 6 h 14"/>
                  <a:gd name="T2" fmla="*/ 3 w 11"/>
                  <a:gd name="T3" fmla="*/ 11 h 14"/>
                  <a:gd name="T4" fmla="*/ 5 w 11"/>
                  <a:gd name="T5" fmla="*/ 0 h 14"/>
                  <a:gd name="T6" fmla="*/ 11 w 11"/>
                  <a:gd name="T7" fmla="*/ 6 h 14"/>
                </a:gdLst>
                <a:ahLst/>
                <a:cxnLst>
                  <a:cxn ang="0">
                    <a:pos x="T0" y="T1"/>
                  </a:cxn>
                  <a:cxn ang="0">
                    <a:pos x="T2" y="T3"/>
                  </a:cxn>
                  <a:cxn ang="0">
                    <a:pos x="T4" y="T5"/>
                  </a:cxn>
                  <a:cxn ang="0">
                    <a:pos x="T6" y="T7"/>
                  </a:cxn>
                </a:cxnLst>
                <a:rect l="0" t="0" r="r" b="b"/>
                <a:pathLst>
                  <a:path w="11" h="14">
                    <a:moveTo>
                      <a:pt x="11" y="6"/>
                    </a:moveTo>
                    <a:cubicBezTo>
                      <a:pt x="11" y="11"/>
                      <a:pt x="6" y="14"/>
                      <a:pt x="3" y="11"/>
                    </a:cubicBezTo>
                    <a:cubicBezTo>
                      <a:pt x="0" y="8"/>
                      <a:pt x="1" y="0"/>
                      <a:pt x="5" y="0"/>
                    </a:cubicBezTo>
                    <a:cubicBezTo>
                      <a:pt x="9"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4" name="Freeform 2192">
                <a:extLst>
                  <a:ext uri="{FF2B5EF4-FFF2-40B4-BE49-F238E27FC236}">
                    <a16:creationId xmlns:a16="http://schemas.microsoft.com/office/drawing/2014/main" id="{263FCC87-B673-4377-A316-A5AFD2D25FB5}"/>
                  </a:ext>
                </a:extLst>
              </p:cNvPr>
              <p:cNvSpPr>
                <a:spLocks/>
              </p:cNvSpPr>
              <p:nvPr/>
            </p:nvSpPr>
            <p:spPr bwMode="auto">
              <a:xfrm>
                <a:off x="5196" y="2999"/>
                <a:ext cx="67" cy="68"/>
              </a:xfrm>
              <a:custGeom>
                <a:avLst/>
                <a:gdLst>
                  <a:gd name="T0" fmla="*/ 14 w 14"/>
                  <a:gd name="T1" fmla="*/ 7 h 14"/>
                  <a:gd name="T2" fmla="*/ 4 w 14"/>
                  <a:gd name="T3" fmla="*/ 10 h 14"/>
                  <a:gd name="T4" fmla="*/ 7 w 14"/>
                  <a:gd name="T5" fmla="*/ 0 h 14"/>
                  <a:gd name="T6" fmla="*/ 14 w 14"/>
                  <a:gd name="T7" fmla="*/ 7 h 14"/>
                </a:gdLst>
                <a:ahLst/>
                <a:cxnLst>
                  <a:cxn ang="0">
                    <a:pos x="T0" y="T1"/>
                  </a:cxn>
                  <a:cxn ang="0">
                    <a:pos x="T2" y="T3"/>
                  </a:cxn>
                  <a:cxn ang="0">
                    <a:pos x="T4" y="T5"/>
                  </a:cxn>
                  <a:cxn ang="0">
                    <a:pos x="T6" y="T7"/>
                  </a:cxn>
                </a:cxnLst>
                <a:rect l="0" t="0" r="r" b="b"/>
                <a:pathLst>
                  <a:path w="14" h="14">
                    <a:moveTo>
                      <a:pt x="14" y="7"/>
                    </a:moveTo>
                    <a:cubicBezTo>
                      <a:pt x="13" y="12"/>
                      <a:pt x="7" y="14"/>
                      <a:pt x="4" y="10"/>
                    </a:cubicBezTo>
                    <a:cubicBezTo>
                      <a:pt x="0" y="7"/>
                      <a:pt x="2" y="1"/>
                      <a:pt x="7" y="0"/>
                    </a:cubicBezTo>
                    <a:cubicBezTo>
                      <a:pt x="12" y="0"/>
                      <a:pt x="14" y="4"/>
                      <a:pt x="1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5" name="Freeform 2193">
                <a:extLst>
                  <a:ext uri="{FF2B5EF4-FFF2-40B4-BE49-F238E27FC236}">
                    <a16:creationId xmlns:a16="http://schemas.microsoft.com/office/drawing/2014/main" id="{BE9A26B2-DCE4-4058-95BB-01A4A8F3389C}"/>
                  </a:ext>
                </a:extLst>
              </p:cNvPr>
              <p:cNvSpPr>
                <a:spLocks/>
              </p:cNvSpPr>
              <p:nvPr/>
            </p:nvSpPr>
            <p:spPr bwMode="auto">
              <a:xfrm>
                <a:off x="4916" y="3197"/>
                <a:ext cx="58" cy="67"/>
              </a:xfrm>
              <a:custGeom>
                <a:avLst/>
                <a:gdLst>
                  <a:gd name="T0" fmla="*/ 12 w 12"/>
                  <a:gd name="T1" fmla="*/ 6 h 14"/>
                  <a:gd name="T2" fmla="*/ 4 w 12"/>
                  <a:gd name="T3" fmla="*/ 10 h 14"/>
                  <a:gd name="T4" fmla="*/ 6 w 12"/>
                  <a:gd name="T5" fmla="*/ 0 h 14"/>
                  <a:gd name="T6" fmla="*/ 12 w 12"/>
                  <a:gd name="T7" fmla="*/ 6 h 14"/>
                </a:gdLst>
                <a:ahLst/>
                <a:cxnLst>
                  <a:cxn ang="0">
                    <a:pos x="T0" y="T1"/>
                  </a:cxn>
                  <a:cxn ang="0">
                    <a:pos x="T2" y="T3"/>
                  </a:cxn>
                  <a:cxn ang="0">
                    <a:pos x="T4" y="T5"/>
                  </a:cxn>
                  <a:cxn ang="0">
                    <a:pos x="T6" y="T7"/>
                  </a:cxn>
                </a:cxnLst>
                <a:rect l="0" t="0" r="r" b="b"/>
                <a:pathLst>
                  <a:path w="12" h="14">
                    <a:moveTo>
                      <a:pt x="12" y="6"/>
                    </a:moveTo>
                    <a:cubicBezTo>
                      <a:pt x="12" y="11"/>
                      <a:pt x="7" y="14"/>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6" name="Freeform 2194">
                <a:extLst>
                  <a:ext uri="{FF2B5EF4-FFF2-40B4-BE49-F238E27FC236}">
                    <a16:creationId xmlns:a16="http://schemas.microsoft.com/office/drawing/2014/main" id="{297B6AEA-DD54-4230-A5A1-4F8E37A823BE}"/>
                  </a:ext>
                </a:extLst>
              </p:cNvPr>
              <p:cNvSpPr>
                <a:spLocks/>
              </p:cNvSpPr>
              <p:nvPr/>
            </p:nvSpPr>
            <p:spPr bwMode="auto">
              <a:xfrm>
                <a:off x="4998" y="3279"/>
                <a:ext cx="63" cy="67"/>
              </a:xfrm>
              <a:custGeom>
                <a:avLst/>
                <a:gdLst>
                  <a:gd name="T0" fmla="*/ 13 w 13"/>
                  <a:gd name="T1" fmla="*/ 7 h 14"/>
                  <a:gd name="T2" fmla="*/ 4 w 13"/>
                  <a:gd name="T3" fmla="*/ 10 h 14"/>
                  <a:gd name="T4" fmla="*/ 6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1"/>
                      <a:pt x="8" y="14"/>
                      <a:pt x="4" y="10"/>
                    </a:cubicBezTo>
                    <a:cubicBezTo>
                      <a:pt x="0" y="7"/>
                      <a:pt x="1" y="1"/>
                      <a:pt x="6" y="0"/>
                    </a:cubicBezTo>
                    <a:cubicBezTo>
                      <a:pt x="10" y="0"/>
                      <a:pt x="12"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7" name="Freeform 2195">
                <a:extLst>
                  <a:ext uri="{FF2B5EF4-FFF2-40B4-BE49-F238E27FC236}">
                    <a16:creationId xmlns:a16="http://schemas.microsoft.com/office/drawing/2014/main" id="{5152DBA3-2E4D-4287-BC63-B282C2612C00}"/>
                  </a:ext>
                </a:extLst>
              </p:cNvPr>
              <p:cNvSpPr>
                <a:spLocks/>
              </p:cNvSpPr>
              <p:nvPr/>
            </p:nvSpPr>
            <p:spPr bwMode="auto">
              <a:xfrm>
                <a:off x="5085" y="3313"/>
                <a:ext cx="58" cy="62"/>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8" name="Freeform 2196">
                <a:extLst>
                  <a:ext uri="{FF2B5EF4-FFF2-40B4-BE49-F238E27FC236}">
                    <a16:creationId xmlns:a16="http://schemas.microsoft.com/office/drawing/2014/main" id="{849A775D-9BD8-4390-A9C1-9ACC3FF99653}"/>
                  </a:ext>
                </a:extLst>
              </p:cNvPr>
              <p:cNvSpPr>
                <a:spLocks/>
              </p:cNvSpPr>
              <p:nvPr/>
            </p:nvSpPr>
            <p:spPr bwMode="auto">
              <a:xfrm>
                <a:off x="5162" y="3356"/>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0"/>
                      <a:pt x="7" y="13"/>
                      <a:pt x="3" y="9"/>
                    </a:cubicBezTo>
                    <a:cubicBezTo>
                      <a:pt x="0" y="6"/>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49" name="Freeform 2197">
                <a:extLst>
                  <a:ext uri="{FF2B5EF4-FFF2-40B4-BE49-F238E27FC236}">
                    <a16:creationId xmlns:a16="http://schemas.microsoft.com/office/drawing/2014/main" id="{2C122C9F-EEC7-425D-B0BC-E0972D8D9F8E}"/>
                  </a:ext>
                </a:extLst>
              </p:cNvPr>
              <p:cNvSpPr>
                <a:spLocks/>
              </p:cNvSpPr>
              <p:nvPr/>
            </p:nvSpPr>
            <p:spPr bwMode="auto">
              <a:xfrm>
                <a:off x="5157" y="3250"/>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3" y="11"/>
                      <a:pt x="7" y="13"/>
                      <a:pt x="3" y="9"/>
                    </a:cubicBezTo>
                    <a:cubicBezTo>
                      <a:pt x="0" y="6"/>
                      <a:pt x="1"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4150" name="Freeform 2198">
                <a:extLst>
                  <a:ext uri="{FF2B5EF4-FFF2-40B4-BE49-F238E27FC236}">
                    <a16:creationId xmlns:a16="http://schemas.microsoft.com/office/drawing/2014/main" id="{5C029042-5A5D-430E-A4DC-58C75C4453AD}"/>
                  </a:ext>
                </a:extLst>
              </p:cNvPr>
              <p:cNvSpPr>
                <a:spLocks/>
              </p:cNvSpPr>
              <p:nvPr/>
            </p:nvSpPr>
            <p:spPr bwMode="auto">
              <a:xfrm>
                <a:off x="5205" y="3163"/>
                <a:ext cx="63" cy="68"/>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7" y="14"/>
                      <a:pt x="3" y="10"/>
                    </a:cubicBezTo>
                    <a:cubicBezTo>
                      <a:pt x="0" y="7"/>
                      <a:pt x="1"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grpSp>
          <p:nvGrpSpPr>
            <p:cNvPr id="3461" name="Group 2400">
              <a:extLst>
                <a:ext uri="{FF2B5EF4-FFF2-40B4-BE49-F238E27FC236}">
                  <a16:creationId xmlns:a16="http://schemas.microsoft.com/office/drawing/2014/main" id="{77F5AFD1-86BB-492B-A75E-CF9C74E0E1D8}"/>
                </a:ext>
              </a:extLst>
            </p:cNvPr>
            <p:cNvGrpSpPr>
              <a:grpSpLocks/>
            </p:cNvGrpSpPr>
            <p:nvPr/>
          </p:nvGrpSpPr>
          <p:grpSpPr bwMode="auto">
            <a:xfrm>
              <a:off x="4984" y="2088"/>
              <a:ext cx="2370" cy="1991"/>
              <a:chOff x="4984" y="2088"/>
              <a:chExt cx="2370" cy="1991"/>
            </a:xfrm>
          </p:grpSpPr>
          <p:sp>
            <p:nvSpPr>
              <p:cNvPr id="3751" name="Freeform 2200">
                <a:extLst>
                  <a:ext uri="{FF2B5EF4-FFF2-40B4-BE49-F238E27FC236}">
                    <a16:creationId xmlns:a16="http://schemas.microsoft.com/office/drawing/2014/main" id="{1A1C866A-C189-4819-89A8-AA7E8FEB6A9A}"/>
                  </a:ext>
                </a:extLst>
              </p:cNvPr>
              <p:cNvSpPr>
                <a:spLocks/>
              </p:cNvSpPr>
              <p:nvPr/>
            </p:nvSpPr>
            <p:spPr bwMode="auto">
              <a:xfrm>
                <a:off x="5253" y="3096"/>
                <a:ext cx="63" cy="67"/>
              </a:xfrm>
              <a:custGeom>
                <a:avLst/>
                <a:gdLst>
                  <a:gd name="T0" fmla="*/ 12 w 13"/>
                  <a:gd name="T1" fmla="*/ 7 h 14"/>
                  <a:gd name="T2" fmla="*/ 3 w 13"/>
                  <a:gd name="T3" fmla="*/ 10 h 14"/>
                  <a:gd name="T4" fmla="*/ 6 w 13"/>
                  <a:gd name="T5" fmla="*/ 0 h 14"/>
                  <a:gd name="T6" fmla="*/ 12 w 13"/>
                  <a:gd name="T7" fmla="*/ 7 h 14"/>
                </a:gdLst>
                <a:ahLst/>
                <a:cxnLst>
                  <a:cxn ang="0">
                    <a:pos x="T0" y="T1"/>
                  </a:cxn>
                  <a:cxn ang="0">
                    <a:pos x="T2" y="T3"/>
                  </a:cxn>
                  <a:cxn ang="0">
                    <a:pos x="T4" y="T5"/>
                  </a:cxn>
                  <a:cxn ang="0">
                    <a:pos x="T6" y="T7"/>
                  </a:cxn>
                </a:cxnLst>
                <a:rect l="0" t="0" r="r" b="b"/>
                <a:pathLst>
                  <a:path w="13" h="14">
                    <a:moveTo>
                      <a:pt x="12" y="7"/>
                    </a:moveTo>
                    <a:cubicBezTo>
                      <a:pt x="12" y="12"/>
                      <a:pt x="6" y="14"/>
                      <a:pt x="3" y="10"/>
                    </a:cubicBezTo>
                    <a:cubicBezTo>
                      <a:pt x="0" y="7"/>
                      <a:pt x="1" y="1"/>
                      <a:pt x="6"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2" name="Freeform 2201">
                <a:extLst>
                  <a:ext uri="{FF2B5EF4-FFF2-40B4-BE49-F238E27FC236}">
                    <a16:creationId xmlns:a16="http://schemas.microsoft.com/office/drawing/2014/main" id="{42EF586C-020E-45D9-BBDF-C322BC92680A}"/>
                  </a:ext>
                </a:extLst>
              </p:cNvPr>
              <p:cNvSpPr>
                <a:spLocks/>
              </p:cNvSpPr>
              <p:nvPr/>
            </p:nvSpPr>
            <p:spPr bwMode="auto">
              <a:xfrm>
                <a:off x="5292" y="3018"/>
                <a:ext cx="63" cy="68"/>
              </a:xfrm>
              <a:custGeom>
                <a:avLst/>
                <a:gdLst>
                  <a:gd name="T0" fmla="*/ 13 w 13"/>
                  <a:gd name="T1" fmla="*/ 7 h 14"/>
                  <a:gd name="T2" fmla="*/ 3 w 13"/>
                  <a:gd name="T3" fmla="*/ 10 h 14"/>
                  <a:gd name="T4" fmla="*/ 7 w 13"/>
                  <a:gd name="T5" fmla="*/ 0 h 14"/>
                  <a:gd name="T6" fmla="*/ 13 w 13"/>
                  <a:gd name="T7" fmla="*/ 7 h 14"/>
                </a:gdLst>
                <a:ahLst/>
                <a:cxnLst>
                  <a:cxn ang="0">
                    <a:pos x="T0" y="T1"/>
                  </a:cxn>
                  <a:cxn ang="0">
                    <a:pos x="T2" y="T3"/>
                  </a:cxn>
                  <a:cxn ang="0">
                    <a:pos x="T4" y="T5"/>
                  </a:cxn>
                  <a:cxn ang="0">
                    <a:pos x="T6" y="T7"/>
                  </a:cxn>
                </a:cxnLst>
                <a:rect l="0" t="0" r="r" b="b"/>
                <a:pathLst>
                  <a:path w="13" h="14">
                    <a:moveTo>
                      <a:pt x="13" y="7"/>
                    </a:moveTo>
                    <a:cubicBezTo>
                      <a:pt x="13" y="12"/>
                      <a:pt x="6" y="14"/>
                      <a:pt x="3" y="10"/>
                    </a:cubicBezTo>
                    <a:cubicBezTo>
                      <a:pt x="0" y="7"/>
                      <a:pt x="1" y="1"/>
                      <a:pt x="7" y="0"/>
                    </a:cubicBezTo>
                    <a:cubicBezTo>
                      <a:pt x="11" y="0"/>
                      <a:pt x="13"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3" name="Freeform 2202">
                <a:extLst>
                  <a:ext uri="{FF2B5EF4-FFF2-40B4-BE49-F238E27FC236}">
                    <a16:creationId xmlns:a16="http://schemas.microsoft.com/office/drawing/2014/main" id="{A9BB8DA2-20CD-4D26-9740-C05A8EDB8A31}"/>
                  </a:ext>
                </a:extLst>
              </p:cNvPr>
              <p:cNvSpPr>
                <a:spLocks/>
              </p:cNvSpPr>
              <p:nvPr/>
            </p:nvSpPr>
            <p:spPr bwMode="auto">
              <a:xfrm>
                <a:off x="4984" y="3370"/>
                <a:ext cx="57" cy="58"/>
              </a:xfrm>
              <a:custGeom>
                <a:avLst/>
                <a:gdLst>
                  <a:gd name="T0" fmla="*/ 12 w 12"/>
                  <a:gd name="T1" fmla="*/ 5 h 12"/>
                  <a:gd name="T2" fmla="*/ 4 w 12"/>
                  <a:gd name="T3" fmla="*/ 9 h 12"/>
                  <a:gd name="T4" fmla="*/ 6 w 12"/>
                  <a:gd name="T5" fmla="*/ 0 h 12"/>
                  <a:gd name="T6" fmla="*/ 12 w 12"/>
                  <a:gd name="T7" fmla="*/ 5 h 12"/>
                </a:gdLst>
                <a:ahLst/>
                <a:cxnLst>
                  <a:cxn ang="0">
                    <a:pos x="T0" y="T1"/>
                  </a:cxn>
                  <a:cxn ang="0">
                    <a:pos x="T2" y="T3"/>
                  </a:cxn>
                  <a:cxn ang="0">
                    <a:pos x="T4" y="T5"/>
                  </a:cxn>
                  <a:cxn ang="0">
                    <a:pos x="T6" y="T7"/>
                  </a:cxn>
                </a:cxnLst>
                <a:rect l="0" t="0" r="r" b="b"/>
                <a:pathLst>
                  <a:path w="12" h="12">
                    <a:moveTo>
                      <a:pt x="12" y="5"/>
                    </a:moveTo>
                    <a:cubicBezTo>
                      <a:pt x="12" y="10"/>
                      <a:pt x="8" y="12"/>
                      <a:pt x="4" y="9"/>
                    </a:cubicBezTo>
                    <a:cubicBezTo>
                      <a:pt x="0" y="6"/>
                      <a:pt x="1" y="0"/>
                      <a:pt x="6" y="0"/>
                    </a:cubicBezTo>
                    <a:cubicBezTo>
                      <a:pt x="10" y="0"/>
                      <a:pt x="12" y="3"/>
                      <a:pt x="12"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4" name="Freeform 2203">
                <a:extLst>
                  <a:ext uri="{FF2B5EF4-FFF2-40B4-BE49-F238E27FC236}">
                    <a16:creationId xmlns:a16="http://schemas.microsoft.com/office/drawing/2014/main" id="{09E4C3A8-A553-4897-80CF-931BB81A5EA2}"/>
                  </a:ext>
                </a:extLst>
              </p:cNvPr>
              <p:cNvSpPr>
                <a:spLocks/>
              </p:cNvSpPr>
              <p:nvPr/>
            </p:nvSpPr>
            <p:spPr bwMode="auto">
              <a:xfrm>
                <a:off x="5066" y="3390"/>
                <a:ext cx="57" cy="62"/>
              </a:xfrm>
              <a:custGeom>
                <a:avLst/>
                <a:gdLst>
                  <a:gd name="T0" fmla="*/ 12 w 12"/>
                  <a:gd name="T1" fmla="*/ 6 h 13"/>
                  <a:gd name="T2" fmla="*/ 3 w 12"/>
                  <a:gd name="T3" fmla="*/ 10 h 13"/>
                  <a:gd name="T4" fmla="*/ 5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10"/>
                    </a:cubicBezTo>
                    <a:cubicBezTo>
                      <a:pt x="0" y="7"/>
                      <a:pt x="0" y="1"/>
                      <a:pt x="5" y="0"/>
                    </a:cubicBezTo>
                    <a:cubicBezTo>
                      <a:pt x="9" y="0"/>
                      <a:pt x="11"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5" name="Freeform 2204">
                <a:extLst>
                  <a:ext uri="{FF2B5EF4-FFF2-40B4-BE49-F238E27FC236}">
                    <a16:creationId xmlns:a16="http://schemas.microsoft.com/office/drawing/2014/main" id="{87C498F6-F172-4CF4-9F21-EE866812CE54}"/>
                  </a:ext>
                </a:extLst>
              </p:cNvPr>
              <p:cNvSpPr>
                <a:spLocks/>
              </p:cNvSpPr>
              <p:nvPr/>
            </p:nvSpPr>
            <p:spPr bwMode="auto">
              <a:xfrm>
                <a:off x="5147" y="3438"/>
                <a:ext cx="58" cy="63"/>
              </a:xfrm>
              <a:custGeom>
                <a:avLst/>
                <a:gdLst>
                  <a:gd name="T0" fmla="*/ 12 w 12"/>
                  <a:gd name="T1" fmla="*/ 6 h 13"/>
                  <a:gd name="T2" fmla="*/ 4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4" y="10"/>
                    </a:cubicBezTo>
                    <a:cubicBezTo>
                      <a:pt x="0" y="7"/>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6" name="Freeform 2205">
                <a:extLst>
                  <a:ext uri="{FF2B5EF4-FFF2-40B4-BE49-F238E27FC236}">
                    <a16:creationId xmlns:a16="http://schemas.microsoft.com/office/drawing/2014/main" id="{64B11B62-167A-4D1E-AAED-A9502BE2E1EF}"/>
                  </a:ext>
                </a:extLst>
              </p:cNvPr>
              <p:cNvSpPr>
                <a:spLocks/>
              </p:cNvSpPr>
              <p:nvPr/>
            </p:nvSpPr>
            <p:spPr bwMode="auto">
              <a:xfrm>
                <a:off x="5306" y="3650"/>
                <a:ext cx="53" cy="53"/>
              </a:xfrm>
              <a:custGeom>
                <a:avLst/>
                <a:gdLst>
                  <a:gd name="T0" fmla="*/ 11 w 11"/>
                  <a:gd name="T1" fmla="*/ 5 h 11"/>
                  <a:gd name="T2" fmla="*/ 3 w 11"/>
                  <a:gd name="T3" fmla="*/ 8 h 11"/>
                  <a:gd name="T4" fmla="*/ 5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1" y="9"/>
                      <a:pt x="6" y="11"/>
                      <a:pt x="3" y="8"/>
                    </a:cubicBezTo>
                    <a:cubicBezTo>
                      <a:pt x="0" y="6"/>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7" name="Freeform 2206">
                <a:extLst>
                  <a:ext uri="{FF2B5EF4-FFF2-40B4-BE49-F238E27FC236}">
                    <a16:creationId xmlns:a16="http://schemas.microsoft.com/office/drawing/2014/main" id="{C7465FB2-EA01-4906-9B61-4E5A777B4875}"/>
                  </a:ext>
                </a:extLst>
              </p:cNvPr>
              <p:cNvSpPr>
                <a:spLocks/>
              </p:cNvSpPr>
              <p:nvPr/>
            </p:nvSpPr>
            <p:spPr bwMode="auto">
              <a:xfrm>
                <a:off x="5379" y="3679"/>
                <a:ext cx="48" cy="58"/>
              </a:xfrm>
              <a:custGeom>
                <a:avLst/>
                <a:gdLst>
                  <a:gd name="T0" fmla="*/ 10 w 10"/>
                  <a:gd name="T1" fmla="*/ 6 h 12"/>
                  <a:gd name="T2" fmla="*/ 2 w 10"/>
                  <a:gd name="T3" fmla="*/ 9 h 12"/>
                  <a:gd name="T4" fmla="*/ 5 w 10"/>
                  <a:gd name="T5" fmla="*/ 0 h 12"/>
                  <a:gd name="T6" fmla="*/ 10 w 10"/>
                  <a:gd name="T7" fmla="*/ 6 h 12"/>
                </a:gdLst>
                <a:ahLst/>
                <a:cxnLst>
                  <a:cxn ang="0">
                    <a:pos x="T0" y="T1"/>
                  </a:cxn>
                  <a:cxn ang="0">
                    <a:pos x="T2" y="T3"/>
                  </a:cxn>
                  <a:cxn ang="0">
                    <a:pos x="T4" y="T5"/>
                  </a:cxn>
                  <a:cxn ang="0">
                    <a:pos x="T6" y="T7"/>
                  </a:cxn>
                </a:cxnLst>
                <a:rect l="0" t="0" r="r" b="b"/>
                <a:pathLst>
                  <a:path w="10" h="12">
                    <a:moveTo>
                      <a:pt x="10" y="6"/>
                    </a:moveTo>
                    <a:cubicBezTo>
                      <a:pt x="10" y="10"/>
                      <a:pt x="5" y="12"/>
                      <a:pt x="2" y="9"/>
                    </a:cubicBezTo>
                    <a:cubicBezTo>
                      <a:pt x="0" y="6"/>
                      <a:pt x="1" y="1"/>
                      <a:pt x="5" y="0"/>
                    </a:cubicBezTo>
                    <a:cubicBezTo>
                      <a:pt x="9" y="1"/>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8" name="Freeform 2207">
                <a:extLst>
                  <a:ext uri="{FF2B5EF4-FFF2-40B4-BE49-F238E27FC236}">
                    <a16:creationId xmlns:a16="http://schemas.microsoft.com/office/drawing/2014/main" id="{6BE5AE4F-331B-4413-B720-3323BD96EF45}"/>
                  </a:ext>
                </a:extLst>
              </p:cNvPr>
              <p:cNvSpPr>
                <a:spLocks/>
              </p:cNvSpPr>
              <p:nvPr/>
            </p:nvSpPr>
            <p:spPr bwMode="auto">
              <a:xfrm>
                <a:off x="5408" y="3761"/>
                <a:ext cx="48" cy="53"/>
              </a:xfrm>
              <a:custGeom>
                <a:avLst/>
                <a:gdLst>
                  <a:gd name="T0" fmla="*/ 10 w 10"/>
                  <a:gd name="T1" fmla="*/ 5 h 11"/>
                  <a:gd name="T2" fmla="*/ 2 w 10"/>
                  <a:gd name="T3" fmla="*/ 7 h 11"/>
                  <a:gd name="T4" fmla="*/ 5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10" y="9"/>
                      <a:pt x="5" y="11"/>
                      <a:pt x="2" y="7"/>
                    </a:cubicBezTo>
                    <a:cubicBezTo>
                      <a:pt x="0" y="5"/>
                      <a:pt x="1" y="0"/>
                      <a:pt x="5"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9" name="Freeform 2208">
                <a:extLst>
                  <a:ext uri="{FF2B5EF4-FFF2-40B4-BE49-F238E27FC236}">
                    <a16:creationId xmlns:a16="http://schemas.microsoft.com/office/drawing/2014/main" id="{378779F9-A423-41C5-88F5-3F75F71E3732}"/>
                  </a:ext>
                </a:extLst>
              </p:cNvPr>
              <p:cNvSpPr>
                <a:spLocks/>
              </p:cNvSpPr>
              <p:nvPr/>
            </p:nvSpPr>
            <p:spPr bwMode="auto">
              <a:xfrm>
                <a:off x="5340" y="3737"/>
                <a:ext cx="48" cy="58"/>
              </a:xfrm>
              <a:custGeom>
                <a:avLst/>
                <a:gdLst>
                  <a:gd name="T0" fmla="*/ 10 w 10"/>
                  <a:gd name="T1" fmla="*/ 6 h 12"/>
                  <a:gd name="T2" fmla="*/ 3 w 10"/>
                  <a:gd name="T3" fmla="*/ 9 h 12"/>
                  <a:gd name="T4" fmla="*/ 5 w 10"/>
                  <a:gd name="T5" fmla="*/ 0 h 12"/>
                  <a:gd name="T6" fmla="*/ 10 w 10"/>
                  <a:gd name="T7" fmla="*/ 6 h 12"/>
                </a:gdLst>
                <a:ahLst/>
                <a:cxnLst>
                  <a:cxn ang="0">
                    <a:pos x="T0" y="T1"/>
                  </a:cxn>
                  <a:cxn ang="0">
                    <a:pos x="T2" y="T3"/>
                  </a:cxn>
                  <a:cxn ang="0">
                    <a:pos x="T4" y="T5"/>
                  </a:cxn>
                  <a:cxn ang="0">
                    <a:pos x="T6" y="T7"/>
                  </a:cxn>
                </a:cxnLst>
                <a:rect l="0" t="0" r="r" b="b"/>
                <a:pathLst>
                  <a:path w="10" h="12">
                    <a:moveTo>
                      <a:pt x="10" y="6"/>
                    </a:moveTo>
                    <a:cubicBezTo>
                      <a:pt x="10" y="10"/>
                      <a:pt x="6" y="12"/>
                      <a:pt x="3" y="9"/>
                    </a:cubicBezTo>
                    <a:cubicBezTo>
                      <a:pt x="0" y="6"/>
                      <a:pt x="0" y="1"/>
                      <a:pt x="5" y="0"/>
                    </a:cubicBezTo>
                    <a:cubicBezTo>
                      <a:pt x="8" y="1"/>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0" name="Freeform 2209">
                <a:extLst>
                  <a:ext uri="{FF2B5EF4-FFF2-40B4-BE49-F238E27FC236}">
                    <a16:creationId xmlns:a16="http://schemas.microsoft.com/office/drawing/2014/main" id="{5B6D699F-E773-4492-8C87-0DBC4B55E211}"/>
                  </a:ext>
                </a:extLst>
              </p:cNvPr>
              <p:cNvSpPr>
                <a:spLocks/>
              </p:cNvSpPr>
              <p:nvPr/>
            </p:nvSpPr>
            <p:spPr bwMode="auto">
              <a:xfrm>
                <a:off x="5600" y="3775"/>
                <a:ext cx="49" cy="53"/>
              </a:xfrm>
              <a:custGeom>
                <a:avLst/>
                <a:gdLst>
                  <a:gd name="T0" fmla="*/ 10 w 10"/>
                  <a:gd name="T1" fmla="*/ 5 h 11"/>
                  <a:gd name="T2" fmla="*/ 2 w 10"/>
                  <a:gd name="T3" fmla="*/ 8 h 11"/>
                  <a:gd name="T4" fmla="*/ 6 w 10"/>
                  <a:gd name="T5" fmla="*/ 0 h 11"/>
                  <a:gd name="T6" fmla="*/ 10 w 10"/>
                  <a:gd name="T7" fmla="*/ 5 h 11"/>
                </a:gdLst>
                <a:ahLst/>
                <a:cxnLst>
                  <a:cxn ang="0">
                    <a:pos x="T0" y="T1"/>
                  </a:cxn>
                  <a:cxn ang="0">
                    <a:pos x="T2" y="T3"/>
                  </a:cxn>
                  <a:cxn ang="0">
                    <a:pos x="T4" y="T5"/>
                  </a:cxn>
                  <a:cxn ang="0">
                    <a:pos x="T6" y="T7"/>
                  </a:cxn>
                </a:cxnLst>
                <a:rect l="0" t="0" r="r" b="b"/>
                <a:pathLst>
                  <a:path w="10" h="11">
                    <a:moveTo>
                      <a:pt x="10" y="5"/>
                    </a:moveTo>
                    <a:cubicBezTo>
                      <a:pt x="9" y="9"/>
                      <a:pt x="4" y="11"/>
                      <a:pt x="2" y="8"/>
                    </a:cubicBezTo>
                    <a:cubicBezTo>
                      <a:pt x="0" y="5"/>
                      <a:pt x="2" y="0"/>
                      <a:pt x="6" y="0"/>
                    </a:cubicBezTo>
                    <a:cubicBezTo>
                      <a:pt x="9"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1" name="Freeform 2210">
                <a:extLst>
                  <a:ext uri="{FF2B5EF4-FFF2-40B4-BE49-F238E27FC236}">
                    <a16:creationId xmlns:a16="http://schemas.microsoft.com/office/drawing/2014/main" id="{3756627F-8D34-401B-A241-0487C3635DF6}"/>
                  </a:ext>
                </a:extLst>
              </p:cNvPr>
              <p:cNvSpPr>
                <a:spLocks/>
              </p:cNvSpPr>
              <p:nvPr/>
            </p:nvSpPr>
            <p:spPr bwMode="auto">
              <a:xfrm>
                <a:off x="5533" y="3766"/>
                <a:ext cx="48" cy="53"/>
              </a:xfrm>
              <a:custGeom>
                <a:avLst/>
                <a:gdLst>
                  <a:gd name="T0" fmla="*/ 10 w 10"/>
                  <a:gd name="T1" fmla="*/ 6 h 11"/>
                  <a:gd name="T2" fmla="*/ 2 w 10"/>
                  <a:gd name="T3" fmla="*/ 8 h 11"/>
                  <a:gd name="T4" fmla="*/ 5 w 10"/>
                  <a:gd name="T5" fmla="*/ 0 h 11"/>
                  <a:gd name="T6" fmla="*/ 10 w 10"/>
                  <a:gd name="T7" fmla="*/ 6 h 11"/>
                </a:gdLst>
                <a:ahLst/>
                <a:cxnLst>
                  <a:cxn ang="0">
                    <a:pos x="T0" y="T1"/>
                  </a:cxn>
                  <a:cxn ang="0">
                    <a:pos x="T2" y="T3"/>
                  </a:cxn>
                  <a:cxn ang="0">
                    <a:pos x="T4" y="T5"/>
                  </a:cxn>
                  <a:cxn ang="0">
                    <a:pos x="T6" y="T7"/>
                  </a:cxn>
                </a:cxnLst>
                <a:rect l="0" t="0" r="r" b="b"/>
                <a:pathLst>
                  <a:path w="10" h="11">
                    <a:moveTo>
                      <a:pt x="10" y="6"/>
                    </a:moveTo>
                    <a:cubicBezTo>
                      <a:pt x="9" y="10"/>
                      <a:pt x="4" y="11"/>
                      <a:pt x="2" y="8"/>
                    </a:cubicBezTo>
                    <a:cubicBezTo>
                      <a:pt x="0" y="5"/>
                      <a:pt x="1" y="1"/>
                      <a:pt x="5" y="0"/>
                    </a:cubicBezTo>
                    <a:cubicBezTo>
                      <a:pt x="9" y="1"/>
                      <a:pt x="10"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2" name="Freeform 2211">
                <a:extLst>
                  <a:ext uri="{FF2B5EF4-FFF2-40B4-BE49-F238E27FC236}">
                    <a16:creationId xmlns:a16="http://schemas.microsoft.com/office/drawing/2014/main" id="{58CE5C10-2E4C-4500-893C-36B3EB8214AE}"/>
                  </a:ext>
                </a:extLst>
              </p:cNvPr>
              <p:cNvSpPr>
                <a:spLocks/>
              </p:cNvSpPr>
              <p:nvPr/>
            </p:nvSpPr>
            <p:spPr bwMode="auto">
              <a:xfrm>
                <a:off x="5470" y="3746"/>
                <a:ext cx="53" cy="54"/>
              </a:xfrm>
              <a:custGeom>
                <a:avLst/>
                <a:gdLst>
                  <a:gd name="T0" fmla="*/ 11 w 11"/>
                  <a:gd name="T1" fmla="*/ 5 h 11"/>
                  <a:gd name="T2" fmla="*/ 3 w 11"/>
                  <a:gd name="T3" fmla="*/ 8 h 11"/>
                  <a:gd name="T4" fmla="*/ 6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6" y="11"/>
                      <a:pt x="3"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3" name="Freeform 2212">
                <a:extLst>
                  <a:ext uri="{FF2B5EF4-FFF2-40B4-BE49-F238E27FC236}">
                    <a16:creationId xmlns:a16="http://schemas.microsoft.com/office/drawing/2014/main" id="{A250EAD4-9D29-42A5-A921-DDEA6A87C497}"/>
                  </a:ext>
                </a:extLst>
              </p:cNvPr>
              <p:cNvSpPr>
                <a:spLocks/>
              </p:cNvSpPr>
              <p:nvPr/>
            </p:nvSpPr>
            <p:spPr bwMode="auto">
              <a:xfrm>
                <a:off x="5441" y="3669"/>
                <a:ext cx="53" cy="58"/>
              </a:xfrm>
              <a:custGeom>
                <a:avLst/>
                <a:gdLst>
                  <a:gd name="T0" fmla="*/ 11 w 11"/>
                  <a:gd name="T1" fmla="*/ 6 h 12"/>
                  <a:gd name="T2" fmla="*/ 3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6" y="12"/>
                      <a:pt x="3" y="9"/>
                    </a:cubicBezTo>
                    <a:cubicBezTo>
                      <a:pt x="0" y="6"/>
                      <a:pt x="2" y="1"/>
                      <a:pt x="6" y="0"/>
                    </a:cubicBezTo>
                    <a:cubicBezTo>
                      <a:pt x="10" y="1"/>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4" name="Freeform 2213">
                <a:extLst>
                  <a:ext uri="{FF2B5EF4-FFF2-40B4-BE49-F238E27FC236}">
                    <a16:creationId xmlns:a16="http://schemas.microsoft.com/office/drawing/2014/main" id="{17C3EFF9-C148-4848-9696-1D505F7CEE49}"/>
                  </a:ext>
                </a:extLst>
              </p:cNvPr>
              <p:cNvSpPr>
                <a:spLocks/>
              </p:cNvSpPr>
              <p:nvPr/>
            </p:nvSpPr>
            <p:spPr bwMode="auto">
              <a:xfrm>
                <a:off x="5514" y="3689"/>
                <a:ext cx="53" cy="57"/>
              </a:xfrm>
              <a:custGeom>
                <a:avLst/>
                <a:gdLst>
                  <a:gd name="T0" fmla="*/ 11 w 11"/>
                  <a:gd name="T1" fmla="*/ 6 h 12"/>
                  <a:gd name="T2" fmla="*/ 3 w 11"/>
                  <a:gd name="T3" fmla="*/ 8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3" y="8"/>
                    </a:cubicBezTo>
                    <a:cubicBezTo>
                      <a:pt x="0" y="6"/>
                      <a:pt x="2" y="1"/>
                      <a:pt x="6" y="0"/>
                    </a:cubicBezTo>
                    <a:cubicBezTo>
                      <a:pt x="10"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5" name="Freeform 2214">
                <a:extLst>
                  <a:ext uri="{FF2B5EF4-FFF2-40B4-BE49-F238E27FC236}">
                    <a16:creationId xmlns:a16="http://schemas.microsoft.com/office/drawing/2014/main" id="{717325C5-39EB-4186-BA12-0A0C2169DF82}"/>
                  </a:ext>
                </a:extLst>
              </p:cNvPr>
              <p:cNvSpPr>
                <a:spLocks/>
              </p:cNvSpPr>
              <p:nvPr/>
            </p:nvSpPr>
            <p:spPr bwMode="auto">
              <a:xfrm>
                <a:off x="5581" y="3703"/>
                <a:ext cx="53" cy="53"/>
              </a:xfrm>
              <a:custGeom>
                <a:avLst/>
                <a:gdLst>
                  <a:gd name="T0" fmla="*/ 11 w 11"/>
                  <a:gd name="T1" fmla="*/ 5 h 11"/>
                  <a:gd name="T2" fmla="*/ 3 w 11"/>
                  <a:gd name="T3" fmla="*/ 8 h 11"/>
                  <a:gd name="T4" fmla="*/ 6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10"/>
                      <a:pt x="5" y="11"/>
                      <a:pt x="3"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6" name="Freeform 2215">
                <a:extLst>
                  <a:ext uri="{FF2B5EF4-FFF2-40B4-BE49-F238E27FC236}">
                    <a16:creationId xmlns:a16="http://schemas.microsoft.com/office/drawing/2014/main" id="{68BE777F-CE70-4C27-BC35-27A2B2E6CD22}"/>
                  </a:ext>
                </a:extLst>
              </p:cNvPr>
              <p:cNvSpPr>
                <a:spLocks/>
              </p:cNvSpPr>
              <p:nvPr/>
            </p:nvSpPr>
            <p:spPr bwMode="auto">
              <a:xfrm>
                <a:off x="5653" y="3722"/>
                <a:ext cx="53" cy="58"/>
              </a:xfrm>
              <a:custGeom>
                <a:avLst/>
                <a:gdLst>
                  <a:gd name="T0" fmla="*/ 10 w 11"/>
                  <a:gd name="T1" fmla="*/ 6 h 12"/>
                  <a:gd name="T2" fmla="*/ 2 w 11"/>
                  <a:gd name="T3" fmla="*/ 8 h 12"/>
                  <a:gd name="T4" fmla="*/ 6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10" y="10"/>
                      <a:pt x="5" y="12"/>
                      <a:pt x="2" y="8"/>
                    </a:cubicBezTo>
                    <a:cubicBezTo>
                      <a:pt x="0" y="5"/>
                      <a:pt x="2" y="1"/>
                      <a:pt x="6" y="0"/>
                    </a:cubicBezTo>
                    <a:cubicBezTo>
                      <a:pt x="10" y="0"/>
                      <a:pt x="11"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7" name="Freeform 2216">
                <a:extLst>
                  <a:ext uri="{FF2B5EF4-FFF2-40B4-BE49-F238E27FC236}">
                    <a16:creationId xmlns:a16="http://schemas.microsoft.com/office/drawing/2014/main" id="{2CDD2D6F-4BB1-49FC-8BE8-3B8DDC7600F0}"/>
                  </a:ext>
                </a:extLst>
              </p:cNvPr>
              <p:cNvSpPr>
                <a:spLocks/>
              </p:cNvSpPr>
              <p:nvPr/>
            </p:nvSpPr>
            <p:spPr bwMode="auto">
              <a:xfrm>
                <a:off x="5721" y="3713"/>
                <a:ext cx="53" cy="53"/>
              </a:xfrm>
              <a:custGeom>
                <a:avLst/>
                <a:gdLst>
                  <a:gd name="T0" fmla="*/ 11 w 11"/>
                  <a:gd name="T1" fmla="*/ 5 h 11"/>
                  <a:gd name="T2" fmla="*/ 2 w 11"/>
                  <a:gd name="T3" fmla="*/ 8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9"/>
                      <a:pt x="5" y="11"/>
                      <a:pt x="2" y="8"/>
                    </a:cubicBezTo>
                    <a:cubicBezTo>
                      <a:pt x="0" y="5"/>
                      <a:pt x="2" y="0"/>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8" name="Freeform 2217">
                <a:extLst>
                  <a:ext uri="{FF2B5EF4-FFF2-40B4-BE49-F238E27FC236}">
                    <a16:creationId xmlns:a16="http://schemas.microsoft.com/office/drawing/2014/main" id="{337F2BDB-0FE9-441E-ADC6-BF9B06A27326}"/>
                  </a:ext>
                </a:extLst>
              </p:cNvPr>
              <p:cNvSpPr>
                <a:spLocks/>
              </p:cNvSpPr>
              <p:nvPr/>
            </p:nvSpPr>
            <p:spPr bwMode="auto">
              <a:xfrm>
                <a:off x="5755" y="3640"/>
                <a:ext cx="53" cy="58"/>
              </a:xfrm>
              <a:custGeom>
                <a:avLst/>
                <a:gdLst>
                  <a:gd name="T0" fmla="*/ 10 w 11"/>
                  <a:gd name="T1" fmla="*/ 6 h 12"/>
                  <a:gd name="T2" fmla="*/ 2 w 11"/>
                  <a:gd name="T3" fmla="*/ 8 h 12"/>
                  <a:gd name="T4" fmla="*/ 6 w 11"/>
                  <a:gd name="T5" fmla="*/ 0 h 12"/>
                  <a:gd name="T6" fmla="*/ 10 w 11"/>
                  <a:gd name="T7" fmla="*/ 6 h 12"/>
                </a:gdLst>
                <a:ahLst/>
                <a:cxnLst>
                  <a:cxn ang="0">
                    <a:pos x="T0" y="T1"/>
                  </a:cxn>
                  <a:cxn ang="0">
                    <a:pos x="T2" y="T3"/>
                  </a:cxn>
                  <a:cxn ang="0">
                    <a:pos x="T4" y="T5"/>
                  </a:cxn>
                  <a:cxn ang="0">
                    <a:pos x="T6" y="T7"/>
                  </a:cxn>
                </a:cxnLst>
                <a:rect l="0" t="0" r="r" b="b"/>
                <a:pathLst>
                  <a:path w="11" h="12">
                    <a:moveTo>
                      <a:pt x="10" y="6"/>
                    </a:moveTo>
                    <a:cubicBezTo>
                      <a:pt x="9" y="10"/>
                      <a:pt x="4" y="12"/>
                      <a:pt x="2" y="8"/>
                    </a:cubicBezTo>
                    <a:cubicBezTo>
                      <a:pt x="0" y="5"/>
                      <a:pt x="2" y="0"/>
                      <a:pt x="6" y="0"/>
                    </a:cubicBezTo>
                    <a:cubicBezTo>
                      <a:pt x="10" y="0"/>
                      <a:pt x="11" y="3"/>
                      <a:pt x="10"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69" name="Freeform 2218">
                <a:extLst>
                  <a:ext uri="{FF2B5EF4-FFF2-40B4-BE49-F238E27FC236}">
                    <a16:creationId xmlns:a16="http://schemas.microsoft.com/office/drawing/2014/main" id="{68D3401E-CF03-4B44-B870-124F57AA6C4F}"/>
                  </a:ext>
                </a:extLst>
              </p:cNvPr>
              <p:cNvSpPr>
                <a:spLocks/>
              </p:cNvSpPr>
              <p:nvPr/>
            </p:nvSpPr>
            <p:spPr bwMode="auto">
              <a:xfrm>
                <a:off x="5745" y="3563"/>
                <a:ext cx="53" cy="58"/>
              </a:xfrm>
              <a:custGeom>
                <a:avLst/>
                <a:gdLst>
                  <a:gd name="T0" fmla="*/ 11 w 11"/>
                  <a:gd name="T1" fmla="*/ 6 h 12"/>
                  <a:gd name="T2" fmla="*/ 2 w 11"/>
                  <a:gd name="T3" fmla="*/ 9 h 12"/>
                  <a:gd name="T4" fmla="*/ 7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2" y="9"/>
                    </a:cubicBezTo>
                    <a:cubicBezTo>
                      <a:pt x="0" y="6"/>
                      <a:pt x="2" y="0"/>
                      <a:pt x="7" y="0"/>
                    </a:cubicBezTo>
                    <a:cubicBezTo>
                      <a:pt x="11" y="0"/>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0" name="Freeform 2219">
                <a:extLst>
                  <a:ext uri="{FF2B5EF4-FFF2-40B4-BE49-F238E27FC236}">
                    <a16:creationId xmlns:a16="http://schemas.microsoft.com/office/drawing/2014/main" id="{B10D6D3C-4FF2-4D82-9586-383CB867F109}"/>
                  </a:ext>
                </a:extLst>
              </p:cNvPr>
              <p:cNvSpPr>
                <a:spLocks/>
              </p:cNvSpPr>
              <p:nvPr/>
            </p:nvSpPr>
            <p:spPr bwMode="auto">
              <a:xfrm>
                <a:off x="5711" y="3501"/>
                <a:ext cx="53" cy="57"/>
              </a:xfrm>
              <a:custGeom>
                <a:avLst/>
                <a:gdLst>
                  <a:gd name="T0" fmla="*/ 11 w 11"/>
                  <a:gd name="T1" fmla="*/ 6 h 12"/>
                  <a:gd name="T2" fmla="*/ 2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0" y="10"/>
                      <a:pt x="5" y="12"/>
                      <a:pt x="2" y="9"/>
                    </a:cubicBezTo>
                    <a:cubicBezTo>
                      <a:pt x="0" y="5"/>
                      <a:pt x="2" y="0"/>
                      <a:pt x="6"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1" name="Freeform 2220">
                <a:extLst>
                  <a:ext uri="{FF2B5EF4-FFF2-40B4-BE49-F238E27FC236}">
                    <a16:creationId xmlns:a16="http://schemas.microsoft.com/office/drawing/2014/main" id="{3985746C-40D8-4C2F-973D-0E14BD653DD8}"/>
                  </a:ext>
                </a:extLst>
              </p:cNvPr>
              <p:cNvSpPr>
                <a:spLocks/>
              </p:cNvSpPr>
              <p:nvPr/>
            </p:nvSpPr>
            <p:spPr bwMode="auto">
              <a:xfrm>
                <a:off x="5793" y="3491"/>
                <a:ext cx="58" cy="58"/>
              </a:xfrm>
              <a:custGeom>
                <a:avLst/>
                <a:gdLst>
                  <a:gd name="T0" fmla="*/ 12 w 12"/>
                  <a:gd name="T1" fmla="*/ 6 h 12"/>
                  <a:gd name="T2" fmla="*/ 2 w 12"/>
                  <a:gd name="T3" fmla="*/ 8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5" y="12"/>
                      <a:pt x="2" y="8"/>
                    </a:cubicBezTo>
                    <a:cubicBezTo>
                      <a:pt x="0" y="5"/>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2" name="Freeform 2221">
                <a:extLst>
                  <a:ext uri="{FF2B5EF4-FFF2-40B4-BE49-F238E27FC236}">
                    <a16:creationId xmlns:a16="http://schemas.microsoft.com/office/drawing/2014/main" id="{79B050DA-A227-4A3C-995D-17C58212A8EA}"/>
                  </a:ext>
                </a:extLst>
              </p:cNvPr>
              <p:cNvSpPr>
                <a:spLocks/>
              </p:cNvSpPr>
              <p:nvPr/>
            </p:nvSpPr>
            <p:spPr bwMode="auto">
              <a:xfrm>
                <a:off x="5865" y="3438"/>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5" y="13"/>
                      <a:pt x="2" y="9"/>
                    </a:cubicBezTo>
                    <a:cubicBezTo>
                      <a:pt x="0" y="6"/>
                      <a:pt x="2" y="0"/>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3" name="Freeform 2222">
                <a:extLst>
                  <a:ext uri="{FF2B5EF4-FFF2-40B4-BE49-F238E27FC236}">
                    <a16:creationId xmlns:a16="http://schemas.microsoft.com/office/drawing/2014/main" id="{5B0B18F0-5975-4D2A-A0F2-CB135E57E8A2}"/>
                  </a:ext>
                </a:extLst>
              </p:cNvPr>
              <p:cNvSpPr>
                <a:spLocks/>
              </p:cNvSpPr>
              <p:nvPr/>
            </p:nvSpPr>
            <p:spPr bwMode="auto">
              <a:xfrm>
                <a:off x="5894" y="3356"/>
                <a:ext cx="58" cy="63"/>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0" y="11"/>
                      <a:pt x="4" y="13"/>
                      <a:pt x="2" y="9"/>
                    </a:cubicBezTo>
                    <a:cubicBezTo>
                      <a:pt x="0" y="5"/>
                      <a:pt x="2" y="0"/>
                      <a:pt x="7" y="0"/>
                    </a:cubicBezTo>
                    <a:cubicBezTo>
                      <a:pt x="11"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4" name="Freeform 2223">
                <a:extLst>
                  <a:ext uri="{FF2B5EF4-FFF2-40B4-BE49-F238E27FC236}">
                    <a16:creationId xmlns:a16="http://schemas.microsoft.com/office/drawing/2014/main" id="{3E30CD06-908D-49D2-91A7-E72F5DE09EAC}"/>
                  </a:ext>
                </a:extLst>
              </p:cNvPr>
              <p:cNvSpPr>
                <a:spLocks/>
              </p:cNvSpPr>
              <p:nvPr/>
            </p:nvSpPr>
            <p:spPr bwMode="auto">
              <a:xfrm>
                <a:off x="5750" y="3346"/>
                <a:ext cx="58" cy="63"/>
              </a:xfrm>
              <a:custGeom>
                <a:avLst/>
                <a:gdLst>
                  <a:gd name="T0" fmla="*/ 12 w 12"/>
                  <a:gd name="T1" fmla="*/ 6 h 13"/>
                  <a:gd name="T2" fmla="*/ 2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2" y="9"/>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5" name="Freeform 2224">
                <a:extLst>
                  <a:ext uri="{FF2B5EF4-FFF2-40B4-BE49-F238E27FC236}">
                    <a16:creationId xmlns:a16="http://schemas.microsoft.com/office/drawing/2014/main" id="{7E66AD81-7404-44A3-A169-D601D38E51D3}"/>
                  </a:ext>
                </a:extLst>
              </p:cNvPr>
              <p:cNvSpPr>
                <a:spLocks/>
              </p:cNvSpPr>
              <p:nvPr/>
            </p:nvSpPr>
            <p:spPr bwMode="auto">
              <a:xfrm>
                <a:off x="5822" y="3380"/>
                <a:ext cx="58" cy="63"/>
              </a:xfrm>
              <a:custGeom>
                <a:avLst/>
                <a:gdLst>
                  <a:gd name="T0" fmla="*/ 12 w 12"/>
                  <a:gd name="T1" fmla="*/ 7 h 13"/>
                  <a:gd name="T2" fmla="*/ 2 w 12"/>
                  <a:gd name="T3" fmla="*/ 10 h 13"/>
                  <a:gd name="T4" fmla="*/ 7 w 12"/>
                  <a:gd name="T5" fmla="*/ 0 h 13"/>
                  <a:gd name="T6" fmla="*/ 12 w 12"/>
                  <a:gd name="T7" fmla="*/ 7 h 13"/>
                </a:gdLst>
                <a:ahLst/>
                <a:cxnLst>
                  <a:cxn ang="0">
                    <a:pos x="T0" y="T1"/>
                  </a:cxn>
                  <a:cxn ang="0">
                    <a:pos x="T2" y="T3"/>
                  </a:cxn>
                  <a:cxn ang="0">
                    <a:pos x="T4" y="T5"/>
                  </a:cxn>
                  <a:cxn ang="0">
                    <a:pos x="T6" y="T7"/>
                  </a:cxn>
                </a:cxnLst>
                <a:rect l="0" t="0" r="r" b="b"/>
                <a:pathLst>
                  <a:path w="12" h="13">
                    <a:moveTo>
                      <a:pt x="12" y="7"/>
                    </a:moveTo>
                    <a:cubicBezTo>
                      <a:pt x="11" y="11"/>
                      <a:pt x="5" y="13"/>
                      <a:pt x="2" y="10"/>
                    </a:cubicBezTo>
                    <a:cubicBezTo>
                      <a:pt x="0" y="6"/>
                      <a:pt x="2" y="1"/>
                      <a:pt x="7" y="0"/>
                    </a:cubicBezTo>
                    <a:cubicBezTo>
                      <a:pt x="11" y="1"/>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6" name="Freeform 2225">
                <a:extLst>
                  <a:ext uri="{FF2B5EF4-FFF2-40B4-BE49-F238E27FC236}">
                    <a16:creationId xmlns:a16="http://schemas.microsoft.com/office/drawing/2014/main" id="{C7A0D073-9315-443C-BDD9-5745E064F6C3}"/>
                  </a:ext>
                </a:extLst>
              </p:cNvPr>
              <p:cNvSpPr>
                <a:spLocks/>
              </p:cNvSpPr>
              <p:nvPr/>
            </p:nvSpPr>
            <p:spPr bwMode="auto">
              <a:xfrm>
                <a:off x="5750" y="3428"/>
                <a:ext cx="58" cy="5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5" y="12"/>
                      <a:pt x="3" y="9"/>
                    </a:cubicBezTo>
                    <a:cubicBezTo>
                      <a:pt x="0" y="5"/>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7" name="Freeform 2226">
                <a:extLst>
                  <a:ext uri="{FF2B5EF4-FFF2-40B4-BE49-F238E27FC236}">
                    <a16:creationId xmlns:a16="http://schemas.microsoft.com/office/drawing/2014/main" id="{E08A9425-CDCE-4E25-9EF8-4606DC0990E8}"/>
                  </a:ext>
                </a:extLst>
              </p:cNvPr>
              <p:cNvSpPr>
                <a:spLocks/>
              </p:cNvSpPr>
              <p:nvPr/>
            </p:nvSpPr>
            <p:spPr bwMode="auto">
              <a:xfrm>
                <a:off x="5634" y="3491"/>
                <a:ext cx="58" cy="63"/>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6" y="13"/>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8" name="Freeform 2227">
                <a:extLst>
                  <a:ext uri="{FF2B5EF4-FFF2-40B4-BE49-F238E27FC236}">
                    <a16:creationId xmlns:a16="http://schemas.microsoft.com/office/drawing/2014/main" id="{C63EAB87-2C44-4176-88C3-F1C9B695F91F}"/>
                  </a:ext>
                </a:extLst>
              </p:cNvPr>
              <p:cNvSpPr>
                <a:spLocks/>
              </p:cNvSpPr>
              <p:nvPr/>
            </p:nvSpPr>
            <p:spPr bwMode="auto">
              <a:xfrm>
                <a:off x="5677" y="3419"/>
                <a:ext cx="58" cy="62"/>
              </a:xfrm>
              <a:custGeom>
                <a:avLst/>
                <a:gdLst>
                  <a:gd name="T0" fmla="*/ 11 w 12"/>
                  <a:gd name="T1" fmla="*/ 6 h 13"/>
                  <a:gd name="T2" fmla="*/ 2 w 12"/>
                  <a:gd name="T3" fmla="*/ 9 h 13"/>
                  <a:gd name="T4" fmla="*/ 7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1" y="11"/>
                      <a:pt x="5" y="13"/>
                      <a:pt x="2" y="9"/>
                    </a:cubicBezTo>
                    <a:cubicBezTo>
                      <a:pt x="0" y="6"/>
                      <a:pt x="2" y="0"/>
                      <a:pt x="7" y="0"/>
                    </a:cubicBezTo>
                    <a:cubicBezTo>
                      <a:pt x="11"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79" name="Freeform 2228">
                <a:extLst>
                  <a:ext uri="{FF2B5EF4-FFF2-40B4-BE49-F238E27FC236}">
                    <a16:creationId xmlns:a16="http://schemas.microsoft.com/office/drawing/2014/main" id="{268DA992-6A84-4287-8A75-048D2615A548}"/>
                  </a:ext>
                </a:extLst>
              </p:cNvPr>
              <p:cNvSpPr>
                <a:spLocks/>
              </p:cNvSpPr>
              <p:nvPr/>
            </p:nvSpPr>
            <p:spPr bwMode="auto">
              <a:xfrm>
                <a:off x="5673" y="3337"/>
                <a:ext cx="57" cy="62"/>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5" y="13"/>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0" name="Freeform 2229">
                <a:extLst>
                  <a:ext uri="{FF2B5EF4-FFF2-40B4-BE49-F238E27FC236}">
                    <a16:creationId xmlns:a16="http://schemas.microsoft.com/office/drawing/2014/main" id="{3D3FD31B-727A-446E-85E4-C95DF7F676C7}"/>
                  </a:ext>
                </a:extLst>
              </p:cNvPr>
              <p:cNvSpPr>
                <a:spLocks/>
              </p:cNvSpPr>
              <p:nvPr/>
            </p:nvSpPr>
            <p:spPr bwMode="auto">
              <a:xfrm>
                <a:off x="5586" y="3332"/>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1" name="Freeform 2230">
                <a:extLst>
                  <a:ext uri="{FF2B5EF4-FFF2-40B4-BE49-F238E27FC236}">
                    <a16:creationId xmlns:a16="http://schemas.microsoft.com/office/drawing/2014/main" id="{9D5B3816-5FB5-4C44-8E7C-58914E33FD4F}"/>
                  </a:ext>
                </a:extLst>
              </p:cNvPr>
              <p:cNvSpPr>
                <a:spLocks/>
              </p:cNvSpPr>
              <p:nvPr/>
            </p:nvSpPr>
            <p:spPr bwMode="auto">
              <a:xfrm>
                <a:off x="5523" y="3385"/>
                <a:ext cx="58" cy="5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2" y="11"/>
                      <a:pt x="6" y="12"/>
                      <a:pt x="3" y="9"/>
                    </a:cubicBezTo>
                    <a:cubicBezTo>
                      <a:pt x="0" y="6"/>
                      <a:pt x="2" y="0"/>
                      <a:pt x="7" y="0"/>
                    </a:cubicBezTo>
                    <a:cubicBezTo>
                      <a:pt x="11"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2" name="Freeform 2231">
                <a:extLst>
                  <a:ext uri="{FF2B5EF4-FFF2-40B4-BE49-F238E27FC236}">
                    <a16:creationId xmlns:a16="http://schemas.microsoft.com/office/drawing/2014/main" id="{074BD970-D04F-4DCD-8B31-6EFF2694CCF1}"/>
                  </a:ext>
                </a:extLst>
              </p:cNvPr>
              <p:cNvSpPr>
                <a:spLocks/>
              </p:cNvSpPr>
              <p:nvPr/>
            </p:nvSpPr>
            <p:spPr bwMode="auto">
              <a:xfrm>
                <a:off x="5475" y="3452"/>
                <a:ext cx="58" cy="63"/>
              </a:xfrm>
              <a:custGeom>
                <a:avLst/>
                <a:gdLst>
                  <a:gd name="T0" fmla="*/ 11 w 12"/>
                  <a:gd name="T1" fmla="*/ 6 h 13"/>
                  <a:gd name="T2" fmla="*/ 2 w 12"/>
                  <a:gd name="T3" fmla="*/ 9 h 13"/>
                  <a:gd name="T4" fmla="*/ 6 w 12"/>
                  <a:gd name="T5" fmla="*/ 0 h 13"/>
                  <a:gd name="T6" fmla="*/ 11 w 12"/>
                  <a:gd name="T7" fmla="*/ 6 h 13"/>
                </a:gdLst>
                <a:ahLst/>
                <a:cxnLst>
                  <a:cxn ang="0">
                    <a:pos x="T0" y="T1"/>
                  </a:cxn>
                  <a:cxn ang="0">
                    <a:pos x="T2" y="T3"/>
                  </a:cxn>
                  <a:cxn ang="0">
                    <a:pos x="T4" y="T5"/>
                  </a:cxn>
                  <a:cxn ang="0">
                    <a:pos x="T6" y="T7"/>
                  </a:cxn>
                </a:cxnLst>
                <a:rect l="0" t="0" r="r" b="b"/>
                <a:pathLst>
                  <a:path w="12" h="13">
                    <a:moveTo>
                      <a:pt x="11" y="6"/>
                    </a:moveTo>
                    <a:cubicBezTo>
                      <a:pt x="11" y="11"/>
                      <a:pt x="5" y="13"/>
                      <a:pt x="2" y="9"/>
                    </a:cubicBezTo>
                    <a:cubicBezTo>
                      <a:pt x="0" y="6"/>
                      <a:pt x="1" y="0"/>
                      <a:pt x="6" y="0"/>
                    </a:cubicBezTo>
                    <a:cubicBezTo>
                      <a:pt x="10"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3" name="Freeform 2232">
                <a:extLst>
                  <a:ext uri="{FF2B5EF4-FFF2-40B4-BE49-F238E27FC236}">
                    <a16:creationId xmlns:a16="http://schemas.microsoft.com/office/drawing/2014/main" id="{6504A14B-7E0F-4529-9026-0AF21FBA5BAF}"/>
                  </a:ext>
                </a:extLst>
              </p:cNvPr>
              <p:cNvSpPr>
                <a:spLocks/>
              </p:cNvSpPr>
              <p:nvPr/>
            </p:nvSpPr>
            <p:spPr bwMode="auto">
              <a:xfrm>
                <a:off x="5398" y="3443"/>
                <a:ext cx="53" cy="58"/>
              </a:xfrm>
              <a:custGeom>
                <a:avLst/>
                <a:gdLst>
                  <a:gd name="T0" fmla="*/ 11 w 11"/>
                  <a:gd name="T1" fmla="*/ 6 h 12"/>
                  <a:gd name="T2" fmla="*/ 2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5" y="12"/>
                      <a:pt x="2" y="9"/>
                    </a:cubicBezTo>
                    <a:cubicBezTo>
                      <a:pt x="0" y="6"/>
                      <a:pt x="1" y="0"/>
                      <a:pt x="6"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4" name="Freeform 2233">
                <a:extLst>
                  <a:ext uri="{FF2B5EF4-FFF2-40B4-BE49-F238E27FC236}">
                    <a16:creationId xmlns:a16="http://schemas.microsoft.com/office/drawing/2014/main" id="{2EF31C77-DE9F-49D4-AF6A-6CEA0DB9314D}"/>
                  </a:ext>
                </a:extLst>
              </p:cNvPr>
              <p:cNvSpPr>
                <a:spLocks/>
              </p:cNvSpPr>
              <p:nvPr/>
            </p:nvSpPr>
            <p:spPr bwMode="auto">
              <a:xfrm>
                <a:off x="5287" y="3501"/>
                <a:ext cx="53" cy="57"/>
              </a:xfrm>
              <a:custGeom>
                <a:avLst/>
                <a:gdLst>
                  <a:gd name="T0" fmla="*/ 11 w 11"/>
                  <a:gd name="T1" fmla="*/ 5 h 12"/>
                  <a:gd name="T2" fmla="*/ 2 w 11"/>
                  <a:gd name="T3" fmla="*/ 8 h 12"/>
                  <a:gd name="T4" fmla="*/ 5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6" y="12"/>
                      <a:pt x="2" y="8"/>
                    </a:cubicBezTo>
                    <a:cubicBezTo>
                      <a:pt x="0" y="5"/>
                      <a:pt x="1" y="0"/>
                      <a:pt x="5"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5" name="Freeform 2234">
                <a:extLst>
                  <a:ext uri="{FF2B5EF4-FFF2-40B4-BE49-F238E27FC236}">
                    <a16:creationId xmlns:a16="http://schemas.microsoft.com/office/drawing/2014/main" id="{0C9CD864-3841-44E2-9FC2-2FEBDE1BB3B7}"/>
                  </a:ext>
                </a:extLst>
              </p:cNvPr>
              <p:cNvSpPr>
                <a:spLocks/>
              </p:cNvSpPr>
              <p:nvPr/>
            </p:nvSpPr>
            <p:spPr bwMode="auto">
              <a:xfrm>
                <a:off x="5316" y="3433"/>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2" y="0"/>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6" name="Freeform 2235">
                <a:extLst>
                  <a:ext uri="{FF2B5EF4-FFF2-40B4-BE49-F238E27FC236}">
                    <a16:creationId xmlns:a16="http://schemas.microsoft.com/office/drawing/2014/main" id="{BC65CA9E-98CC-43F6-AE6E-D7B6348CACEE}"/>
                  </a:ext>
                </a:extLst>
              </p:cNvPr>
              <p:cNvSpPr>
                <a:spLocks/>
              </p:cNvSpPr>
              <p:nvPr/>
            </p:nvSpPr>
            <p:spPr bwMode="auto">
              <a:xfrm>
                <a:off x="5278" y="3361"/>
                <a:ext cx="62" cy="58"/>
              </a:xfrm>
              <a:custGeom>
                <a:avLst/>
                <a:gdLst>
                  <a:gd name="T0" fmla="*/ 13 w 13"/>
                  <a:gd name="T1" fmla="*/ 6 h 12"/>
                  <a:gd name="T2" fmla="*/ 3 w 13"/>
                  <a:gd name="T3" fmla="*/ 9 h 12"/>
                  <a:gd name="T4" fmla="*/ 7 w 13"/>
                  <a:gd name="T5" fmla="*/ 0 h 12"/>
                  <a:gd name="T6" fmla="*/ 13 w 13"/>
                  <a:gd name="T7" fmla="*/ 6 h 12"/>
                </a:gdLst>
                <a:ahLst/>
                <a:cxnLst>
                  <a:cxn ang="0">
                    <a:pos x="T0" y="T1"/>
                  </a:cxn>
                  <a:cxn ang="0">
                    <a:pos x="T2" y="T3"/>
                  </a:cxn>
                  <a:cxn ang="0">
                    <a:pos x="T4" y="T5"/>
                  </a:cxn>
                  <a:cxn ang="0">
                    <a:pos x="T6" y="T7"/>
                  </a:cxn>
                </a:cxnLst>
                <a:rect l="0" t="0" r="r" b="b"/>
                <a:pathLst>
                  <a:path w="13" h="12">
                    <a:moveTo>
                      <a:pt x="13" y="6"/>
                    </a:moveTo>
                    <a:cubicBezTo>
                      <a:pt x="12" y="10"/>
                      <a:pt x="7" y="12"/>
                      <a:pt x="3" y="9"/>
                    </a:cubicBezTo>
                    <a:cubicBezTo>
                      <a:pt x="0" y="6"/>
                      <a:pt x="2"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7" name="Freeform 2236">
                <a:extLst>
                  <a:ext uri="{FF2B5EF4-FFF2-40B4-BE49-F238E27FC236}">
                    <a16:creationId xmlns:a16="http://schemas.microsoft.com/office/drawing/2014/main" id="{202EDF0A-E5D4-45BE-8621-3ABE23699A17}"/>
                  </a:ext>
                </a:extLst>
              </p:cNvPr>
              <p:cNvSpPr>
                <a:spLocks/>
              </p:cNvSpPr>
              <p:nvPr/>
            </p:nvSpPr>
            <p:spPr bwMode="auto">
              <a:xfrm>
                <a:off x="5321" y="3293"/>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8" name="Freeform 2237">
                <a:extLst>
                  <a:ext uri="{FF2B5EF4-FFF2-40B4-BE49-F238E27FC236}">
                    <a16:creationId xmlns:a16="http://schemas.microsoft.com/office/drawing/2014/main" id="{DA51108A-DC36-4379-8A19-9EF2416180D5}"/>
                  </a:ext>
                </a:extLst>
              </p:cNvPr>
              <p:cNvSpPr>
                <a:spLocks/>
              </p:cNvSpPr>
              <p:nvPr/>
            </p:nvSpPr>
            <p:spPr bwMode="auto">
              <a:xfrm>
                <a:off x="5220" y="3404"/>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7" y="13"/>
                      <a:pt x="3" y="9"/>
                    </a:cubicBezTo>
                    <a:cubicBezTo>
                      <a:pt x="0" y="6"/>
                      <a:pt x="1" y="1"/>
                      <a:pt x="6"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89" name="Freeform 2238">
                <a:extLst>
                  <a:ext uri="{FF2B5EF4-FFF2-40B4-BE49-F238E27FC236}">
                    <a16:creationId xmlns:a16="http://schemas.microsoft.com/office/drawing/2014/main" id="{E7E616E2-019B-4754-8900-D29E95DE450E}"/>
                  </a:ext>
                </a:extLst>
              </p:cNvPr>
              <p:cNvSpPr>
                <a:spLocks/>
              </p:cNvSpPr>
              <p:nvPr/>
            </p:nvSpPr>
            <p:spPr bwMode="auto">
              <a:xfrm>
                <a:off x="5220" y="3303"/>
                <a:ext cx="58" cy="63"/>
              </a:xfrm>
              <a:custGeom>
                <a:avLst/>
                <a:gdLst>
                  <a:gd name="T0" fmla="*/ 12 w 12"/>
                  <a:gd name="T1" fmla="*/ 6 h 13"/>
                  <a:gd name="T2" fmla="*/ 3 w 12"/>
                  <a:gd name="T3" fmla="*/ 10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10"/>
                    </a:cubicBezTo>
                    <a:cubicBezTo>
                      <a:pt x="0" y="6"/>
                      <a:pt x="1" y="1"/>
                      <a:pt x="6" y="0"/>
                    </a:cubicBezTo>
                    <a:cubicBezTo>
                      <a:pt x="10"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0" name="Freeform 2239">
                <a:extLst>
                  <a:ext uri="{FF2B5EF4-FFF2-40B4-BE49-F238E27FC236}">
                    <a16:creationId xmlns:a16="http://schemas.microsoft.com/office/drawing/2014/main" id="{F792F603-C3B3-4C08-9996-72473B658585}"/>
                  </a:ext>
                </a:extLst>
              </p:cNvPr>
              <p:cNvSpPr>
                <a:spLocks/>
              </p:cNvSpPr>
              <p:nvPr/>
            </p:nvSpPr>
            <p:spPr bwMode="auto">
              <a:xfrm>
                <a:off x="5268" y="3226"/>
                <a:ext cx="63" cy="67"/>
              </a:xfrm>
              <a:custGeom>
                <a:avLst/>
                <a:gdLst>
                  <a:gd name="T0" fmla="*/ 12 w 13"/>
                  <a:gd name="T1" fmla="*/ 6 h 14"/>
                  <a:gd name="T2" fmla="*/ 3 w 13"/>
                  <a:gd name="T3" fmla="*/ 10 h 14"/>
                  <a:gd name="T4" fmla="*/ 6 w 13"/>
                  <a:gd name="T5" fmla="*/ 0 h 14"/>
                  <a:gd name="T6" fmla="*/ 12 w 13"/>
                  <a:gd name="T7" fmla="*/ 6 h 14"/>
                </a:gdLst>
                <a:ahLst/>
                <a:cxnLst>
                  <a:cxn ang="0">
                    <a:pos x="T0" y="T1"/>
                  </a:cxn>
                  <a:cxn ang="0">
                    <a:pos x="T2" y="T3"/>
                  </a:cxn>
                  <a:cxn ang="0">
                    <a:pos x="T4" y="T5"/>
                  </a:cxn>
                  <a:cxn ang="0">
                    <a:pos x="T6" y="T7"/>
                  </a:cxn>
                </a:cxnLst>
                <a:rect l="0" t="0" r="r" b="b"/>
                <a:pathLst>
                  <a:path w="13" h="14">
                    <a:moveTo>
                      <a:pt x="12" y="6"/>
                    </a:moveTo>
                    <a:cubicBezTo>
                      <a:pt x="12" y="11"/>
                      <a:pt x="6" y="14"/>
                      <a:pt x="3" y="10"/>
                    </a:cubicBezTo>
                    <a:cubicBezTo>
                      <a:pt x="0" y="6"/>
                      <a:pt x="1" y="0"/>
                      <a:pt x="6" y="0"/>
                    </a:cubicBezTo>
                    <a:cubicBezTo>
                      <a:pt x="11"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1" name="Freeform 2240">
                <a:extLst>
                  <a:ext uri="{FF2B5EF4-FFF2-40B4-BE49-F238E27FC236}">
                    <a16:creationId xmlns:a16="http://schemas.microsoft.com/office/drawing/2014/main" id="{C551D63B-04B1-4C39-92E7-BBDC5900C622}"/>
                  </a:ext>
                </a:extLst>
              </p:cNvPr>
              <p:cNvSpPr>
                <a:spLocks/>
              </p:cNvSpPr>
              <p:nvPr/>
            </p:nvSpPr>
            <p:spPr bwMode="auto">
              <a:xfrm>
                <a:off x="5369" y="3370"/>
                <a:ext cx="58" cy="63"/>
              </a:xfrm>
              <a:custGeom>
                <a:avLst/>
                <a:gdLst>
                  <a:gd name="T0" fmla="*/ 12 w 12"/>
                  <a:gd name="T1" fmla="*/ 6 h 13"/>
                  <a:gd name="T2" fmla="*/ 3 w 12"/>
                  <a:gd name="T3" fmla="*/ 9 h 13"/>
                  <a:gd name="T4" fmla="*/ 6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1" y="0"/>
                      <a:pt x="6"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2" name="Freeform 2241">
                <a:extLst>
                  <a:ext uri="{FF2B5EF4-FFF2-40B4-BE49-F238E27FC236}">
                    <a16:creationId xmlns:a16="http://schemas.microsoft.com/office/drawing/2014/main" id="{22C4125A-9AF4-45B7-95E8-76C06A6E7D4A}"/>
                  </a:ext>
                </a:extLst>
              </p:cNvPr>
              <p:cNvSpPr>
                <a:spLocks/>
              </p:cNvSpPr>
              <p:nvPr/>
            </p:nvSpPr>
            <p:spPr bwMode="auto">
              <a:xfrm>
                <a:off x="5412" y="3293"/>
                <a:ext cx="63" cy="63"/>
              </a:xfrm>
              <a:custGeom>
                <a:avLst/>
                <a:gdLst>
                  <a:gd name="T0" fmla="*/ 12 w 13"/>
                  <a:gd name="T1" fmla="*/ 6 h 13"/>
                  <a:gd name="T2" fmla="*/ 3 w 13"/>
                  <a:gd name="T3" fmla="*/ 9 h 13"/>
                  <a:gd name="T4" fmla="*/ 7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2" y="11"/>
                      <a:pt x="6" y="13"/>
                      <a:pt x="3" y="9"/>
                    </a:cubicBezTo>
                    <a:cubicBezTo>
                      <a:pt x="0" y="6"/>
                      <a:pt x="2" y="0"/>
                      <a:pt x="7" y="0"/>
                    </a:cubicBezTo>
                    <a:cubicBezTo>
                      <a:pt x="11"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3" name="Freeform 2242">
                <a:extLst>
                  <a:ext uri="{FF2B5EF4-FFF2-40B4-BE49-F238E27FC236}">
                    <a16:creationId xmlns:a16="http://schemas.microsoft.com/office/drawing/2014/main" id="{1336DC2D-AFEB-4BE2-B03F-DA74AE502EBC}"/>
                  </a:ext>
                </a:extLst>
              </p:cNvPr>
              <p:cNvSpPr>
                <a:spLocks/>
              </p:cNvSpPr>
              <p:nvPr/>
            </p:nvSpPr>
            <p:spPr bwMode="auto">
              <a:xfrm>
                <a:off x="5465" y="3226"/>
                <a:ext cx="63" cy="62"/>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4" name="Freeform 2243">
                <a:extLst>
                  <a:ext uri="{FF2B5EF4-FFF2-40B4-BE49-F238E27FC236}">
                    <a16:creationId xmlns:a16="http://schemas.microsoft.com/office/drawing/2014/main" id="{582D71AC-3FA4-4FD5-8E3C-DF3ECD2C2D8D}"/>
                  </a:ext>
                </a:extLst>
              </p:cNvPr>
              <p:cNvSpPr>
                <a:spLocks/>
              </p:cNvSpPr>
              <p:nvPr/>
            </p:nvSpPr>
            <p:spPr bwMode="auto">
              <a:xfrm>
                <a:off x="5533" y="3163"/>
                <a:ext cx="63" cy="68"/>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2" y="12"/>
                      <a:pt x="6" y="14"/>
                      <a:pt x="3" y="10"/>
                    </a:cubicBezTo>
                    <a:cubicBezTo>
                      <a:pt x="0" y="6"/>
                      <a:pt x="2" y="0"/>
                      <a:pt x="7" y="0"/>
                    </a:cubicBezTo>
                    <a:cubicBezTo>
                      <a:pt x="12"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5" name="Freeform 2244">
                <a:extLst>
                  <a:ext uri="{FF2B5EF4-FFF2-40B4-BE49-F238E27FC236}">
                    <a16:creationId xmlns:a16="http://schemas.microsoft.com/office/drawing/2014/main" id="{74C81C33-B428-40A1-8040-F4E731BDC174}"/>
                  </a:ext>
                </a:extLst>
              </p:cNvPr>
              <p:cNvSpPr>
                <a:spLocks/>
              </p:cNvSpPr>
              <p:nvPr/>
            </p:nvSpPr>
            <p:spPr bwMode="auto">
              <a:xfrm>
                <a:off x="5480" y="3091"/>
                <a:ext cx="67" cy="67"/>
              </a:xfrm>
              <a:custGeom>
                <a:avLst/>
                <a:gdLst>
                  <a:gd name="T0" fmla="*/ 13 w 14"/>
                  <a:gd name="T1" fmla="*/ 7 h 14"/>
                  <a:gd name="T2" fmla="*/ 3 w 14"/>
                  <a:gd name="T3" fmla="*/ 10 h 14"/>
                  <a:gd name="T4" fmla="*/ 8 w 14"/>
                  <a:gd name="T5" fmla="*/ 0 h 14"/>
                  <a:gd name="T6" fmla="*/ 13 w 14"/>
                  <a:gd name="T7" fmla="*/ 7 h 14"/>
                </a:gdLst>
                <a:ahLst/>
                <a:cxnLst>
                  <a:cxn ang="0">
                    <a:pos x="T0" y="T1"/>
                  </a:cxn>
                  <a:cxn ang="0">
                    <a:pos x="T2" y="T3"/>
                  </a:cxn>
                  <a:cxn ang="0">
                    <a:pos x="T4" y="T5"/>
                  </a:cxn>
                  <a:cxn ang="0">
                    <a:pos x="T6" y="T7"/>
                  </a:cxn>
                </a:cxnLst>
                <a:rect l="0" t="0" r="r" b="b"/>
                <a:pathLst>
                  <a:path w="14" h="14">
                    <a:moveTo>
                      <a:pt x="13" y="7"/>
                    </a:moveTo>
                    <a:cubicBezTo>
                      <a:pt x="13" y="12"/>
                      <a:pt x="7" y="14"/>
                      <a:pt x="3" y="10"/>
                    </a:cubicBezTo>
                    <a:cubicBezTo>
                      <a:pt x="0" y="7"/>
                      <a:pt x="2" y="1"/>
                      <a:pt x="8" y="0"/>
                    </a:cubicBezTo>
                    <a:cubicBezTo>
                      <a:pt x="12" y="0"/>
                      <a:pt x="14" y="4"/>
                      <a:pt x="1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6" name="Freeform 2245">
                <a:extLst>
                  <a:ext uri="{FF2B5EF4-FFF2-40B4-BE49-F238E27FC236}">
                    <a16:creationId xmlns:a16="http://schemas.microsoft.com/office/drawing/2014/main" id="{17D5D867-DB2E-432E-B257-589DB4CA5CED}"/>
                  </a:ext>
                </a:extLst>
              </p:cNvPr>
              <p:cNvSpPr>
                <a:spLocks/>
              </p:cNvSpPr>
              <p:nvPr/>
            </p:nvSpPr>
            <p:spPr bwMode="auto">
              <a:xfrm>
                <a:off x="5417" y="3149"/>
                <a:ext cx="63" cy="62"/>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7" name="Freeform 2246">
                <a:extLst>
                  <a:ext uri="{FF2B5EF4-FFF2-40B4-BE49-F238E27FC236}">
                    <a16:creationId xmlns:a16="http://schemas.microsoft.com/office/drawing/2014/main" id="{9FF68201-5010-436B-974F-2DE06869C430}"/>
                  </a:ext>
                </a:extLst>
              </p:cNvPr>
              <p:cNvSpPr>
                <a:spLocks/>
              </p:cNvSpPr>
              <p:nvPr/>
            </p:nvSpPr>
            <p:spPr bwMode="auto">
              <a:xfrm>
                <a:off x="5364" y="3081"/>
                <a:ext cx="63" cy="68"/>
              </a:xfrm>
              <a:custGeom>
                <a:avLst/>
                <a:gdLst>
                  <a:gd name="T0" fmla="*/ 13 w 13"/>
                  <a:gd name="T1" fmla="*/ 6 h 14"/>
                  <a:gd name="T2" fmla="*/ 3 w 13"/>
                  <a:gd name="T3" fmla="*/ 10 h 14"/>
                  <a:gd name="T4" fmla="*/ 7 w 13"/>
                  <a:gd name="T5" fmla="*/ 0 h 14"/>
                  <a:gd name="T6" fmla="*/ 13 w 13"/>
                  <a:gd name="T7" fmla="*/ 6 h 14"/>
                </a:gdLst>
                <a:ahLst/>
                <a:cxnLst>
                  <a:cxn ang="0">
                    <a:pos x="T0" y="T1"/>
                  </a:cxn>
                  <a:cxn ang="0">
                    <a:pos x="T2" y="T3"/>
                  </a:cxn>
                  <a:cxn ang="0">
                    <a:pos x="T4" y="T5"/>
                  </a:cxn>
                  <a:cxn ang="0">
                    <a:pos x="T6" y="T7"/>
                  </a:cxn>
                </a:cxnLst>
                <a:rect l="0" t="0" r="r" b="b"/>
                <a:pathLst>
                  <a:path w="13" h="14">
                    <a:moveTo>
                      <a:pt x="13" y="6"/>
                    </a:moveTo>
                    <a:cubicBezTo>
                      <a:pt x="13" y="11"/>
                      <a:pt x="6" y="14"/>
                      <a:pt x="3" y="10"/>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8" name="Freeform 2247">
                <a:extLst>
                  <a:ext uri="{FF2B5EF4-FFF2-40B4-BE49-F238E27FC236}">
                    <a16:creationId xmlns:a16="http://schemas.microsoft.com/office/drawing/2014/main" id="{76B35B94-F375-4809-B108-8DA5903FA66B}"/>
                  </a:ext>
                </a:extLst>
              </p:cNvPr>
              <p:cNvSpPr>
                <a:spLocks/>
              </p:cNvSpPr>
              <p:nvPr/>
            </p:nvSpPr>
            <p:spPr bwMode="auto">
              <a:xfrm>
                <a:off x="5321" y="3153"/>
                <a:ext cx="63" cy="63"/>
              </a:xfrm>
              <a:custGeom>
                <a:avLst/>
                <a:gdLst>
                  <a:gd name="T0" fmla="*/ 12 w 13"/>
                  <a:gd name="T1" fmla="*/ 6 h 13"/>
                  <a:gd name="T2" fmla="*/ 3 w 13"/>
                  <a:gd name="T3" fmla="*/ 10 h 13"/>
                  <a:gd name="T4" fmla="*/ 6 w 13"/>
                  <a:gd name="T5" fmla="*/ 0 h 13"/>
                  <a:gd name="T6" fmla="*/ 12 w 13"/>
                  <a:gd name="T7" fmla="*/ 6 h 13"/>
                </a:gdLst>
                <a:ahLst/>
                <a:cxnLst>
                  <a:cxn ang="0">
                    <a:pos x="T0" y="T1"/>
                  </a:cxn>
                  <a:cxn ang="0">
                    <a:pos x="T2" y="T3"/>
                  </a:cxn>
                  <a:cxn ang="0">
                    <a:pos x="T4" y="T5"/>
                  </a:cxn>
                  <a:cxn ang="0">
                    <a:pos x="T6" y="T7"/>
                  </a:cxn>
                </a:cxnLst>
                <a:rect l="0" t="0" r="r" b="b"/>
                <a:pathLst>
                  <a:path w="13" h="13">
                    <a:moveTo>
                      <a:pt x="12" y="6"/>
                    </a:moveTo>
                    <a:cubicBezTo>
                      <a:pt x="12" y="11"/>
                      <a:pt x="6" y="13"/>
                      <a:pt x="3" y="10"/>
                    </a:cubicBezTo>
                    <a:cubicBezTo>
                      <a:pt x="0" y="6"/>
                      <a:pt x="1" y="0"/>
                      <a:pt x="6" y="0"/>
                    </a:cubicBezTo>
                    <a:cubicBezTo>
                      <a:pt x="11" y="0"/>
                      <a:pt x="13"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99" name="Freeform 2248">
                <a:extLst>
                  <a:ext uri="{FF2B5EF4-FFF2-40B4-BE49-F238E27FC236}">
                    <a16:creationId xmlns:a16="http://schemas.microsoft.com/office/drawing/2014/main" id="{84198FDA-55F8-4A85-A90E-83595D5646BF}"/>
                  </a:ext>
                </a:extLst>
              </p:cNvPr>
              <p:cNvSpPr>
                <a:spLocks/>
              </p:cNvSpPr>
              <p:nvPr/>
            </p:nvSpPr>
            <p:spPr bwMode="auto">
              <a:xfrm>
                <a:off x="5369" y="3221"/>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3"/>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0" name="Freeform 2249">
                <a:extLst>
                  <a:ext uri="{FF2B5EF4-FFF2-40B4-BE49-F238E27FC236}">
                    <a16:creationId xmlns:a16="http://schemas.microsoft.com/office/drawing/2014/main" id="{09FE82B8-75C1-4FB9-96AB-B5C825CDB02C}"/>
                  </a:ext>
                </a:extLst>
              </p:cNvPr>
              <p:cNvSpPr>
                <a:spLocks/>
              </p:cNvSpPr>
              <p:nvPr/>
            </p:nvSpPr>
            <p:spPr bwMode="auto">
              <a:xfrm>
                <a:off x="5441" y="3375"/>
                <a:ext cx="58" cy="63"/>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1" name="Freeform 2250">
                <a:extLst>
                  <a:ext uri="{FF2B5EF4-FFF2-40B4-BE49-F238E27FC236}">
                    <a16:creationId xmlns:a16="http://schemas.microsoft.com/office/drawing/2014/main" id="{8306452D-1CE4-4DBB-ACFE-61F3B011E7D9}"/>
                  </a:ext>
                </a:extLst>
              </p:cNvPr>
              <p:cNvSpPr>
                <a:spLocks/>
              </p:cNvSpPr>
              <p:nvPr/>
            </p:nvSpPr>
            <p:spPr bwMode="auto">
              <a:xfrm>
                <a:off x="5499" y="3308"/>
                <a:ext cx="58" cy="62"/>
              </a:xfrm>
              <a:custGeom>
                <a:avLst/>
                <a:gdLst>
                  <a:gd name="T0" fmla="*/ 12 w 12"/>
                  <a:gd name="T1" fmla="*/ 6 h 13"/>
                  <a:gd name="T2" fmla="*/ 3 w 12"/>
                  <a:gd name="T3" fmla="*/ 10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2" y="11"/>
                      <a:pt x="6" y="13"/>
                      <a:pt x="3" y="10"/>
                    </a:cubicBezTo>
                    <a:cubicBezTo>
                      <a:pt x="0" y="6"/>
                      <a:pt x="1" y="1"/>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2" name="Freeform 2251">
                <a:extLst>
                  <a:ext uri="{FF2B5EF4-FFF2-40B4-BE49-F238E27FC236}">
                    <a16:creationId xmlns:a16="http://schemas.microsoft.com/office/drawing/2014/main" id="{E9E03F73-E48A-4447-A63C-A16CC0ACCF47}"/>
                  </a:ext>
                </a:extLst>
              </p:cNvPr>
              <p:cNvSpPr>
                <a:spLocks/>
              </p:cNvSpPr>
              <p:nvPr/>
            </p:nvSpPr>
            <p:spPr bwMode="auto">
              <a:xfrm>
                <a:off x="5557" y="3250"/>
                <a:ext cx="63" cy="63"/>
              </a:xfrm>
              <a:custGeom>
                <a:avLst/>
                <a:gdLst>
                  <a:gd name="T0" fmla="*/ 13 w 13"/>
                  <a:gd name="T1" fmla="*/ 6 h 13"/>
                  <a:gd name="T2" fmla="*/ 3 w 13"/>
                  <a:gd name="T3" fmla="*/ 9 h 13"/>
                  <a:gd name="T4" fmla="*/ 7 w 13"/>
                  <a:gd name="T5" fmla="*/ 0 h 13"/>
                  <a:gd name="T6" fmla="*/ 13 w 13"/>
                  <a:gd name="T7" fmla="*/ 6 h 13"/>
                </a:gdLst>
                <a:ahLst/>
                <a:cxnLst>
                  <a:cxn ang="0">
                    <a:pos x="T0" y="T1"/>
                  </a:cxn>
                  <a:cxn ang="0">
                    <a:pos x="T2" y="T3"/>
                  </a:cxn>
                  <a:cxn ang="0">
                    <a:pos x="T4" y="T5"/>
                  </a:cxn>
                  <a:cxn ang="0">
                    <a:pos x="T6" y="T7"/>
                  </a:cxn>
                </a:cxnLst>
                <a:rect l="0" t="0" r="r" b="b"/>
                <a:pathLst>
                  <a:path w="13" h="13">
                    <a:moveTo>
                      <a:pt x="13" y="6"/>
                    </a:moveTo>
                    <a:cubicBezTo>
                      <a:pt x="12" y="11"/>
                      <a:pt x="6" y="13"/>
                      <a:pt x="3" y="9"/>
                    </a:cubicBezTo>
                    <a:cubicBezTo>
                      <a:pt x="0" y="6"/>
                      <a:pt x="2" y="0"/>
                      <a:pt x="7" y="0"/>
                    </a:cubicBezTo>
                    <a:cubicBezTo>
                      <a:pt x="11" y="0"/>
                      <a:pt x="13" y="4"/>
                      <a:pt x="13"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3" name="Freeform 2252">
                <a:extLst>
                  <a:ext uri="{FF2B5EF4-FFF2-40B4-BE49-F238E27FC236}">
                    <a16:creationId xmlns:a16="http://schemas.microsoft.com/office/drawing/2014/main" id="{F20968AA-9587-4122-874E-604597072E62}"/>
                  </a:ext>
                </a:extLst>
              </p:cNvPr>
              <p:cNvSpPr>
                <a:spLocks/>
              </p:cNvSpPr>
              <p:nvPr/>
            </p:nvSpPr>
            <p:spPr bwMode="auto">
              <a:xfrm>
                <a:off x="5639" y="3260"/>
                <a:ext cx="63" cy="62"/>
              </a:xfrm>
              <a:custGeom>
                <a:avLst/>
                <a:gdLst>
                  <a:gd name="T0" fmla="*/ 12 w 13"/>
                  <a:gd name="T1" fmla="*/ 7 h 13"/>
                  <a:gd name="T2" fmla="*/ 3 w 13"/>
                  <a:gd name="T3" fmla="*/ 10 h 13"/>
                  <a:gd name="T4" fmla="*/ 7 w 13"/>
                  <a:gd name="T5" fmla="*/ 0 h 13"/>
                  <a:gd name="T6" fmla="*/ 12 w 13"/>
                  <a:gd name="T7" fmla="*/ 7 h 13"/>
                </a:gdLst>
                <a:ahLst/>
                <a:cxnLst>
                  <a:cxn ang="0">
                    <a:pos x="T0" y="T1"/>
                  </a:cxn>
                  <a:cxn ang="0">
                    <a:pos x="T2" y="T3"/>
                  </a:cxn>
                  <a:cxn ang="0">
                    <a:pos x="T4" y="T5"/>
                  </a:cxn>
                  <a:cxn ang="0">
                    <a:pos x="T6" y="T7"/>
                  </a:cxn>
                </a:cxnLst>
                <a:rect l="0" t="0" r="r" b="b"/>
                <a:pathLst>
                  <a:path w="13" h="13">
                    <a:moveTo>
                      <a:pt x="12" y="7"/>
                    </a:moveTo>
                    <a:cubicBezTo>
                      <a:pt x="12" y="12"/>
                      <a:pt x="6" y="13"/>
                      <a:pt x="3" y="10"/>
                    </a:cubicBezTo>
                    <a:cubicBezTo>
                      <a:pt x="0" y="6"/>
                      <a:pt x="2" y="1"/>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4" name="Freeform 2253">
                <a:extLst>
                  <a:ext uri="{FF2B5EF4-FFF2-40B4-BE49-F238E27FC236}">
                    <a16:creationId xmlns:a16="http://schemas.microsoft.com/office/drawing/2014/main" id="{F8FA8E1C-F20F-45AF-83F8-A113EDA0FC55}"/>
                  </a:ext>
                </a:extLst>
              </p:cNvPr>
              <p:cNvSpPr>
                <a:spLocks/>
              </p:cNvSpPr>
              <p:nvPr/>
            </p:nvSpPr>
            <p:spPr bwMode="auto">
              <a:xfrm>
                <a:off x="5552" y="3476"/>
                <a:ext cx="58" cy="58"/>
              </a:xfrm>
              <a:custGeom>
                <a:avLst/>
                <a:gdLst>
                  <a:gd name="T0" fmla="*/ 11 w 12"/>
                  <a:gd name="T1" fmla="*/ 6 h 12"/>
                  <a:gd name="T2" fmla="*/ 2 w 12"/>
                  <a:gd name="T3" fmla="*/ 9 h 12"/>
                  <a:gd name="T4" fmla="*/ 6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1" y="10"/>
                      <a:pt x="5" y="12"/>
                      <a:pt x="2" y="9"/>
                    </a:cubicBezTo>
                    <a:cubicBezTo>
                      <a:pt x="0" y="5"/>
                      <a:pt x="1" y="0"/>
                      <a:pt x="6" y="0"/>
                    </a:cubicBezTo>
                    <a:cubicBezTo>
                      <a:pt x="10"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5" name="Freeform 2254">
                <a:extLst>
                  <a:ext uri="{FF2B5EF4-FFF2-40B4-BE49-F238E27FC236}">
                    <a16:creationId xmlns:a16="http://schemas.microsoft.com/office/drawing/2014/main" id="{058C7400-C40A-4ED8-B4B8-77D540A145F2}"/>
                  </a:ext>
                </a:extLst>
              </p:cNvPr>
              <p:cNvSpPr>
                <a:spLocks/>
              </p:cNvSpPr>
              <p:nvPr/>
            </p:nvSpPr>
            <p:spPr bwMode="auto">
              <a:xfrm>
                <a:off x="5596" y="3414"/>
                <a:ext cx="57" cy="62"/>
              </a:xfrm>
              <a:custGeom>
                <a:avLst/>
                <a:gdLst>
                  <a:gd name="T0" fmla="*/ 12 w 12"/>
                  <a:gd name="T1" fmla="*/ 6 h 13"/>
                  <a:gd name="T2" fmla="*/ 3 w 12"/>
                  <a:gd name="T3" fmla="*/ 9 h 13"/>
                  <a:gd name="T4" fmla="*/ 7 w 12"/>
                  <a:gd name="T5" fmla="*/ 0 h 13"/>
                  <a:gd name="T6" fmla="*/ 12 w 12"/>
                  <a:gd name="T7" fmla="*/ 6 h 13"/>
                </a:gdLst>
                <a:ahLst/>
                <a:cxnLst>
                  <a:cxn ang="0">
                    <a:pos x="T0" y="T1"/>
                  </a:cxn>
                  <a:cxn ang="0">
                    <a:pos x="T2" y="T3"/>
                  </a:cxn>
                  <a:cxn ang="0">
                    <a:pos x="T4" y="T5"/>
                  </a:cxn>
                  <a:cxn ang="0">
                    <a:pos x="T6" y="T7"/>
                  </a:cxn>
                </a:cxnLst>
                <a:rect l="0" t="0" r="r" b="b"/>
                <a:pathLst>
                  <a:path w="12" h="13">
                    <a:moveTo>
                      <a:pt x="12" y="6"/>
                    </a:moveTo>
                    <a:cubicBezTo>
                      <a:pt x="11" y="11"/>
                      <a:pt x="6" y="13"/>
                      <a:pt x="3" y="9"/>
                    </a:cubicBezTo>
                    <a:cubicBezTo>
                      <a:pt x="0" y="6"/>
                      <a:pt x="2" y="1"/>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6" name="Freeform 2255">
                <a:extLst>
                  <a:ext uri="{FF2B5EF4-FFF2-40B4-BE49-F238E27FC236}">
                    <a16:creationId xmlns:a16="http://schemas.microsoft.com/office/drawing/2014/main" id="{E3DAE62C-A3EC-48CC-82A4-5EA5F0C3FE02}"/>
                  </a:ext>
                </a:extLst>
              </p:cNvPr>
              <p:cNvSpPr>
                <a:spLocks/>
              </p:cNvSpPr>
              <p:nvPr/>
            </p:nvSpPr>
            <p:spPr bwMode="auto">
              <a:xfrm>
                <a:off x="5682" y="3645"/>
                <a:ext cx="53" cy="53"/>
              </a:xfrm>
              <a:custGeom>
                <a:avLst/>
                <a:gdLst>
                  <a:gd name="T0" fmla="*/ 11 w 11"/>
                  <a:gd name="T1" fmla="*/ 5 h 11"/>
                  <a:gd name="T2" fmla="*/ 2 w 11"/>
                  <a:gd name="T3" fmla="*/ 8 h 11"/>
                  <a:gd name="T4" fmla="*/ 7 w 11"/>
                  <a:gd name="T5" fmla="*/ 0 h 11"/>
                  <a:gd name="T6" fmla="*/ 11 w 11"/>
                  <a:gd name="T7" fmla="*/ 5 h 11"/>
                </a:gdLst>
                <a:ahLst/>
                <a:cxnLst>
                  <a:cxn ang="0">
                    <a:pos x="T0" y="T1"/>
                  </a:cxn>
                  <a:cxn ang="0">
                    <a:pos x="T2" y="T3"/>
                  </a:cxn>
                  <a:cxn ang="0">
                    <a:pos x="T4" y="T5"/>
                  </a:cxn>
                  <a:cxn ang="0">
                    <a:pos x="T6" y="T7"/>
                  </a:cxn>
                </a:cxnLst>
                <a:rect l="0" t="0" r="r" b="b"/>
                <a:pathLst>
                  <a:path w="11" h="11">
                    <a:moveTo>
                      <a:pt x="11" y="5"/>
                    </a:moveTo>
                    <a:cubicBezTo>
                      <a:pt x="10" y="10"/>
                      <a:pt x="5" y="11"/>
                      <a:pt x="2" y="8"/>
                    </a:cubicBezTo>
                    <a:cubicBezTo>
                      <a:pt x="0" y="5"/>
                      <a:pt x="2" y="0"/>
                      <a:pt x="7"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7" name="Freeform 2256">
                <a:extLst>
                  <a:ext uri="{FF2B5EF4-FFF2-40B4-BE49-F238E27FC236}">
                    <a16:creationId xmlns:a16="http://schemas.microsoft.com/office/drawing/2014/main" id="{11B622F6-2353-4150-8CD5-EB5FF2526E00}"/>
                  </a:ext>
                </a:extLst>
              </p:cNvPr>
              <p:cNvSpPr>
                <a:spLocks/>
              </p:cNvSpPr>
              <p:nvPr/>
            </p:nvSpPr>
            <p:spPr bwMode="auto">
              <a:xfrm>
                <a:off x="5668" y="3568"/>
                <a:ext cx="58" cy="58"/>
              </a:xfrm>
              <a:custGeom>
                <a:avLst/>
                <a:gdLst>
                  <a:gd name="T0" fmla="*/ 11 w 12"/>
                  <a:gd name="T1" fmla="*/ 6 h 12"/>
                  <a:gd name="T2" fmla="*/ 2 w 12"/>
                  <a:gd name="T3" fmla="*/ 9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0" y="10"/>
                      <a:pt x="5" y="12"/>
                      <a:pt x="2" y="9"/>
                    </a:cubicBezTo>
                    <a:cubicBezTo>
                      <a:pt x="0" y="6"/>
                      <a:pt x="2" y="0"/>
                      <a:pt x="7" y="0"/>
                    </a:cubicBezTo>
                    <a:cubicBezTo>
                      <a:pt x="10" y="0"/>
                      <a:pt x="12"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8" name="Freeform 2257">
                <a:extLst>
                  <a:ext uri="{FF2B5EF4-FFF2-40B4-BE49-F238E27FC236}">
                    <a16:creationId xmlns:a16="http://schemas.microsoft.com/office/drawing/2014/main" id="{C345E59B-4968-4CDC-9E90-FA191BFB222F}"/>
                  </a:ext>
                </a:extLst>
              </p:cNvPr>
              <p:cNvSpPr>
                <a:spLocks/>
              </p:cNvSpPr>
              <p:nvPr/>
            </p:nvSpPr>
            <p:spPr bwMode="auto">
              <a:xfrm>
                <a:off x="5610" y="3631"/>
                <a:ext cx="58" cy="58"/>
              </a:xfrm>
              <a:custGeom>
                <a:avLst/>
                <a:gdLst>
                  <a:gd name="T0" fmla="*/ 11 w 12"/>
                  <a:gd name="T1" fmla="*/ 6 h 12"/>
                  <a:gd name="T2" fmla="*/ 3 w 12"/>
                  <a:gd name="T3" fmla="*/ 8 h 12"/>
                  <a:gd name="T4" fmla="*/ 7 w 12"/>
                  <a:gd name="T5" fmla="*/ 0 h 12"/>
                  <a:gd name="T6" fmla="*/ 11 w 12"/>
                  <a:gd name="T7" fmla="*/ 6 h 12"/>
                </a:gdLst>
                <a:ahLst/>
                <a:cxnLst>
                  <a:cxn ang="0">
                    <a:pos x="T0" y="T1"/>
                  </a:cxn>
                  <a:cxn ang="0">
                    <a:pos x="T2" y="T3"/>
                  </a:cxn>
                  <a:cxn ang="0">
                    <a:pos x="T4" y="T5"/>
                  </a:cxn>
                  <a:cxn ang="0">
                    <a:pos x="T6" y="T7"/>
                  </a:cxn>
                </a:cxnLst>
                <a:rect l="0" t="0" r="r" b="b"/>
                <a:pathLst>
                  <a:path w="12" h="12">
                    <a:moveTo>
                      <a:pt x="11" y="6"/>
                    </a:moveTo>
                    <a:cubicBezTo>
                      <a:pt x="11" y="10"/>
                      <a:pt x="5" y="12"/>
                      <a:pt x="3" y="8"/>
                    </a:cubicBezTo>
                    <a:cubicBezTo>
                      <a:pt x="0" y="5"/>
                      <a:pt x="2" y="0"/>
                      <a:pt x="7" y="0"/>
                    </a:cubicBezTo>
                    <a:cubicBezTo>
                      <a:pt x="10" y="0"/>
                      <a:pt x="12"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09" name="Freeform 2258">
                <a:extLst>
                  <a:ext uri="{FF2B5EF4-FFF2-40B4-BE49-F238E27FC236}">
                    <a16:creationId xmlns:a16="http://schemas.microsoft.com/office/drawing/2014/main" id="{E5224D82-B5E2-465A-A318-07BFC005E574}"/>
                  </a:ext>
                </a:extLst>
              </p:cNvPr>
              <p:cNvSpPr>
                <a:spLocks/>
              </p:cNvSpPr>
              <p:nvPr/>
            </p:nvSpPr>
            <p:spPr bwMode="auto">
              <a:xfrm>
                <a:off x="5543" y="3621"/>
                <a:ext cx="53" cy="58"/>
              </a:xfrm>
              <a:custGeom>
                <a:avLst/>
                <a:gdLst>
                  <a:gd name="T0" fmla="*/ 11 w 11"/>
                  <a:gd name="T1" fmla="*/ 6 h 12"/>
                  <a:gd name="T2" fmla="*/ 3 w 11"/>
                  <a:gd name="T3" fmla="*/ 9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1"/>
                      <a:pt x="5" y="12"/>
                      <a:pt x="3" y="9"/>
                    </a:cubicBezTo>
                    <a:cubicBezTo>
                      <a:pt x="0" y="6"/>
                      <a:pt x="2" y="1"/>
                      <a:pt x="6" y="0"/>
                    </a:cubicBezTo>
                    <a:cubicBezTo>
                      <a:pt x="10" y="1"/>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0" name="Freeform 2259">
                <a:extLst>
                  <a:ext uri="{FF2B5EF4-FFF2-40B4-BE49-F238E27FC236}">
                    <a16:creationId xmlns:a16="http://schemas.microsoft.com/office/drawing/2014/main" id="{B853E13E-2DD3-4E44-B60F-5D3F4FAEFDAD}"/>
                  </a:ext>
                </a:extLst>
              </p:cNvPr>
              <p:cNvSpPr>
                <a:spLocks/>
              </p:cNvSpPr>
              <p:nvPr/>
            </p:nvSpPr>
            <p:spPr bwMode="auto">
              <a:xfrm>
                <a:off x="5591" y="3554"/>
                <a:ext cx="58" cy="57"/>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6" y="12"/>
                      <a:pt x="3" y="9"/>
                    </a:cubicBezTo>
                    <a:cubicBezTo>
                      <a:pt x="0" y="6"/>
                      <a:pt x="2" y="0"/>
                      <a:pt x="7" y="0"/>
                    </a:cubicBezTo>
                    <a:cubicBezTo>
                      <a:pt x="11" y="0"/>
                      <a:pt x="12" y="4"/>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1" name="Freeform 2260">
                <a:extLst>
                  <a:ext uri="{FF2B5EF4-FFF2-40B4-BE49-F238E27FC236}">
                    <a16:creationId xmlns:a16="http://schemas.microsoft.com/office/drawing/2014/main" id="{446DB977-8044-4EB8-A41B-36DEA23A986B}"/>
                  </a:ext>
                </a:extLst>
              </p:cNvPr>
              <p:cNvSpPr>
                <a:spLocks/>
              </p:cNvSpPr>
              <p:nvPr/>
            </p:nvSpPr>
            <p:spPr bwMode="auto">
              <a:xfrm>
                <a:off x="5470" y="3602"/>
                <a:ext cx="53" cy="58"/>
              </a:xfrm>
              <a:custGeom>
                <a:avLst/>
                <a:gdLst>
                  <a:gd name="T0" fmla="*/ 11 w 11"/>
                  <a:gd name="T1" fmla="*/ 6 h 12"/>
                  <a:gd name="T2" fmla="*/ 3 w 11"/>
                  <a:gd name="T3" fmla="*/ 8 h 12"/>
                  <a:gd name="T4" fmla="*/ 6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6" y="12"/>
                      <a:pt x="3" y="8"/>
                    </a:cubicBezTo>
                    <a:cubicBezTo>
                      <a:pt x="0" y="5"/>
                      <a:pt x="2" y="0"/>
                      <a:pt x="6" y="0"/>
                    </a:cubicBezTo>
                    <a:cubicBezTo>
                      <a:pt x="10"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2" name="Freeform 2261">
                <a:extLst>
                  <a:ext uri="{FF2B5EF4-FFF2-40B4-BE49-F238E27FC236}">
                    <a16:creationId xmlns:a16="http://schemas.microsoft.com/office/drawing/2014/main" id="{E0AB41ED-392B-478C-B1E5-E926860B0B67}"/>
                  </a:ext>
                </a:extLst>
              </p:cNvPr>
              <p:cNvSpPr>
                <a:spLocks/>
              </p:cNvSpPr>
              <p:nvPr/>
            </p:nvSpPr>
            <p:spPr bwMode="auto">
              <a:xfrm>
                <a:off x="5393" y="3602"/>
                <a:ext cx="53" cy="58"/>
              </a:xfrm>
              <a:custGeom>
                <a:avLst/>
                <a:gdLst>
                  <a:gd name="T0" fmla="*/ 11 w 11"/>
                  <a:gd name="T1" fmla="*/ 5 h 12"/>
                  <a:gd name="T2" fmla="*/ 3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6" y="12"/>
                      <a:pt x="3" y="8"/>
                    </a:cubicBezTo>
                    <a:cubicBezTo>
                      <a:pt x="0" y="5"/>
                      <a:pt x="1" y="0"/>
                      <a:pt x="6" y="0"/>
                    </a:cubicBezTo>
                    <a:cubicBezTo>
                      <a:pt x="9"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3" name="Freeform 2262">
                <a:extLst>
                  <a:ext uri="{FF2B5EF4-FFF2-40B4-BE49-F238E27FC236}">
                    <a16:creationId xmlns:a16="http://schemas.microsoft.com/office/drawing/2014/main" id="{60EC0050-6F20-4146-8CD6-DA6531A74CC9}"/>
                  </a:ext>
                </a:extLst>
              </p:cNvPr>
              <p:cNvSpPr>
                <a:spLocks/>
              </p:cNvSpPr>
              <p:nvPr/>
            </p:nvSpPr>
            <p:spPr bwMode="auto">
              <a:xfrm>
                <a:off x="5326" y="3573"/>
                <a:ext cx="53" cy="58"/>
              </a:xfrm>
              <a:custGeom>
                <a:avLst/>
                <a:gdLst>
                  <a:gd name="T0" fmla="*/ 11 w 11"/>
                  <a:gd name="T1" fmla="*/ 6 h 12"/>
                  <a:gd name="T2" fmla="*/ 2 w 11"/>
                  <a:gd name="T3" fmla="*/ 9 h 12"/>
                  <a:gd name="T4" fmla="*/ 5 w 11"/>
                  <a:gd name="T5" fmla="*/ 0 h 12"/>
                  <a:gd name="T6" fmla="*/ 11 w 11"/>
                  <a:gd name="T7" fmla="*/ 6 h 12"/>
                </a:gdLst>
                <a:ahLst/>
                <a:cxnLst>
                  <a:cxn ang="0">
                    <a:pos x="T0" y="T1"/>
                  </a:cxn>
                  <a:cxn ang="0">
                    <a:pos x="T2" y="T3"/>
                  </a:cxn>
                  <a:cxn ang="0">
                    <a:pos x="T4" y="T5"/>
                  </a:cxn>
                  <a:cxn ang="0">
                    <a:pos x="T6" y="T7"/>
                  </a:cxn>
                </a:cxnLst>
                <a:rect l="0" t="0" r="r" b="b"/>
                <a:pathLst>
                  <a:path w="11" h="12">
                    <a:moveTo>
                      <a:pt x="11" y="6"/>
                    </a:moveTo>
                    <a:cubicBezTo>
                      <a:pt x="11" y="10"/>
                      <a:pt x="5" y="12"/>
                      <a:pt x="2" y="9"/>
                    </a:cubicBezTo>
                    <a:cubicBezTo>
                      <a:pt x="0" y="6"/>
                      <a:pt x="1" y="0"/>
                      <a:pt x="5"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4" name="Freeform 2263">
                <a:extLst>
                  <a:ext uri="{FF2B5EF4-FFF2-40B4-BE49-F238E27FC236}">
                    <a16:creationId xmlns:a16="http://schemas.microsoft.com/office/drawing/2014/main" id="{BBFE2B95-C6EE-46D6-8335-6B5C1B48127A}"/>
                  </a:ext>
                </a:extLst>
              </p:cNvPr>
              <p:cNvSpPr>
                <a:spLocks/>
              </p:cNvSpPr>
              <p:nvPr/>
            </p:nvSpPr>
            <p:spPr bwMode="auto">
              <a:xfrm>
                <a:off x="5441" y="3520"/>
                <a:ext cx="58" cy="58"/>
              </a:xfrm>
              <a:custGeom>
                <a:avLst/>
                <a:gdLst>
                  <a:gd name="T0" fmla="*/ 12 w 12"/>
                  <a:gd name="T1" fmla="*/ 6 h 12"/>
                  <a:gd name="T2" fmla="*/ 3 w 12"/>
                  <a:gd name="T3" fmla="*/ 9 h 12"/>
                  <a:gd name="T4" fmla="*/ 7 w 12"/>
                  <a:gd name="T5" fmla="*/ 0 h 12"/>
                  <a:gd name="T6" fmla="*/ 12 w 12"/>
                  <a:gd name="T7" fmla="*/ 6 h 12"/>
                </a:gdLst>
                <a:ahLst/>
                <a:cxnLst>
                  <a:cxn ang="0">
                    <a:pos x="T0" y="T1"/>
                  </a:cxn>
                  <a:cxn ang="0">
                    <a:pos x="T2" y="T3"/>
                  </a:cxn>
                  <a:cxn ang="0">
                    <a:pos x="T4" y="T5"/>
                  </a:cxn>
                  <a:cxn ang="0">
                    <a:pos x="T6" y="T7"/>
                  </a:cxn>
                </a:cxnLst>
                <a:rect l="0" t="0" r="r" b="b"/>
                <a:pathLst>
                  <a:path w="12" h="12">
                    <a:moveTo>
                      <a:pt x="12" y="6"/>
                    </a:moveTo>
                    <a:cubicBezTo>
                      <a:pt x="11" y="10"/>
                      <a:pt x="6" y="12"/>
                      <a:pt x="3" y="9"/>
                    </a:cubicBezTo>
                    <a:cubicBezTo>
                      <a:pt x="0" y="6"/>
                      <a:pt x="2" y="0"/>
                      <a:pt x="7" y="0"/>
                    </a:cubicBezTo>
                    <a:cubicBezTo>
                      <a:pt x="10" y="0"/>
                      <a:pt x="12" y="3"/>
                      <a:pt x="12"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5" name="Freeform 2264">
                <a:extLst>
                  <a:ext uri="{FF2B5EF4-FFF2-40B4-BE49-F238E27FC236}">
                    <a16:creationId xmlns:a16="http://schemas.microsoft.com/office/drawing/2014/main" id="{60B50CD8-F577-4292-88C9-66D9257C458C}"/>
                  </a:ext>
                </a:extLst>
              </p:cNvPr>
              <p:cNvSpPr>
                <a:spLocks/>
              </p:cNvSpPr>
              <p:nvPr/>
            </p:nvSpPr>
            <p:spPr bwMode="auto">
              <a:xfrm>
                <a:off x="5369" y="3520"/>
                <a:ext cx="53" cy="63"/>
              </a:xfrm>
              <a:custGeom>
                <a:avLst/>
                <a:gdLst>
                  <a:gd name="T0" fmla="*/ 11 w 11"/>
                  <a:gd name="T1" fmla="*/ 6 h 13"/>
                  <a:gd name="T2" fmla="*/ 3 w 11"/>
                  <a:gd name="T3" fmla="*/ 9 h 13"/>
                  <a:gd name="T4" fmla="*/ 6 w 11"/>
                  <a:gd name="T5" fmla="*/ 0 h 13"/>
                  <a:gd name="T6" fmla="*/ 11 w 11"/>
                  <a:gd name="T7" fmla="*/ 6 h 13"/>
                </a:gdLst>
                <a:ahLst/>
                <a:cxnLst>
                  <a:cxn ang="0">
                    <a:pos x="T0" y="T1"/>
                  </a:cxn>
                  <a:cxn ang="0">
                    <a:pos x="T2" y="T3"/>
                  </a:cxn>
                  <a:cxn ang="0">
                    <a:pos x="T4" y="T5"/>
                  </a:cxn>
                  <a:cxn ang="0">
                    <a:pos x="T6" y="T7"/>
                  </a:cxn>
                </a:cxnLst>
                <a:rect l="0" t="0" r="r" b="b"/>
                <a:pathLst>
                  <a:path w="11" h="13">
                    <a:moveTo>
                      <a:pt x="11" y="6"/>
                    </a:moveTo>
                    <a:cubicBezTo>
                      <a:pt x="11" y="11"/>
                      <a:pt x="6" y="13"/>
                      <a:pt x="3" y="9"/>
                    </a:cubicBezTo>
                    <a:cubicBezTo>
                      <a:pt x="0" y="6"/>
                      <a:pt x="1" y="1"/>
                      <a:pt x="6" y="0"/>
                    </a:cubicBezTo>
                    <a:cubicBezTo>
                      <a:pt x="10" y="1"/>
                      <a:pt x="11" y="4"/>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6" name="Freeform 2265">
                <a:extLst>
                  <a:ext uri="{FF2B5EF4-FFF2-40B4-BE49-F238E27FC236}">
                    <a16:creationId xmlns:a16="http://schemas.microsoft.com/office/drawing/2014/main" id="{C59B8B96-258D-4838-95E6-CD67E4BC1F89}"/>
                  </a:ext>
                </a:extLst>
              </p:cNvPr>
              <p:cNvSpPr>
                <a:spLocks/>
              </p:cNvSpPr>
              <p:nvPr/>
            </p:nvSpPr>
            <p:spPr bwMode="auto">
              <a:xfrm>
                <a:off x="5518" y="3544"/>
                <a:ext cx="53" cy="58"/>
              </a:xfrm>
              <a:custGeom>
                <a:avLst/>
                <a:gdLst>
                  <a:gd name="T0" fmla="*/ 11 w 11"/>
                  <a:gd name="T1" fmla="*/ 5 h 12"/>
                  <a:gd name="T2" fmla="*/ 3 w 11"/>
                  <a:gd name="T3" fmla="*/ 8 h 12"/>
                  <a:gd name="T4" fmla="*/ 6 w 11"/>
                  <a:gd name="T5" fmla="*/ 0 h 12"/>
                  <a:gd name="T6" fmla="*/ 11 w 11"/>
                  <a:gd name="T7" fmla="*/ 5 h 12"/>
                </a:gdLst>
                <a:ahLst/>
                <a:cxnLst>
                  <a:cxn ang="0">
                    <a:pos x="T0" y="T1"/>
                  </a:cxn>
                  <a:cxn ang="0">
                    <a:pos x="T2" y="T3"/>
                  </a:cxn>
                  <a:cxn ang="0">
                    <a:pos x="T4" y="T5"/>
                  </a:cxn>
                  <a:cxn ang="0">
                    <a:pos x="T6" y="T7"/>
                  </a:cxn>
                </a:cxnLst>
                <a:rect l="0" t="0" r="r" b="b"/>
                <a:pathLst>
                  <a:path w="11" h="12">
                    <a:moveTo>
                      <a:pt x="11" y="5"/>
                    </a:moveTo>
                    <a:cubicBezTo>
                      <a:pt x="11" y="10"/>
                      <a:pt x="5" y="12"/>
                      <a:pt x="3" y="8"/>
                    </a:cubicBezTo>
                    <a:cubicBezTo>
                      <a:pt x="0" y="5"/>
                      <a:pt x="2" y="0"/>
                      <a:pt x="6" y="0"/>
                    </a:cubicBezTo>
                    <a:cubicBezTo>
                      <a:pt x="10" y="0"/>
                      <a:pt x="11" y="3"/>
                      <a:pt x="11"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7" name="Freeform 2266">
                <a:extLst>
                  <a:ext uri="{FF2B5EF4-FFF2-40B4-BE49-F238E27FC236}">
                    <a16:creationId xmlns:a16="http://schemas.microsoft.com/office/drawing/2014/main" id="{D86BBA0A-FB8E-4A8E-98FA-DD066C535F37}"/>
                  </a:ext>
                </a:extLst>
              </p:cNvPr>
              <p:cNvSpPr>
                <a:spLocks/>
              </p:cNvSpPr>
              <p:nvPr/>
            </p:nvSpPr>
            <p:spPr bwMode="auto">
              <a:xfrm>
                <a:off x="5306" y="3867"/>
                <a:ext cx="49" cy="48"/>
              </a:xfrm>
              <a:custGeom>
                <a:avLst/>
                <a:gdLst>
                  <a:gd name="T0" fmla="*/ 10 w 10"/>
                  <a:gd name="T1" fmla="*/ 5 h 10"/>
                  <a:gd name="T2" fmla="*/ 3 w 10"/>
                  <a:gd name="T3" fmla="*/ 7 h 10"/>
                  <a:gd name="T4" fmla="*/ 5 w 10"/>
                  <a:gd name="T5" fmla="*/ 0 h 10"/>
                  <a:gd name="T6" fmla="*/ 10 w 10"/>
                  <a:gd name="T7" fmla="*/ 5 h 10"/>
                </a:gdLst>
                <a:ahLst/>
                <a:cxnLst>
                  <a:cxn ang="0">
                    <a:pos x="T0" y="T1"/>
                  </a:cxn>
                  <a:cxn ang="0">
                    <a:pos x="T2" y="T3"/>
                  </a:cxn>
                  <a:cxn ang="0">
                    <a:pos x="T4" y="T5"/>
                  </a:cxn>
                  <a:cxn ang="0">
                    <a:pos x="T6" y="T7"/>
                  </a:cxn>
                </a:cxnLst>
                <a:rect l="0" t="0" r="r" b="b"/>
                <a:pathLst>
                  <a:path w="10" h="10">
                    <a:moveTo>
                      <a:pt x="10" y="5"/>
                    </a:moveTo>
                    <a:cubicBezTo>
                      <a:pt x="10" y="8"/>
                      <a:pt x="6" y="10"/>
                      <a:pt x="3" y="7"/>
                    </a:cubicBezTo>
                    <a:cubicBezTo>
                      <a:pt x="0" y="5"/>
                      <a:pt x="1" y="0"/>
                      <a:pt x="5" y="0"/>
                    </a:cubicBezTo>
                    <a:cubicBezTo>
                      <a:pt x="8" y="0"/>
                      <a:pt x="10"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8" name="Freeform 2267">
                <a:extLst>
                  <a:ext uri="{FF2B5EF4-FFF2-40B4-BE49-F238E27FC236}">
                    <a16:creationId xmlns:a16="http://schemas.microsoft.com/office/drawing/2014/main" id="{43705B27-A814-4816-878F-268D78B7C36A}"/>
                  </a:ext>
                </a:extLst>
              </p:cNvPr>
              <p:cNvSpPr>
                <a:spLocks/>
              </p:cNvSpPr>
              <p:nvPr/>
            </p:nvSpPr>
            <p:spPr bwMode="auto">
              <a:xfrm>
                <a:off x="6627" y="3848"/>
                <a:ext cx="43" cy="53"/>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19" name="Freeform 2268">
                <a:extLst>
                  <a:ext uri="{FF2B5EF4-FFF2-40B4-BE49-F238E27FC236}">
                    <a16:creationId xmlns:a16="http://schemas.microsoft.com/office/drawing/2014/main" id="{5F681D47-60E5-4930-B663-F2298887923D}"/>
                  </a:ext>
                </a:extLst>
              </p:cNvPr>
              <p:cNvSpPr>
                <a:spLocks/>
              </p:cNvSpPr>
              <p:nvPr/>
            </p:nvSpPr>
            <p:spPr bwMode="auto">
              <a:xfrm>
                <a:off x="6574" y="3920"/>
                <a:ext cx="43" cy="48"/>
              </a:xfrm>
              <a:custGeom>
                <a:avLst/>
                <a:gdLst>
                  <a:gd name="T0" fmla="*/ 6 w 9"/>
                  <a:gd name="T1" fmla="*/ 6 h 10"/>
                  <a:gd name="T2" fmla="*/ 0 w 9"/>
                  <a:gd name="T3" fmla="*/ 8 h 10"/>
                  <a:gd name="T4" fmla="*/ 8 w 9"/>
                  <a:gd name="T5" fmla="*/ 0 h 10"/>
                  <a:gd name="T6" fmla="*/ 6 w 9"/>
                  <a:gd name="T7" fmla="*/ 6 h 10"/>
                </a:gdLst>
                <a:ahLst/>
                <a:cxnLst>
                  <a:cxn ang="0">
                    <a:pos x="T0" y="T1"/>
                  </a:cxn>
                  <a:cxn ang="0">
                    <a:pos x="T2" y="T3"/>
                  </a:cxn>
                  <a:cxn ang="0">
                    <a:pos x="T4" y="T5"/>
                  </a:cxn>
                  <a:cxn ang="0">
                    <a:pos x="T6" y="T7"/>
                  </a:cxn>
                </a:cxnLst>
                <a:rect l="0" t="0" r="r" b="b"/>
                <a:pathLst>
                  <a:path w="9" h="10">
                    <a:moveTo>
                      <a:pt x="6" y="6"/>
                    </a:moveTo>
                    <a:cubicBezTo>
                      <a:pt x="3" y="9"/>
                      <a:pt x="0" y="10"/>
                      <a:pt x="0" y="8"/>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0" name="Freeform 2269">
                <a:extLst>
                  <a:ext uri="{FF2B5EF4-FFF2-40B4-BE49-F238E27FC236}">
                    <a16:creationId xmlns:a16="http://schemas.microsoft.com/office/drawing/2014/main" id="{5EC00818-E08B-4A33-88B5-C6390FD9A82F}"/>
                  </a:ext>
                </a:extLst>
              </p:cNvPr>
              <p:cNvSpPr>
                <a:spLocks/>
              </p:cNvSpPr>
              <p:nvPr/>
            </p:nvSpPr>
            <p:spPr bwMode="auto">
              <a:xfrm>
                <a:off x="6535" y="3978"/>
                <a:ext cx="48" cy="48"/>
              </a:xfrm>
              <a:custGeom>
                <a:avLst/>
                <a:gdLst>
                  <a:gd name="T0" fmla="*/ 6 w 10"/>
                  <a:gd name="T1" fmla="*/ 5 h 10"/>
                  <a:gd name="T2" fmla="*/ 0 w 10"/>
                  <a:gd name="T3" fmla="*/ 8 h 10"/>
                  <a:gd name="T4" fmla="*/ 9 w 10"/>
                  <a:gd name="T5" fmla="*/ 1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0" y="10"/>
                      <a:pt x="0" y="8"/>
                    </a:cubicBezTo>
                    <a:cubicBezTo>
                      <a:pt x="0" y="6"/>
                      <a:pt x="6" y="0"/>
                      <a:pt x="9" y="1"/>
                    </a:cubicBezTo>
                    <a:cubicBezTo>
                      <a:pt x="10" y="1"/>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1" name="Freeform 2270">
                <a:extLst>
                  <a:ext uri="{FF2B5EF4-FFF2-40B4-BE49-F238E27FC236}">
                    <a16:creationId xmlns:a16="http://schemas.microsoft.com/office/drawing/2014/main" id="{7FAF668E-DCCD-472D-ACA0-77B6FD9BA164}"/>
                  </a:ext>
                </a:extLst>
              </p:cNvPr>
              <p:cNvSpPr>
                <a:spLocks/>
              </p:cNvSpPr>
              <p:nvPr/>
            </p:nvSpPr>
            <p:spPr bwMode="auto">
              <a:xfrm>
                <a:off x="6492" y="4036"/>
                <a:ext cx="48" cy="43"/>
              </a:xfrm>
              <a:custGeom>
                <a:avLst/>
                <a:gdLst>
                  <a:gd name="T0" fmla="*/ 6 w 10"/>
                  <a:gd name="T1" fmla="*/ 5 h 9"/>
                  <a:gd name="T2" fmla="*/ 0 w 10"/>
                  <a:gd name="T3" fmla="*/ 7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7"/>
                      <a:pt x="0" y="9"/>
                      <a:pt x="0" y="7"/>
                    </a:cubicBezTo>
                    <a:cubicBezTo>
                      <a:pt x="0" y="5"/>
                      <a:pt x="6"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2" name="Freeform 2271">
                <a:extLst>
                  <a:ext uri="{FF2B5EF4-FFF2-40B4-BE49-F238E27FC236}">
                    <a16:creationId xmlns:a16="http://schemas.microsoft.com/office/drawing/2014/main" id="{2358A820-BD76-40F6-B561-963E9CE410D1}"/>
                  </a:ext>
                </a:extLst>
              </p:cNvPr>
              <p:cNvSpPr>
                <a:spLocks/>
              </p:cNvSpPr>
              <p:nvPr/>
            </p:nvSpPr>
            <p:spPr bwMode="auto">
              <a:xfrm>
                <a:off x="6530" y="4026"/>
                <a:ext cx="49" cy="43"/>
              </a:xfrm>
              <a:custGeom>
                <a:avLst/>
                <a:gdLst>
                  <a:gd name="T0" fmla="*/ 5 w 10"/>
                  <a:gd name="T1" fmla="*/ 5 h 9"/>
                  <a:gd name="T2" fmla="*/ 0 w 10"/>
                  <a:gd name="T3" fmla="*/ 8 h 9"/>
                  <a:gd name="T4" fmla="*/ 9 w 10"/>
                  <a:gd name="T5" fmla="*/ 1 h 9"/>
                  <a:gd name="T6" fmla="*/ 5 w 10"/>
                  <a:gd name="T7" fmla="*/ 5 h 9"/>
                </a:gdLst>
                <a:ahLst/>
                <a:cxnLst>
                  <a:cxn ang="0">
                    <a:pos x="T0" y="T1"/>
                  </a:cxn>
                  <a:cxn ang="0">
                    <a:pos x="T2" y="T3"/>
                  </a:cxn>
                  <a:cxn ang="0">
                    <a:pos x="T4" y="T5"/>
                  </a:cxn>
                  <a:cxn ang="0">
                    <a:pos x="T6" y="T7"/>
                  </a:cxn>
                </a:cxnLst>
                <a:rect l="0" t="0" r="r" b="b"/>
                <a:pathLst>
                  <a:path w="10" h="9">
                    <a:moveTo>
                      <a:pt x="5" y="5"/>
                    </a:moveTo>
                    <a:cubicBezTo>
                      <a:pt x="3" y="8"/>
                      <a:pt x="0" y="9"/>
                      <a:pt x="0" y="8"/>
                    </a:cubicBezTo>
                    <a:cubicBezTo>
                      <a:pt x="0" y="6"/>
                      <a:pt x="6" y="0"/>
                      <a:pt x="9" y="1"/>
                    </a:cubicBezTo>
                    <a:cubicBezTo>
                      <a:pt x="10" y="1"/>
                      <a:pt x="8"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3" name="Freeform 2272">
                <a:extLst>
                  <a:ext uri="{FF2B5EF4-FFF2-40B4-BE49-F238E27FC236}">
                    <a16:creationId xmlns:a16="http://schemas.microsoft.com/office/drawing/2014/main" id="{5C9B75F1-9380-4603-84CD-91752DC8E71F}"/>
                  </a:ext>
                </a:extLst>
              </p:cNvPr>
              <p:cNvSpPr>
                <a:spLocks/>
              </p:cNvSpPr>
              <p:nvPr/>
            </p:nvSpPr>
            <p:spPr bwMode="auto">
              <a:xfrm>
                <a:off x="6559" y="4026"/>
                <a:ext cx="48" cy="43"/>
              </a:xfrm>
              <a:custGeom>
                <a:avLst/>
                <a:gdLst>
                  <a:gd name="T0" fmla="*/ 5 w 10"/>
                  <a:gd name="T1" fmla="*/ 5 h 9"/>
                  <a:gd name="T2" fmla="*/ 0 w 10"/>
                  <a:gd name="T3" fmla="*/ 8 h 9"/>
                  <a:gd name="T4" fmla="*/ 9 w 10"/>
                  <a:gd name="T5" fmla="*/ 1 h 9"/>
                  <a:gd name="T6" fmla="*/ 5 w 10"/>
                  <a:gd name="T7" fmla="*/ 5 h 9"/>
                </a:gdLst>
                <a:ahLst/>
                <a:cxnLst>
                  <a:cxn ang="0">
                    <a:pos x="T0" y="T1"/>
                  </a:cxn>
                  <a:cxn ang="0">
                    <a:pos x="T2" y="T3"/>
                  </a:cxn>
                  <a:cxn ang="0">
                    <a:pos x="T4" y="T5"/>
                  </a:cxn>
                  <a:cxn ang="0">
                    <a:pos x="T6" y="T7"/>
                  </a:cxn>
                </a:cxnLst>
                <a:rect l="0" t="0" r="r" b="b"/>
                <a:pathLst>
                  <a:path w="10" h="9">
                    <a:moveTo>
                      <a:pt x="5" y="5"/>
                    </a:moveTo>
                    <a:cubicBezTo>
                      <a:pt x="3" y="8"/>
                      <a:pt x="0" y="9"/>
                      <a:pt x="0" y="8"/>
                    </a:cubicBezTo>
                    <a:cubicBezTo>
                      <a:pt x="0" y="7"/>
                      <a:pt x="7" y="0"/>
                      <a:pt x="9" y="1"/>
                    </a:cubicBezTo>
                    <a:cubicBezTo>
                      <a:pt x="10" y="1"/>
                      <a:pt x="8"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4" name="Freeform 2273">
                <a:extLst>
                  <a:ext uri="{FF2B5EF4-FFF2-40B4-BE49-F238E27FC236}">
                    <a16:creationId xmlns:a16="http://schemas.microsoft.com/office/drawing/2014/main" id="{AB89756B-4DC5-4A69-9B3E-3DFA6520E0C0}"/>
                  </a:ext>
                </a:extLst>
              </p:cNvPr>
              <p:cNvSpPr>
                <a:spLocks/>
              </p:cNvSpPr>
              <p:nvPr/>
            </p:nvSpPr>
            <p:spPr bwMode="auto">
              <a:xfrm>
                <a:off x="6627" y="3983"/>
                <a:ext cx="48" cy="43"/>
              </a:xfrm>
              <a:custGeom>
                <a:avLst/>
                <a:gdLst>
                  <a:gd name="T0" fmla="*/ 6 w 10"/>
                  <a:gd name="T1" fmla="*/ 5 h 9"/>
                  <a:gd name="T2" fmla="*/ 0 w 10"/>
                  <a:gd name="T3" fmla="*/ 8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7"/>
                      <a:pt x="0" y="9"/>
                      <a:pt x="0" y="8"/>
                    </a:cubicBezTo>
                    <a:cubicBezTo>
                      <a:pt x="0" y="6"/>
                      <a:pt x="7"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5" name="Freeform 2274">
                <a:extLst>
                  <a:ext uri="{FF2B5EF4-FFF2-40B4-BE49-F238E27FC236}">
                    <a16:creationId xmlns:a16="http://schemas.microsoft.com/office/drawing/2014/main" id="{378B4599-E038-4A38-B23B-90E79B9FE211}"/>
                  </a:ext>
                </a:extLst>
              </p:cNvPr>
              <p:cNvSpPr>
                <a:spLocks/>
              </p:cNvSpPr>
              <p:nvPr/>
            </p:nvSpPr>
            <p:spPr bwMode="auto">
              <a:xfrm>
                <a:off x="6694" y="3925"/>
                <a:ext cx="44" cy="48"/>
              </a:xfrm>
              <a:custGeom>
                <a:avLst/>
                <a:gdLst>
                  <a:gd name="T0" fmla="*/ 5 w 9"/>
                  <a:gd name="T1" fmla="*/ 6 h 10"/>
                  <a:gd name="T2" fmla="*/ 0 w 9"/>
                  <a:gd name="T3" fmla="*/ 9 h 10"/>
                  <a:gd name="T4" fmla="*/ 9 w 9"/>
                  <a:gd name="T5" fmla="*/ 1 h 10"/>
                  <a:gd name="T6" fmla="*/ 5 w 9"/>
                  <a:gd name="T7" fmla="*/ 6 h 10"/>
                </a:gdLst>
                <a:ahLst/>
                <a:cxnLst>
                  <a:cxn ang="0">
                    <a:pos x="T0" y="T1"/>
                  </a:cxn>
                  <a:cxn ang="0">
                    <a:pos x="T2" y="T3"/>
                  </a:cxn>
                  <a:cxn ang="0">
                    <a:pos x="T4" y="T5"/>
                  </a:cxn>
                  <a:cxn ang="0">
                    <a:pos x="T6" y="T7"/>
                  </a:cxn>
                </a:cxnLst>
                <a:rect l="0" t="0" r="r" b="b"/>
                <a:pathLst>
                  <a:path w="9" h="10">
                    <a:moveTo>
                      <a:pt x="5" y="6"/>
                    </a:moveTo>
                    <a:cubicBezTo>
                      <a:pt x="3" y="8"/>
                      <a:pt x="0" y="10"/>
                      <a:pt x="0" y="9"/>
                    </a:cubicBezTo>
                    <a:cubicBezTo>
                      <a:pt x="0" y="7"/>
                      <a:pt x="7" y="0"/>
                      <a:pt x="9" y="1"/>
                    </a:cubicBezTo>
                    <a:cubicBezTo>
                      <a:pt x="9" y="1"/>
                      <a:pt x="8"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6" name="Freeform 2275">
                <a:extLst>
                  <a:ext uri="{FF2B5EF4-FFF2-40B4-BE49-F238E27FC236}">
                    <a16:creationId xmlns:a16="http://schemas.microsoft.com/office/drawing/2014/main" id="{548ED2C3-0DE2-4911-9F2E-48E5D7B4A921}"/>
                  </a:ext>
                </a:extLst>
              </p:cNvPr>
              <p:cNvSpPr>
                <a:spLocks/>
              </p:cNvSpPr>
              <p:nvPr/>
            </p:nvSpPr>
            <p:spPr bwMode="auto">
              <a:xfrm>
                <a:off x="6781" y="3853"/>
                <a:ext cx="43" cy="48"/>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2" y="8"/>
                      <a:pt x="0" y="10"/>
                      <a:pt x="0" y="9"/>
                    </a:cubicBezTo>
                    <a:cubicBezTo>
                      <a:pt x="0" y="7"/>
                      <a:pt x="6" y="0"/>
                      <a:pt x="8" y="0"/>
                    </a:cubicBezTo>
                    <a:cubicBezTo>
                      <a:pt x="9" y="1"/>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7" name="Freeform 2276">
                <a:extLst>
                  <a:ext uri="{FF2B5EF4-FFF2-40B4-BE49-F238E27FC236}">
                    <a16:creationId xmlns:a16="http://schemas.microsoft.com/office/drawing/2014/main" id="{BFD03C0C-8DD1-4527-936E-2E650B0549F6}"/>
                  </a:ext>
                </a:extLst>
              </p:cNvPr>
              <p:cNvSpPr>
                <a:spLocks/>
              </p:cNvSpPr>
              <p:nvPr/>
            </p:nvSpPr>
            <p:spPr bwMode="auto">
              <a:xfrm>
                <a:off x="6747" y="3857"/>
                <a:ext cx="48" cy="49"/>
              </a:xfrm>
              <a:custGeom>
                <a:avLst/>
                <a:gdLst>
                  <a:gd name="T0" fmla="*/ 6 w 10"/>
                  <a:gd name="T1" fmla="*/ 5 h 10"/>
                  <a:gd name="T2" fmla="*/ 1 w 10"/>
                  <a:gd name="T3" fmla="*/ 9 h 10"/>
                  <a:gd name="T4" fmla="*/ 9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1" y="10"/>
                      <a:pt x="1" y="9"/>
                    </a:cubicBezTo>
                    <a:cubicBezTo>
                      <a:pt x="0" y="7"/>
                      <a:pt x="7"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8" name="Freeform 2277">
                <a:extLst>
                  <a:ext uri="{FF2B5EF4-FFF2-40B4-BE49-F238E27FC236}">
                    <a16:creationId xmlns:a16="http://schemas.microsoft.com/office/drawing/2014/main" id="{62574AE2-BF2D-43FC-A768-75C5A3ABD12B}"/>
                  </a:ext>
                </a:extLst>
              </p:cNvPr>
              <p:cNvSpPr>
                <a:spLocks/>
              </p:cNvSpPr>
              <p:nvPr/>
            </p:nvSpPr>
            <p:spPr bwMode="auto">
              <a:xfrm>
                <a:off x="6771" y="3804"/>
                <a:ext cx="44" cy="49"/>
              </a:xfrm>
              <a:custGeom>
                <a:avLst/>
                <a:gdLst>
                  <a:gd name="T0" fmla="*/ 6 w 9"/>
                  <a:gd name="T1" fmla="*/ 5 h 10"/>
                  <a:gd name="T2" fmla="*/ 0 w 9"/>
                  <a:gd name="T3" fmla="*/ 9 h 10"/>
                  <a:gd name="T4" fmla="*/ 8 w 9"/>
                  <a:gd name="T5" fmla="*/ 0 h 10"/>
                  <a:gd name="T6" fmla="*/ 6 w 9"/>
                  <a:gd name="T7" fmla="*/ 5 h 10"/>
                </a:gdLst>
                <a:ahLst/>
                <a:cxnLst>
                  <a:cxn ang="0">
                    <a:pos x="T0" y="T1"/>
                  </a:cxn>
                  <a:cxn ang="0">
                    <a:pos x="T2" y="T3"/>
                  </a:cxn>
                  <a:cxn ang="0">
                    <a:pos x="T4" y="T5"/>
                  </a:cxn>
                  <a:cxn ang="0">
                    <a:pos x="T6" y="T7"/>
                  </a:cxn>
                </a:cxnLst>
                <a:rect l="0" t="0" r="r" b="b"/>
                <a:pathLst>
                  <a:path w="9" h="10">
                    <a:moveTo>
                      <a:pt x="6" y="5"/>
                    </a:moveTo>
                    <a:cubicBezTo>
                      <a:pt x="3" y="8"/>
                      <a:pt x="1" y="10"/>
                      <a:pt x="0" y="9"/>
                    </a:cubicBezTo>
                    <a:cubicBezTo>
                      <a:pt x="0" y="7"/>
                      <a:pt x="6" y="0"/>
                      <a:pt x="8" y="0"/>
                    </a:cubicBezTo>
                    <a:cubicBezTo>
                      <a:pt x="9"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29" name="Freeform 2278">
                <a:extLst>
                  <a:ext uri="{FF2B5EF4-FFF2-40B4-BE49-F238E27FC236}">
                    <a16:creationId xmlns:a16="http://schemas.microsoft.com/office/drawing/2014/main" id="{12C06B60-6312-43D7-8021-A198BC3DC686}"/>
                  </a:ext>
                </a:extLst>
              </p:cNvPr>
              <p:cNvSpPr>
                <a:spLocks/>
              </p:cNvSpPr>
              <p:nvPr/>
            </p:nvSpPr>
            <p:spPr bwMode="auto">
              <a:xfrm>
                <a:off x="6791" y="3746"/>
                <a:ext cx="43" cy="54"/>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1" y="11"/>
                      <a:pt x="0" y="9"/>
                    </a:cubicBezTo>
                    <a:cubicBezTo>
                      <a:pt x="0" y="7"/>
                      <a:pt x="5" y="0"/>
                      <a:pt x="8" y="0"/>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0" name="Freeform 2279">
                <a:extLst>
                  <a:ext uri="{FF2B5EF4-FFF2-40B4-BE49-F238E27FC236}">
                    <a16:creationId xmlns:a16="http://schemas.microsoft.com/office/drawing/2014/main" id="{19366ADA-6FFD-4C68-A5DC-AAA413AF4F0A}"/>
                  </a:ext>
                </a:extLst>
              </p:cNvPr>
              <p:cNvSpPr>
                <a:spLocks/>
              </p:cNvSpPr>
              <p:nvPr/>
            </p:nvSpPr>
            <p:spPr bwMode="auto">
              <a:xfrm>
                <a:off x="6829" y="3660"/>
                <a:ext cx="43" cy="53"/>
              </a:xfrm>
              <a:custGeom>
                <a:avLst/>
                <a:gdLst>
                  <a:gd name="T0" fmla="*/ 6 w 9"/>
                  <a:gd name="T1" fmla="*/ 6 h 11"/>
                  <a:gd name="T2" fmla="*/ 1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1" y="9"/>
                    </a:cubicBezTo>
                    <a:cubicBezTo>
                      <a:pt x="0" y="7"/>
                      <a:pt x="5" y="0"/>
                      <a:pt x="8" y="0"/>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1" name="Freeform 2280">
                <a:extLst>
                  <a:ext uri="{FF2B5EF4-FFF2-40B4-BE49-F238E27FC236}">
                    <a16:creationId xmlns:a16="http://schemas.microsoft.com/office/drawing/2014/main" id="{0E69051F-356B-4DCE-8A3F-E1BD4DE126E5}"/>
                  </a:ext>
                </a:extLst>
              </p:cNvPr>
              <p:cNvSpPr>
                <a:spLocks/>
              </p:cNvSpPr>
              <p:nvPr/>
            </p:nvSpPr>
            <p:spPr bwMode="auto">
              <a:xfrm>
                <a:off x="6680" y="3910"/>
                <a:ext cx="48" cy="44"/>
              </a:xfrm>
              <a:custGeom>
                <a:avLst/>
                <a:gdLst>
                  <a:gd name="T0" fmla="*/ 6 w 10"/>
                  <a:gd name="T1" fmla="*/ 5 h 9"/>
                  <a:gd name="T2" fmla="*/ 1 w 10"/>
                  <a:gd name="T3" fmla="*/ 8 h 9"/>
                  <a:gd name="T4" fmla="*/ 9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8"/>
                      <a:pt x="0" y="9"/>
                      <a:pt x="1" y="8"/>
                    </a:cubicBezTo>
                    <a:cubicBezTo>
                      <a:pt x="1" y="6"/>
                      <a:pt x="7" y="0"/>
                      <a:pt x="9"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2" name="Freeform 2281">
                <a:extLst>
                  <a:ext uri="{FF2B5EF4-FFF2-40B4-BE49-F238E27FC236}">
                    <a16:creationId xmlns:a16="http://schemas.microsoft.com/office/drawing/2014/main" id="{CBB8A9EF-FB41-4F75-8C1B-31AD584E6CA8}"/>
                  </a:ext>
                </a:extLst>
              </p:cNvPr>
              <p:cNvSpPr>
                <a:spLocks/>
              </p:cNvSpPr>
              <p:nvPr/>
            </p:nvSpPr>
            <p:spPr bwMode="auto">
              <a:xfrm>
                <a:off x="6612" y="3968"/>
                <a:ext cx="44" cy="44"/>
              </a:xfrm>
              <a:custGeom>
                <a:avLst/>
                <a:gdLst>
                  <a:gd name="T0" fmla="*/ 5 w 9"/>
                  <a:gd name="T1" fmla="*/ 5 h 9"/>
                  <a:gd name="T2" fmla="*/ 0 w 9"/>
                  <a:gd name="T3" fmla="*/ 8 h 9"/>
                  <a:gd name="T4" fmla="*/ 8 w 9"/>
                  <a:gd name="T5" fmla="*/ 0 h 9"/>
                  <a:gd name="T6" fmla="*/ 5 w 9"/>
                  <a:gd name="T7" fmla="*/ 5 h 9"/>
                </a:gdLst>
                <a:ahLst/>
                <a:cxnLst>
                  <a:cxn ang="0">
                    <a:pos x="T0" y="T1"/>
                  </a:cxn>
                  <a:cxn ang="0">
                    <a:pos x="T2" y="T3"/>
                  </a:cxn>
                  <a:cxn ang="0">
                    <a:pos x="T4" y="T5"/>
                  </a:cxn>
                  <a:cxn ang="0">
                    <a:pos x="T6" y="T7"/>
                  </a:cxn>
                </a:cxnLst>
                <a:rect l="0" t="0" r="r" b="b"/>
                <a:pathLst>
                  <a:path w="9" h="9">
                    <a:moveTo>
                      <a:pt x="5" y="5"/>
                    </a:moveTo>
                    <a:cubicBezTo>
                      <a:pt x="2" y="8"/>
                      <a:pt x="0" y="9"/>
                      <a:pt x="0" y="8"/>
                    </a:cubicBezTo>
                    <a:cubicBezTo>
                      <a:pt x="0" y="6"/>
                      <a:pt x="6" y="0"/>
                      <a:pt x="8" y="0"/>
                    </a:cubicBezTo>
                    <a:cubicBezTo>
                      <a:pt x="9" y="1"/>
                      <a:pt x="7"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3" name="Freeform 2282">
                <a:extLst>
                  <a:ext uri="{FF2B5EF4-FFF2-40B4-BE49-F238E27FC236}">
                    <a16:creationId xmlns:a16="http://schemas.microsoft.com/office/drawing/2014/main" id="{8EF31A57-38FB-4AD0-B943-988F01B08D51}"/>
                  </a:ext>
                </a:extLst>
              </p:cNvPr>
              <p:cNvSpPr>
                <a:spLocks/>
              </p:cNvSpPr>
              <p:nvPr/>
            </p:nvSpPr>
            <p:spPr bwMode="auto">
              <a:xfrm>
                <a:off x="6579" y="3973"/>
                <a:ext cx="43" cy="43"/>
              </a:xfrm>
              <a:custGeom>
                <a:avLst/>
                <a:gdLst>
                  <a:gd name="T0" fmla="*/ 5 w 9"/>
                  <a:gd name="T1" fmla="*/ 5 h 9"/>
                  <a:gd name="T2" fmla="*/ 0 w 9"/>
                  <a:gd name="T3" fmla="*/ 8 h 9"/>
                  <a:gd name="T4" fmla="*/ 8 w 9"/>
                  <a:gd name="T5" fmla="*/ 0 h 9"/>
                  <a:gd name="T6" fmla="*/ 5 w 9"/>
                  <a:gd name="T7" fmla="*/ 5 h 9"/>
                </a:gdLst>
                <a:ahLst/>
                <a:cxnLst>
                  <a:cxn ang="0">
                    <a:pos x="T0" y="T1"/>
                  </a:cxn>
                  <a:cxn ang="0">
                    <a:pos x="T2" y="T3"/>
                  </a:cxn>
                  <a:cxn ang="0">
                    <a:pos x="T4" y="T5"/>
                  </a:cxn>
                  <a:cxn ang="0">
                    <a:pos x="T6" y="T7"/>
                  </a:cxn>
                </a:cxnLst>
                <a:rect l="0" t="0" r="r" b="b"/>
                <a:pathLst>
                  <a:path w="9" h="9">
                    <a:moveTo>
                      <a:pt x="5" y="5"/>
                    </a:moveTo>
                    <a:cubicBezTo>
                      <a:pt x="3" y="8"/>
                      <a:pt x="0" y="9"/>
                      <a:pt x="0" y="8"/>
                    </a:cubicBezTo>
                    <a:cubicBezTo>
                      <a:pt x="0" y="6"/>
                      <a:pt x="6" y="0"/>
                      <a:pt x="8" y="0"/>
                    </a:cubicBezTo>
                    <a:cubicBezTo>
                      <a:pt x="9" y="0"/>
                      <a:pt x="8"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4" name="Freeform 2283">
                <a:extLst>
                  <a:ext uri="{FF2B5EF4-FFF2-40B4-BE49-F238E27FC236}">
                    <a16:creationId xmlns:a16="http://schemas.microsoft.com/office/drawing/2014/main" id="{39638AF4-3FEA-4457-9F76-99F9113817F9}"/>
                  </a:ext>
                </a:extLst>
              </p:cNvPr>
              <p:cNvSpPr>
                <a:spLocks/>
              </p:cNvSpPr>
              <p:nvPr/>
            </p:nvSpPr>
            <p:spPr bwMode="auto">
              <a:xfrm>
                <a:off x="6607" y="3920"/>
                <a:ext cx="49" cy="48"/>
              </a:xfrm>
              <a:custGeom>
                <a:avLst/>
                <a:gdLst>
                  <a:gd name="T0" fmla="*/ 6 w 10"/>
                  <a:gd name="T1" fmla="*/ 5 h 10"/>
                  <a:gd name="T2" fmla="*/ 0 w 10"/>
                  <a:gd name="T3" fmla="*/ 8 h 10"/>
                  <a:gd name="T4" fmla="*/ 9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4" y="8"/>
                      <a:pt x="1" y="10"/>
                      <a:pt x="0" y="8"/>
                    </a:cubicBezTo>
                    <a:cubicBezTo>
                      <a:pt x="0" y="6"/>
                      <a:pt x="6" y="0"/>
                      <a:pt x="9" y="0"/>
                    </a:cubicBezTo>
                    <a:cubicBezTo>
                      <a:pt x="10" y="1"/>
                      <a:pt x="9"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5" name="Freeform 2284">
                <a:extLst>
                  <a:ext uri="{FF2B5EF4-FFF2-40B4-BE49-F238E27FC236}">
                    <a16:creationId xmlns:a16="http://schemas.microsoft.com/office/drawing/2014/main" id="{0B23A8EE-0321-4996-8314-4283072B41BB}"/>
                  </a:ext>
                </a:extLst>
              </p:cNvPr>
              <p:cNvSpPr>
                <a:spLocks/>
              </p:cNvSpPr>
              <p:nvPr/>
            </p:nvSpPr>
            <p:spPr bwMode="auto">
              <a:xfrm>
                <a:off x="6670" y="3853"/>
                <a:ext cx="43" cy="53"/>
              </a:xfrm>
              <a:custGeom>
                <a:avLst/>
                <a:gdLst>
                  <a:gd name="T0" fmla="*/ 6 w 9"/>
                  <a:gd name="T1" fmla="*/ 6 h 11"/>
                  <a:gd name="T2" fmla="*/ 0 w 9"/>
                  <a:gd name="T3" fmla="*/ 9 h 11"/>
                  <a:gd name="T4" fmla="*/ 8 w 9"/>
                  <a:gd name="T5" fmla="*/ 1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7"/>
                      <a:pt x="5" y="0"/>
                      <a:pt x="8" y="1"/>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6" name="Freeform 2285">
                <a:extLst>
                  <a:ext uri="{FF2B5EF4-FFF2-40B4-BE49-F238E27FC236}">
                    <a16:creationId xmlns:a16="http://schemas.microsoft.com/office/drawing/2014/main" id="{5D09F203-8EAA-4115-B3E1-60FE2278346E}"/>
                  </a:ext>
                </a:extLst>
              </p:cNvPr>
              <p:cNvSpPr>
                <a:spLocks/>
              </p:cNvSpPr>
              <p:nvPr/>
            </p:nvSpPr>
            <p:spPr bwMode="auto">
              <a:xfrm>
                <a:off x="6651" y="3910"/>
                <a:ext cx="48" cy="44"/>
              </a:xfrm>
              <a:custGeom>
                <a:avLst/>
                <a:gdLst>
                  <a:gd name="T0" fmla="*/ 6 w 10"/>
                  <a:gd name="T1" fmla="*/ 5 h 9"/>
                  <a:gd name="T2" fmla="*/ 0 w 10"/>
                  <a:gd name="T3" fmla="*/ 8 h 9"/>
                  <a:gd name="T4" fmla="*/ 8 w 10"/>
                  <a:gd name="T5" fmla="*/ 0 h 9"/>
                  <a:gd name="T6" fmla="*/ 6 w 10"/>
                  <a:gd name="T7" fmla="*/ 5 h 9"/>
                </a:gdLst>
                <a:ahLst/>
                <a:cxnLst>
                  <a:cxn ang="0">
                    <a:pos x="T0" y="T1"/>
                  </a:cxn>
                  <a:cxn ang="0">
                    <a:pos x="T2" y="T3"/>
                  </a:cxn>
                  <a:cxn ang="0">
                    <a:pos x="T4" y="T5"/>
                  </a:cxn>
                  <a:cxn ang="0">
                    <a:pos x="T6" y="T7"/>
                  </a:cxn>
                </a:cxnLst>
                <a:rect l="0" t="0" r="r" b="b"/>
                <a:pathLst>
                  <a:path w="10" h="9">
                    <a:moveTo>
                      <a:pt x="6" y="5"/>
                    </a:moveTo>
                    <a:cubicBezTo>
                      <a:pt x="3" y="8"/>
                      <a:pt x="0" y="9"/>
                      <a:pt x="0" y="8"/>
                    </a:cubicBezTo>
                    <a:cubicBezTo>
                      <a:pt x="0" y="6"/>
                      <a:pt x="6" y="0"/>
                      <a:pt x="8"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7" name="Freeform 2286">
                <a:extLst>
                  <a:ext uri="{FF2B5EF4-FFF2-40B4-BE49-F238E27FC236}">
                    <a16:creationId xmlns:a16="http://schemas.microsoft.com/office/drawing/2014/main" id="{AF84454D-0F1B-496F-B4B2-64A2D1846300}"/>
                  </a:ext>
                </a:extLst>
              </p:cNvPr>
              <p:cNvSpPr>
                <a:spLocks/>
              </p:cNvSpPr>
              <p:nvPr/>
            </p:nvSpPr>
            <p:spPr bwMode="auto">
              <a:xfrm>
                <a:off x="6713" y="3848"/>
                <a:ext cx="49" cy="48"/>
              </a:xfrm>
              <a:custGeom>
                <a:avLst/>
                <a:gdLst>
                  <a:gd name="T0" fmla="*/ 6 w 10"/>
                  <a:gd name="T1" fmla="*/ 5 h 10"/>
                  <a:gd name="T2" fmla="*/ 0 w 10"/>
                  <a:gd name="T3" fmla="*/ 8 h 10"/>
                  <a:gd name="T4" fmla="*/ 8 w 10"/>
                  <a:gd name="T5" fmla="*/ 0 h 10"/>
                  <a:gd name="T6" fmla="*/ 6 w 10"/>
                  <a:gd name="T7" fmla="*/ 5 h 10"/>
                </a:gdLst>
                <a:ahLst/>
                <a:cxnLst>
                  <a:cxn ang="0">
                    <a:pos x="T0" y="T1"/>
                  </a:cxn>
                  <a:cxn ang="0">
                    <a:pos x="T2" y="T3"/>
                  </a:cxn>
                  <a:cxn ang="0">
                    <a:pos x="T4" y="T5"/>
                  </a:cxn>
                  <a:cxn ang="0">
                    <a:pos x="T6" y="T7"/>
                  </a:cxn>
                </a:cxnLst>
                <a:rect l="0" t="0" r="r" b="b"/>
                <a:pathLst>
                  <a:path w="10" h="10">
                    <a:moveTo>
                      <a:pt x="6" y="5"/>
                    </a:moveTo>
                    <a:cubicBezTo>
                      <a:pt x="3" y="8"/>
                      <a:pt x="0" y="10"/>
                      <a:pt x="0" y="8"/>
                    </a:cubicBezTo>
                    <a:cubicBezTo>
                      <a:pt x="0" y="6"/>
                      <a:pt x="6" y="0"/>
                      <a:pt x="8" y="0"/>
                    </a:cubicBezTo>
                    <a:cubicBezTo>
                      <a:pt x="10" y="0"/>
                      <a:pt x="8"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8" name="Freeform 2287">
                <a:extLst>
                  <a:ext uri="{FF2B5EF4-FFF2-40B4-BE49-F238E27FC236}">
                    <a16:creationId xmlns:a16="http://schemas.microsoft.com/office/drawing/2014/main" id="{F85132B1-9F32-482C-BFF6-29B6589E90C0}"/>
                  </a:ext>
                </a:extLst>
              </p:cNvPr>
              <p:cNvSpPr>
                <a:spLocks/>
              </p:cNvSpPr>
              <p:nvPr/>
            </p:nvSpPr>
            <p:spPr bwMode="auto">
              <a:xfrm>
                <a:off x="6723" y="3713"/>
                <a:ext cx="43" cy="58"/>
              </a:xfrm>
              <a:custGeom>
                <a:avLst/>
                <a:gdLst>
                  <a:gd name="T0" fmla="*/ 6 w 9"/>
                  <a:gd name="T1" fmla="*/ 6 h 12"/>
                  <a:gd name="T2" fmla="*/ 0 w 9"/>
                  <a:gd name="T3" fmla="*/ 9 h 12"/>
                  <a:gd name="T4" fmla="*/ 7 w 9"/>
                  <a:gd name="T5" fmla="*/ 1 h 12"/>
                  <a:gd name="T6" fmla="*/ 6 w 9"/>
                  <a:gd name="T7" fmla="*/ 6 h 12"/>
                </a:gdLst>
                <a:ahLst/>
                <a:cxnLst>
                  <a:cxn ang="0">
                    <a:pos x="T0" y="T1"/>
                  </a:cxn>
                  <a:cxn ang="0">
                    <a:pos x="T2" y="T3"/>
                  </a:cxn>
                  <a:cxn ang="0">
                    <a:pos x="T4" y="T5"/>
                  </a:cxn>
                  <a:cxn ang="0">
                    <a:pos x="T6" y="T7"/>
                  </a:cxn>
                </a:cxnLst>
                <a:rect l="0" t="0" r="r" b="b"/>
                <a:pathLst>
                  <a:path w="9" h="12">
                    <a:moveTo>
                      <a:pt x="6" y="6"/>
                    </a:moveTo>
                    <a:cubicBezTo>
                      <a:pt x="4" y="10"/>
                      <a:pt x="0" y="12"/>
                      <a:pt x="0" y="9"/>
                    </a:cubicBezTo>
                    <a:cubicBezTo>
                      <a:pt x="0" y="7"/>
                      <a:pt x="5" y="0"/>
                      <a:pt x="7" y="1"/>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39" name="Freeform 2288">
                <a:extLst>
                  <a:ext uri="{FF2B5EF4-FFF2-40B4-BE49-F238E27FC236}">
                    <a16:creationId xmlns:a16="http://schemas.microsoft.com/office/drawing/2014/main" id="{362B3514-1F1D-4261-8135-AC30289996DD}"/>
                  </a:ext>
                </a:extLst>
              </p:cNvPr>
              <p:cNvSpPr>
                <a:spLocks/>
              </p:cNvSpPr>
              <p:nvPr/>
            </p:nvSpPr>
            <p:spPr bwMode="auto">
              <a:xfrm>
                <a:off x="6694" y="3790"/>
                <a:ext cx="44" cy="53"/>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0" name="Freeform 2289">
                <a:extLst>
                  <a:ext uri="{FF2B5EF4-FFF2-40B4-BE49-F238E27FC236}">
                    <a16:creationId xmlns:a16="http://schemas.microsoft.com/office/drawing/2014/main" id="{DE1BB338-B02A-48B7-A33C-A78718108872}"/>
                  </a:ext>
                </a:extLst>
              </p:cNvPr>
              <p:cNvSpPr>
                <a:spLocks/>
              </p:cNvSpPr>
              <p:nvPr/>
            </p:nvSpPr>
            <p:spPr bwMode="auto">
              <a:xfrm>
                <a:off x="6733" y="3785"/>
                <a:ext cx="48" cy="53"/>
              </a:xfrm>
              <a:custGeom>
                <a:avLst/>
                <a:gdLst>
                  <a:gd name="T0" fmla="*/ 6 w 10"/>
                  <a:gd name="T1" fmla="*/ 6 h 11"/>
                  <a:gd name="T2" fmla="*/ 1 w 10"/>
                  <a:gd name="T3" fmla="*/ 9 h 11"/>
                  <a:gd name="T4" fmla="*/ 8 w 10"/>
                  <a:gd name="T5" fmla="*/ 1 h 11"/>
                  <a:gd name="T6" fmla="*/ 6 w 10"/>
                  <a:gd name="T7" fmla="*/ 6 h 11"/>
                </a:gdLst>
                <a:ahLst/>
                <a:cxnLst>
                  <a:cxn ang="0">
                    <a:pos x="T0" y="T1"/>
                  </a:cxn>
                  <a:cxn ang="0">
                    <a:pos x="T2" y="T3"/>
                  </a:cxn>
                  <a:cxn ang="0">
                    <a:pos x="T4" y="T5"/>
                  </a:cxn>
                  <a:cxn ang="0">
                    <a:pos x="T6" y="T7"/>
                  </a:cxn>
                </a:cxnLst>
                <a:rect l="0" t="0" r="r" b="b"/>
                <a:pathLst>
                  <a:path w="10" h="11">
                    <a:moveTo>
                      <a:pt x="6" y="6"/>
                    </a:moveTo>
                    <a:cubicBezTo>
                      <a:pt x="4" y="9"/>
                      <a:pt x="1" y="11"/>
                      <a:pt x="1" y="9"/>
                    </a:cubicBezTo>
                    <a:cubicBezTo>
                      <a:pt x="0" y="7"/>
                      <a:pt x="6" y="0"/>
                      <a:pt x="8" y="1"/>
                    </a:cubicBezTo>
                    <a:cubicBezTo>
                      <a:pt x="10"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1" name="Freeform 2290">
                <a:extLst>
                  <a:ext uri="{FF2B5EF4-FFF2-40B4-BE49-F238E27FC236}">
                    <a16:creationId xmlns:a16="http://schemas.microsoft.com/office/drawing/2014/main" id="{48EBC2D5-9ADD-4F7B-B204-80DBD5549B30}"/>
                  </a:ext>
                </a:extLst>
              </p:cNvPr>
              <p:cNvSpPr>
                <a:spLocks/>
              </p:cNvSpPr>
              <p:nvPr/>
            </p:nvSpPr>
            <p:spPr bwMode="auto">
              <a:xfrm>
                <a:off x="7268" y="3009"/>
                <a:ext cx="24" cy="63"/>
              </a:xfrm>
              <a:custGeom>
                <a:avLst/>
                <a:gdLst>
                  <a:gd name="T0" fmla="*/ 3 w 5"/>
                  <a:gd name="T1" fmla="*/ 7 h 13"/>
                  <a:gd name="T2" fmla="*/ 1 w 5"/>
                  <a:gd name="T3" fmla="*/ 12 h 13"/>
                  <a:gd name="T4" fmla="*/ 4 w 5"/>
                  <a:gd name="T5" fmla="*/ 0 h 13"/>
                  <a:gd name="T6" fmla="*/ 4 w 5"/>
                  <a:gd name="T7" fmla="*/ 0 h 13"/>
                  <a:gd name="T8" fmla="*/ 3 w 5"/>
                  <a:gd name="T9" fmla="*/ 7 h 13"/>
                </a:gdLst>
                <a:ahLst/>
                <a:cxnLst>
                  <a:cxn ang="0">
                    <a:pos x="T0" y="T1"/>
                  </a:cxn>
                  <a:cxn ang="0">
                    <a:pos x="T2" y="T3"/>
                  </a:cxn>
                  <a:cxn ang="0">
                    <a:pos x="T4" y="T5"/>
                  </a:cxn>
                  <a:cxn ang="0">
                    <a:pos x="T6" y="T7"/>
                  </a:cxn>
                  <a:cxn ang="0">
                    <a:pos x="T8" y="T9"/>
                  </a:cxn>
                </a:cxnLst>
                <a:rect l="0" t="0" r="r" b="b"/>
                <a:pathLst>
                  <a:path w="5" h="13">
                    <a:moveTo>
                      <a:pt x="3" y="7"/>
                    </a:moveTo>
                    <a:cubicBezTo>
                      <a:pt x="3" y="11"/>
                      <a:pt x="2" y="13"/>
                      <a:pt x="1" y="12"/>
                    </a:cubicBezTo>
                    <a:cubicBezTo>
                      <a:pt x="0" y="11"/>
                      <a:pt x="2" y="0"/>
                      <a:pt x="4" y="0"/>
                    </a:cubicBezTo>
                    <a:cubicBezTo>
                      <a:pt x="4" y="0"/>
                      <a:pt x="4" y="0"/>
                      <a:pt x="4" y="0"/>
                    </a:cubicBezTo>
                    <a:cubicBezTo>
                      <a:pt x="5" y="1"/>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2" name="Freeform 2291">
                <a:extLst>
                  <a:ext uri="{FF2B5EF4-FFF2-40B4-BE49-F238E27FC236}">
                    <a16:creationId xmlns:a16="http://schemas.microsoft.com/office/drawing/2014/main" id="{F5004809-C814-42AF-98A9-E986080703BB}"/>
                  </a:ext>
                </a:extLst>
              </p:cNvPr>
              <p:cNvSpPr>
                <a:spLocks/>
              </p:cNvSpPr>
              <p:nvPr/>
            </p:nvSpPr>
            <p:spPr bwMode="auto">
              <a:xfrm>
                <a:off x="6781" y="3650"/>
                <a:ext cx="43" cy="58"/>
              </a:xfrm>
              <a:custGeom>
                <a:avLst/>
                <a:gdLst>
                  <a:gd name="T0" fmla="*/ 6 w 9"/>
                  <a:gd name="T1" fmla="*/ 7 h 12"/>
                  <a:gd name="T2" fmla="*/ 0 w 9"/>
                  <a:gd name="T3" fmla="*/ 10 h 12"/>
                  <a:gd name="T4" fmla="*/ 7 w 9"/>
                  <a:gd name="T5" fmla="*/ 1 h 12"/>
                  <a:gd name="T6" fmla="*/ 6 w 9"/>
                  <a:gd name="T7" fmla="*/ 7 h 12"/>
                </a:gdLst>
                <a:ahLst/>
                <a:cxnLst>
                  <a:cxn ang="0">
                    <a:pos x="T0" y="T1"/>
                  </a:cxn>
                  <a:cxn ang="0">
                    <a:pos x="T2" y="T3"/>
                  </a:cxn>
                  <a:cxn ang="0">
                    <a:pos x="T4" y="T5"/>
                  </a:cxn>
                  <a:cxn ang="0">
                    <a:pos x="T6" y="T7"/>
                  </a:cxn>
                </a:cxnLst>
                <a:rect l="0" t="0" r="r" b="b"/>
                <a:pathLst>
                  <a:path w="9" h="12">
                    <a:moveTo>
                      <a:pt x="6" y="7"/>
                    </a:moveTo>
                    <a:cubicBezTo>
                      <a:pt x="4" y="10"/>
                      <a:pt x="1" y="12"/>
                      <a:pt x="0" y="10"/>
                    </a:cubicBezTo>
                    <a:cubicBezTo>
                      <a:pt x="0" y="7"/>
                      <a:pt x="4" y="0"/>
                      <a:pt x="7" y="1"/>
                    </a:cubicBezTo>
                    <a:cubicBezTo>
                      <a:pt x="9" y="1"/>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3" name="Freeform 2292">
                <a:extLst>
                  <a:ext uri="{FF2B5EF4-FFF2-40B4-BE49-F238E27FC236}">
                    <a16:creationId xmlns:a16="http://schemas.microsoft.com/office/drawing/2014/main" id="{0F6F6627-3868-41FA-959C-B6CF532C1073}"/>
                  </a:ext>
                </a:extLst>
              </p:cNvPr>
              <p:cNvSpPr>
                <a:spLocks/>
              </p:cNvSpPr>
              <p:nvPr/>
            </p:nvSpPr>
            <p:spPr bwMode="auto">
              <a:xfrm>
                <a:off x="6675" y="3708"/>
                <a:ext cx="48" cy="53"/>
              </a:xfrm>
              <a:custGeom>
                <a:avLst/>
                <a:gdLst>
                  <a:gd name="T0" fmla="*/ 7 w 10"/>
                  <a:gd name="T1" fmla="*/ 6 h 11"/>
                  <a:gd name="T2" fmla="*/ 1 w 10"/>
                  <a:gd name="T3" fmla="*/ 9 h 11"/>
                  <a:gd name="T4" fmla="*/ 8 w 10"/>
                  <a:gd name="T5" fmla="*/ 0 h 11"/>
                  <a:gd name="T6" fmla="*/ 7 w 10"/>
                  <a:gd name="T7" fmla="*/ 6 h 11"/>
                </a:gdLst>
                <a:ahLst/>
                <a:cxnLst>
                  <a:cxn ang="0">
                    <a:pos x="T0" y="T1"/>
                  </a:cxn>
                  <a:cxn ang="0">
                    <a:pos x="T2" y="T3"/>
                  </a:cxn>
                  <a:cxn ang="0">
                    <a:pos x="T4" y="T5"/>
                  </a:cxn>
                  <a:cxn ang="0">
                    <a:pos x="T6" y="T7"/>
                  </a:cxn>
                </a:cxnLst>
                <a:rect l="0" t="0" r="r" b="b"/>
                <a:pathLst>
                  <a:path w="10" h="11">
                    <a:moveTo>
                      <a:pt x="7" y="6"/>
                    </a:moveTo>
                    <a:cubicBezTo>
                      <a:pt x="5" y="9"/>
                      <a:pt x="1" y="11"/>
                      <a:pt x="1" y="9"/>
                    </a:cubicBezTo>
                    <a:cubicBezTo>
                      <a:pt x="0" y="6"/>
                      <a:pt x="5" y="0"/>
                      <a:pt x="8" y="0"/>
                    </a:cubicBezTo>
                    <a:cubicBezTo>
                      <a:pt x="10" y="0"/>
                      <a:pt x="9"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4" name="Freeform 2293">
                <a:extLst>
                  <a:ext uri="{FF2B5EF4-FFF2-40B4-BE49-F238E27FC236}">
                    <a16:creationId xmlns:a16="http://schemas.microsoft.com/office/drawing/2014/main" id="{F3F7A2C0-C708-4EF1-BFDA-CFC5DB9D66DE}"/>
                  </a:ext>
                </a:extLst>
              </p:cNvPr>
              <p:cNvSpPr>
                <a:spLocks/>
              </p:cNvSpPr>
              <p:nvPr/>
            </p:nvSpPr>
            <p:spPr bwMode="auto">
              <a:xfrm>
                <a:off x="6660" y="3775"/>
                <a:ext cx="44" cy="53"/>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0" y="11"/>
                      <a:pt x="0" y="9"/>
                    </a:cubicBezTo>
                    <a:cubicBezTo>
                      <a:pt x="0" y="6"/>
                      <a:pt x="5" y="0"/>
                      <a:pt x="7" y="0"/>
                    </a:cubicBezTo>
                    <a:cubicBezTo>
                      <a:pt x="9" y="1"/>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5" name="Freeform 2294">
                <a:extLst>
                  <a:ext uri="{FF2B5EF4-FFF2-40B4-BE49-F238E27FC236}">
                    <a16:creationId xmlns:a16="http://schemas.microsoft.com/office/drawing/2014/main" id="{C8029EF2-BE33-4500-B716-F4B6A4372DD5}"/>
                  </a:ext>
                </a:extLst>
              </p:cNvPr>
              <p:cNvSpPr>
                <a:spLocks/>
              </p:cNvSpPr>
              <p:nvPr/>
            </p:nvSpPr>
            <p:spPr bwMode="auto">
              <a:xfrm>
                <a:off x="6766" y="3718"/>
                <a:ext cx="44" cy="53"/>
              </a:xfrm>
              <a:custGeom>
                <a:avLst/>
                <a:gdLst>
                  <a:gd name="T0" fmla="*/ 6 w 9"/>
                  <a:gd name="T1" fmla="*/ 6 h 11"/>
                  <a:gd name="T2" fmla="*/ 0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9"/>
                      <a:pt x="1" y="11"/>
                      <a:pt x="0" y="9"/>
                    </a:cubicBezTo>
                    <a:cubicBezTo>
                      <a:pt x="0" y="6"/>
                      <a:pt x="5" y="0"/>
                      <a:pt x="8" y="0"/>
                    </a:cubicBezTo>
                    <a:cubicBezTo>
                      <a:pt x="9" y="1"/>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6" name="Freeform 2295">
                <a:extLst>
                  <a:ext uri="{FF2B5EF4-FFF2-40B4-BE49-F238E27FC236}">
                    <a16:creationId xmlns:a16="http://schemas.microsoft.com/office/drawing/2014/main" id="{F5B0F378-3911-411F-8ECA-8F120664C1E0}"/>
                  </a:ext>
                </a:extLst>
              </p:cNvPr>
              <p:cNvSpPr>
                <a:spLocks/>
              </p:cNvSpPr>
              <p:nvPr/>
            </p:nvSpPr>
            <p:spPr bwMode="auto">
              <a:xfrm>
                <a:off x="6872" y="3727"/>
                <a:ext cx="44" cy="48"/>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3" y="9"/>
                      <a:pt x="0" y="10"/>
                      <a:pt x="0" y="9"/>
                    </a:cubicBezTo>
                    <a:cubicBezTo>
                      <a:pt x="0" y="7"/>
                      <a:pt x="6" y="0"/>
                      <a:pt x="8" y="0"/>
                    </a:cubicBezTo>
                    <a:cubicBezTo>
                      <a:pt x="9" y="0"/>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7" name="Freeform 2296">
                <a:extLst>
                  <a:ext uri="{FF2B5EF4-FFF2-40B4-BE49-F238E27FC236}">
                    <a16:creationId xmlns:a16="http://schemas.microsoft.com/office/drawing/2014/main" id="{AF9A9522-1A90-496E-B15A-BC566DFA38AB}"/>
                  </a:ext>
                </a:extLst>
              </p:cNvPr>
              <p:cNvSpPr>
                <a:spLocks/>
              </p:cNvSpPr>
              <p:nvPr/>
            </p:nvSpPr>
            <p:spPr bwMode="auto">
              <a:xfrm>
                <a:off x="6815" y="3790"/>
                <a:ext cx="43" cy="48"/>
              </a:xfrm>
              <a:custGeom>
                <a:avLst/>
                <a:gdLst>
                  <a:gd name="T0" fmla="*/ 5 w 9"/>
                  <a:gd name="T1" fmla="*/ 6 h 10"/>
                  <a:gd name="T2" fmla="*/ 0 w 9"/>
                  <a:gd name="T3" fmla="*/ 9 h 10"/>
                  <a:gd name="T4" fmla="*/ 8 w 9"/>
                  <a:gd name="T5" fmla="*/ 0 h 10"/>
                  <a:gd name="T6" fmla="*/ 5 w 9"/>
                  <a:gd name="T7" fmla="*/ 6 h 10"/>
                </a:gdLst>
                <a:ahLst/>
                <a:cxnLst>
                  <a:cxn ang="0">
                    <a:pos x="T0" y="T1"/>
                  </a:cxn>
                  <a:cxn ang="0">
                    <a:pos x="T2" y="T3"/>
                  </a:cxn>
                  <a:cxn ang="0">
                    <a:pos x="T4" y="T5"/>
                  </a:cxn>
                  <a:cxn ang="0">
                    <a:pos x="T6" y="T7"/>
                  </a:cxn>
                </a:cxnLst>
                <a:rect l="0" t="0" r="r" b="b"/>
                <a:pathLst>
                  <a:path w="9" h="10">
                    <a:moveTo>
                      <a:pt x="5" y="6"/>
                    </a:moveTo>
                    <a:cubicBezTo>
                      <a:pt x="3" y="9"/>
                      <a:pt x="0" y="10"/>
                      <a:pt x="0" y="9"/>
                    </a:cubicBezTo>
                    <a:cubicBezTo>
                      <a:pt x="0" y="7"/>
                      <a:pt x="6" y="0"/>
                      <a:pt x="8" y="0"/>
                    </a:cubicBezTo>
                    <a:cubicBezTo>
                      <a:pt x="9" y="1"/>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8" name="Freeform 2297">
                <a:extLst>
                  <a:ext uri="{FF2B5EF4-FFF2-40B4-BE49-F238E27FC236}">
                    <a16:creationId xmlns:a16="http://schemas.microsoft.com/office/drawing/2014/main" id="{13279FEA-4F6E-4A40-B94D-A2A124FBA56F}"/>
                  </a:ext>
                </a:extLst>
              </p:cNvPr>
              <p:cNvSpPr>
                <a:spLocks/>
              </p:cNvSpPr>
              <p:nvPr/>
            </p:nvSpPr>
            <p:spPr bwMode="auto">
              <a:xfrm>
                <a:off x="6844" y="3592"/>
                <a:ext cx="43" cy="53"/>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4" y="10"/>
                      <a:pt x="1" y="11"/>
                      <a:pt x="0" y="9"/>
                    </a:cubicBezTo>
                    <a:cubicBezTo>
                      <a:pt x="0" y="7"/>
                      <a:pt x="4" y="0"/>
                      <a:pt x="7" y="0"/>
                    </a:cubicBezTo>
                    <a:cubicBezTo>
                      <a:pt x="9" y="0"/>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49" name="Freeform 2298">
                <a:extLst>
                  <a:ext uri="{FF2B5EF4-FFF2-40B4-BE49-F238E27FC236}">
                    <a16:creationId xmlns:a16="http://schemas.microsoft.com/office/drawing/2014/main" id="{E466CA7B-5C58-4409-9B6C-9E9A2B1CD2D2}"/>
                  </a:ext>
                </a:extLst>
              </p:cNvPr>
              <p:cNvSpPr>
                <a:spLocks/>
              </p:cNvSpPr>
              <p:nvPr/>
            </p:nvSpPr>
            <p:spPr bwMode="auto">
              <a:xfrm>
                <a:off x="6805" y="3583"/>
                <a:ext cx="43" cy="57"/>
              </a:xfrm>
              <a:custGeom>
                <a:avLst/>
                <a:gdLst>
                  <a:gd name="T0" fmla="*/ 7 w 9"/>
                  <a:gd name="T1" fmla="*/ 6 h 12"/>
                  <a:gd name="T2" fmla="*/ 0 w 9"/>
                  <a:gd name="T3" fmla="*/ 9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4" y="10"/>
                      <a:pt x="1" y="12"/>
                      <a:pt x="0" y="9"/>
                    </a:cubicBezTo>
                    <a:cubicBezTo>
                      <a:pt x="0" y="6"/>
                      <a:pt x="4" y="0"/>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0" name="Freeform 2299">
                <a:extLst>
                  <a:ext uri="{FF2B5EF4-FFF2-40B4-BE49-F238E27FC236}">
                    <a16:creationId xmlns:a16="http://schemas.microsoft.com/office/drawing/2014/main" id="{DB89BC11-CA88-461F-91A4-32CC2F2514C4}"/>
                  </a:ext>
                </a:extLst>
              </p:cNvPr>
              <p:cNvSpPr>
                <a:spLocks/>
              </p:cNvSpPr>
              <p:nvPr/>
            </p:nvSpPr>
            <p:spPr bwMode="auto">
              <a:xfrm>
                <a:off x="6738" y="3631"/>
                <a:ext cx="48" cy="58"/>
              </a:xfrm>
              <a:custGeom>
                <a:avLst/>
                <a:gdLst>
                  <a:gd name="T0" fmla="*/ 8 w 10"/>
                  <a:gd name="T1" fmla="*/ 6 h 12"/>
                  <a:gd name="T2" fmla="*/ 1 w 10"/>
                  <a:gd name="T3" fmla="*/ 9 h 12"/>
                  <a:gd name="T4" fmla="*/ 8 w 10"/>
                  <a:gd name="T5" fmla="*/ 0 h 12"/>
                  <a:gd name="T6" fmla="*/ 8 w 10"/>
                  <a:gd name="T7" fmla="*/ 6 h 12"/>
                </a:gdLst>
                <a:ahLst/>
                <a:cxnLst>
                  <a:cxn ang="0">
                    <a:pos x="T0" y="T1"/>
                  </a:cxn>
                  <a:cxn ang="0">
                    <a:pos x="T2" y="T3"/>
                  </a:cxn>
                  <a:cxn ang="0">
                    <a:pos x="T4" y="T5"/>
                  </a:cxn>
                  <a:cxn ang="0">
                    <a:pos x="T6" y="T7"/>
                  </a:cxn>
                </a:cxnLst>
                <a:rect l="0" t="0" r="r" b="b"/>
                <a:pathLst>
                  <a:path w="10" h="12">
                    <a:moveTo>
                      <a:pt x="8" y="6"/>
                    </a:moveTo>
                    <a:cubicBezTo>
                      <a:pt x="5" y="10"/>
                      <a:pt x="2" y="12"/>
                      <a:pt x="1" y="9"/>
                    </a:cubicBezTo>
                    <a:cubicBezTo>
                      <a:pt x="0" y="7"/>
                      <a:pt x="5" y="0"/>
                      <a:pt x="8" y="0"/>
                    </a:cubicBezTo>
                    <a:cubicBezTo>
                      <a:pt x="10" y="1"/>
                      <a:pt x="9"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1" name="Freeform 2300">
                <a:extLst>
                  <a:ext uri="{FF2B5EF4-FFF2-40B4-BE49-F238E27FC236}">
                    <a16:creationId xmlns:a16="http://schemas.microsoft.com/office/drawing/2014/main" id="{C9BFF22C-9D5E-450C-9FC0-B0EBFF69F078}"/>
                  </a:ext>
                </a:extLst>
              </p:cNvPr>
              <p:cNvSpPr>
                <a:spLocks/>
              </p:cNvSpPr>
              <p:nvPr/>
            </p:nvSpPr>
            <p:spPr bwMode="auto">
              <a:xfrm>
                <a:off x="6791" y="3534"/>
                <a:ext cx="43" cy="58"/>
              </a:xfrm>
              <a:custGeom>
                <a:avLst/>
                <a:gdLst>
                  <a:gd name="T0" fmla="*/ 7 w 9"/>
                  <a:gd name="T1" fmla="*/ 7 h 12"/>
                  <a:gd name="T2" fmla="*/ 0 w 9"/>
                  <a:gd name="T3" fmla="*/ 10 h 12"/>
                  <a:gd name="T4" fmla="*/ 7 w 9"/>
                  <a:gd name="T5" fmla="*/ 0 h 12"/>
                  <a:gd name="T6" fmla="*/ 7 w 9"/>
                  <a:gd name="T7" fmla="*/ 7 h 12"/>
                </a:gdLst>
                <a:ahLst/>
                <a:cxnLst>
                  <a:cxn ang="0">
                    <a:pos x="T0" y="T1"/>
                  </a:cxn>
                  <a:cxn ang="0">
                    <a:pos x="T2" y="T3"/>
                  </a:cxn>
                  <a:cxn ang="0">
                    <a:pos x="T4" y="T5"/>
                  </a:cxn>
                  <a:cxn ang="0">
                    <a:pos x="T6" y="T7"/>
                  </a:cxn>
                </a:cxnLst>
                <a:rect l="0" t="0" r="r" b="b"/>
                <a:pathLst>
                  <a:path w="9" h="12">
                    <a:moveTo>
                      <a:pt x="7" y="7"/>
                    </a:moveTo>
                    <a:cubicBezTo>
                      <a:pt x="5" y="10"/>
                      <a:pt x="1" y="12"/>
                      <a:pt x="0" y="10"/>
                    </a:cubicBezTo>
                    <a:cubicBezTo>
                      <a:pt x="0" y="7"/>
                      <a:pt x="4" y="0"/>
                      <a:pt x="7" y="0"/>
                    </a:cubicBezTo>
                    <a:cubicBezTo>
                      <a:pt x="9" y="1"/>
                      <a:pt x="9"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2" name="Freeform 2301">
                <a:extLst>
                  <a:ext uri="{FF2B5EF4-FFF2-40B4-BE49-F238E27FC236}">
                    <a16:creationId xmlns:a16="http://schemas.microsoft.com/office/drawing/2014/main" id="{E2FAF3C7-9E59-489A-B392-B2C7E7A63032}"/>
                  </a:ext>
                </a:extLst>
              </p:cNvPr>
              <p:cNvSpPr>
                <a:spLocks/>
              </p:cNvSpPr>
              <p:nvPr/>
            </p:nvSpPr>
            <p:spPr bwMode="auto">
              <a:xfrm>
                <a:off x="7296" y="2946"/>
                <a:ext cx="15" cy="63"/>
              </a:xfrm>
              <a:custGeom>
                <a:avLst/>
                <a:gdLst>
                  <a:gd name="T0" fmla="*/ 2 w 3"/>
                  <a:gd name="T1" fmla="*/ 8 h 13"/>
                  <a:gd name="T2" fmla="*/ 1 w 3"/>
                  <a:gd name="T3" fmla="*/ 13 h 13"/>
                  <a:gd name="T4" fmla="*/ 1 w 3"/>
                  <a:gd name="T5" fmla="*/ 6 h 13"/>
                  <a:gd name="T6" fmla="*/ 3 w 3"/>
                  <a:gd name="T7" fmla="*/ 0 h 13"/>
                  <a:gd name="T8" fmla="*/ 3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8"/>
                      <a:pt x="1" y="12"/>
                      <a:pt x="1" y="13"/>
                    </a:cubicBezTo>
                    <a:cubicBezTo>
                      <a:pt x="0" y="12"/>
                      <a:pt x="1" y="6"/>
                      <a:pt x="1" y="6"/>
                    </a:cubicBezTo>
                    <a:cubicBezTo>
                      <a:pt x="1" y="3"/>
                      <a:pt x="2" y="0"/>
                      <a:pt x="3" y="0"/>
                    </a:cubicBezTo>
                    <a:cubicBezTo>
                      <a:pt x="3" y="0"/>
                      <a:pt x="3" y="0"/>
                      <a:pt x="3" y="0"/>
                    </a:cubicBezTo>
                    <a:cubicBezTo>
                      <a:pt x="3" y="1"/>
                      <a:pt x="3"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3" name="Freeform 2302">
                <a:extLst>
                  <a:ext uri="{FF2B5EF4-FFF2-40B4-BE49-F238E27FC236}">
                    <a16:creationId xmlns:a16="http://schemas.microsoft.com/office/drawing/2014/main" id="{7EE55246-8178-43DE-AD87-D9629D5F4E47}"/>
                  </a:ext>
                </a:extLst>
              </p:cNvPr>
              <p:cNvSpPr>
                <a:spLocks/>
              </p:cNvSpPr>
              <p:nvPr/>
            </p:nvSpPr>
            <p:spPr bwMode="auto">
              <a:xfrm>
                <a:off x="7311" y="2937"/>
                <a:ext cx="14" cy="62"/>
              </a:xfrm>
              <a:custGeom>
                <a:avLst/>
                <a:gdLst>
                  <a:gd name="T0" fmla="*/ 2 w 3"/>
                  <a:gd name="T1" fmla="*/ 8 h 13"/>
                  <a:gd name="T2" fmla="*/ 1 w 3"/>
                  <a:gd name="T3" fmla="*/ 13 h 13"/>
                  <a:gd name="T4" fmla="*/ 0 w 3"/>
                  <a:gd name="T5" fmla="*/ 13 h 13"/>
                  <a:gd name="T6" fmla="*/ 3 w 3"/>
                  <a:gd name="T7" fmla="*/ 0 h 13"/>
                  <a:gd name="T8" fmla="*/ 3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9"/>
                      <a:pt x="1" y="12"/>
                      <a:pt x="1" y="13"/>
                    </a:cubicBezTo>
                    <a:cubicBezTo>
                      <a:pt x="0" y="13"/>
                      <a:pt x="0" y="13"/>
                      <a:pt x="0" y="13"/>
                    </a:cubicBezTo>
                    <a:cubicBezTo>
                      <a:pt x="0" y="11"/>
                      <a:pt x="2" y="1"/>
                      <a:pt x="3" y="0"/>
                    </a:cubicBezTo>
                    <a:cubicBezTo>
                      <a:pt x="3" y="0"/>
                      <a:pt x="3" y="0"/>
                      <a:pt x="3" y="0"/>
                    </a:cubicBezTo>
                    <a:cubicBezTo>
                      <a:pt x="3"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4" name="Freeform 2303">
                <a:extLst>
                  <a:ext uri="{FF2B5EF4-FFF2-40B4-BE49-F238E27FC236}">
                    <a16:creationId xmlns:a16="http://schemas.microsoft.com/office/drawing/2014/main" id="{0D21DC5B-660B-4F39-B098-E711C7081250}"/>
                  </a:ext>
                </a:extLst>
              </p:cNvPr>
              <p:cNvSpPr>
                <a:spLocks/>
              </p:cNvSpPr>
              <p:nvPr/>
            </p:nvSpPr>
            <p:spPr bwMode="auto">
              <a:xfrm>
                <a:off x="7325" y="2893"/>
                <a:ext cx="10" cy="58"/>
              </a:xfrm>
              <a:custGeom>
                <a:avLst/>
                <a:gdLst>
                  <a:gd name="T0" fmla="*/ 1 w 2"/>
                  <a:gd name="T1" fmla="*/ 7 h 12"/>
                  <a:gd name="T2" fmla="*/ 0 w 2"/>
                  <a:gd name="T3" fmla="*/ 12 h 12"/>
                  <a:gd name="T4" fmla="*/ 2 w 2"/>
                  <a:gd name="T5" fmla="*/ 0 h 12"/>
                  <a:gd name="T6" fmla="*/ 2 w 2"/>
                  <a:gd name="T7" fmla="*/ 0 h 12"/>
                  <a:gd name="T8" fmla="*/ 1 w 2"/>
                  <a:gd name="T9" fmla="*/ 7 h 12"/>
                </a:gdLst>
                <a:ahLst/>
                <a:cxnLst>
                  <a:cxn ang="0">
                    <a:pos x="T0" y="T1"/>
                  </a:cxn>
                  <a:cxn ang="0">
                    <a:pos x="T2" y="T3"/>
                  </a:cxn>
                  <a:cxn ang="0">
                    <a:pos x="T4" y="T5"/>
                  </a:cxn>
                  <a:cxn ang="0">
                    <a:pos x="T6" y="T7"/>
                  </a:cxn>
                  <a:cxn ang="0">
                    <a:pos x="T8" y="T9"/>
                  </a:cxn>
                </a:cxnLst>
                <a:rect l="0" t="0" r="r" b="b"/>
                <a:pathLst>
                  <a:path w="2" h="12">
                    <a:moveTo>
                      <a:pt x="1" y="7"/>
                    </a:moveTo>
                    <a:cubicBezTo>
                      <a:pt x="1" y="8"/>
                      <a:pt x="1" y="12"/>
                      <a:pt x="0" y="12"/>
                    </a:cubicBezTo>
                    <a:cubicBezTo>
                      <a:pt x="0" y="12"/>
                      <a:pt x="2" y="1"/>
                      <a:pt x="2" y="0"/>
                    </a:cubicBezTo>
                    <a:cubicBezTo>
                      <a:pt x="2" y="0"/>
                      <a:pt x="2" y="0"/>
                      <a:pt x="2" y="0"/>
                    </a:cubicBezTo>
                    <a:cubicBezTo>
                      <a:pt x="2" y="1"/>
                      <a:pt x="2" y="5"/>
                      <a:pt x="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5" name="Freeform 2304">
                <a:extLst>
                  <a:ext uri="{FF2B5EF4-FFF2-40B4-BE49-F238E27FC236}">
                    <a16:creationId xmlns:a16="http://schemas.microsoft.com/office/drawing/2014/main" id="{8FA0C6F9-2063-4278-81DF-7B995C91F97E}"/>
                  </a:ext>
                </a:extLst>
              </p:cNvPr>
              <p:cNvSpPr>
                <a:spLocks/>
              </p:cNvSpPr>
              <p:nvPr/>
            </p:nvSpPr>
            <p:spPr bwMode="auto">
              <a:xfrm>
                <a:off x="7335" y="2845"/>
                <a:ext cx="10" cy="58"/>
              </a:xfrm>
              <a:custGeom>
                <a:avLst/>
                <a:gdLst>
                  <a:gd name="T0" fmla="*/ 1 w 2"/>
                  <a:gd name="T1" fmla="*/ 11 h 12"/>
                  <a:gd name="T2" fmla="*/ 0 w 2"/>
                  <a:gd name="T3" fmla="*/ 12 h 12"/>
                  <a:gd name="T4" fmla="*/ 2 w 2"/>
                  <a:gd name="T5" fmla="*/ 0 h 12"/>
                  <a:gd name="T6" fmla="*/ 2 w 2"/>
                  <a:gd name="T7" fmla="*/ 0 h 12"/>
                  <a:gd name="T8" fmla="*/ 2 w 2"/>
                  <a:gd name="T9" fmla="*/ 1 h 12"/>
                  <a:gd name="T10" fmla="*/ 1 w 2"/>
                  <a:gd name="T11" fmla="*/ 11 h 12"/>
                  <a:gd name="T12" fmla="*/ 1 w 2"/>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1" y="11"/>
                    </a:moveTo>
                    <a:cubicBezTo>
                      <a:pt x="1" y="12"/>
                      <a:pt x="1" y="12"/>
                      <a:pt x="0" y="12"/>
                    </a:cubicBezTo>
                    <a:cubicBezTo>
                      <a:pt x="0" y="12"/>
                      <a:pt x="2" y="0"/>
                      <a:pt x="2" y="0"/>
                    </a:cubicBezTo>
                    <a:cubicBezTo>
                      <a:pt x="2" y="0"/>
                      <a:pt x="2" y="0"/>
                      <a:pt x="2" y="0"/>
                    </a:cubicBezTo>
                    <a:cubicBezTo>
                      <a:pt x="2" y="0"/>
                      <a:pt x="2" y="0"/>
                      <a:pt x="2" y="1"/>
                    </a:cubicBezTo>
                    <a:cubicBezTo>
                      <a:pt x="1" y="11"/>
                      <a:pt x="1" y="11"/>
                      <a:pt x="1" y="11"/>
                    </a:cubicBezTo>
                    <a:cubicBezTo>
                      <a:pt x="1" y="11"/>
                      <a:pt x="1" y="11"/>
                      <a:pt x="1"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6" name="Freeform 2305">
                <a:extLst>
                  <a:ext uri="{FF2B5EF4-FFF2-40B4-BE49-F238E27FC236}">
                    <a16:creationId xmlns:a16="http://schemas.microsoft.com/office/drawing/2014/main" id="{D70CE7F2-57C1-40F2-A4FC-63832092E372}"/>
                  </a:ext>
                </a:extLst>
              </p:cNvPr>
              <p:cNvSpPr>
                <a:spLocks/>
              </p:cNvSpPr>
              <p:nvPr/>
            </p:nvSpPr>
            <p:spPr bwMode="auto">
              <a:xfrm>
                <a:off x="7349" y="2700"/>
                <a:ext cx="5" cy="63"/>
              </a:xfrm>
              <a:custGeom>
                <a:avLst/>
                <a:gdLst>
                  <a:gd name="T0" fmla="*/ 0 w 1"/>
                  <a:gd name="T1" fmla="*/ 12 h 13"/>
                  <a:gd name="T2" fmla="*/ 0 w 1"/>
                  <a:gd name="T3" fmla="*/ 13 h 13"/>
                  <a:gd name="T4" fmla="*/ 1 w 1"/>
                  <a:gd name="T5" fmla="*/ 0 h 13"/>
                  <a:gd name="T6" fmla="*/ 1 w 1"/>
                  <a:gd name="T7" fmla="*/ 0 h 13"/>
                  <a:gd name="T8" fmla="*/ 1 w 1"/>
                  <a:gd name="T9" fmla="*/ 1 h 13"/>
                  <a:gd name="T10" fmla="*/ 0 w 1"/>
                  <a:gd name="T11" fmla="*/ 12 h 13"/>
                  <a:gd name="T12" fmla="*/ 0 w 1"/>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 h="13">
                    <a:moveTo>
                      <a:pt x="0" y="12"/>
                    </a:moveTo>
                    <a:cubicBezTo>
                      <a:pt x="0" y="13"/>
                      <a:pt x="0" y="13"/>
                      <a:pt x="0" y="13"/>
                    </a:cubicBezTo>
                    <a:cubicBezTo>
                      <a:pt x="0" y="12"/>
                      <a:pt x="1" y="0"/>
                      <a:pt x="1" y="0"/>
                    </a:cubicBezTo>
                    <a:cubicBezTo>
                      <a:pt x="1" y="0"/>
                      <a:pt x="1" y="0"/>
                      <a:pt x="1" y="0"/>
                    </a:cubicBezTo>
                    <a:cubicBezTo>
                      <a:pt x="1" y="0"/>
                      <a:pt x="1" y="0"/>
                      <a:pt x="1" y="1"/>
                    </a:cubicBezTo>
                    <a:cubicBezTo>
                      <a:pt x="0" y="12"/>
                      <a:pt x="0" y="12"/>
                      <a:pt x="0" y="12"/>
                    </a:cubicBezTo>
                    <a:cubicBezTo>
                      <a:pt x="0" y="12"/>
                      <a:pt x="0" y="12"/>
                      <a:pt x="0" y="1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7" name="Freeform 2306">
                <a:extLst>
                  <a:ext uri="{FF2B5EF4-FFF2-40B4-BE49-F238E27FC236}">
                    <a16:creationId xmlns:a16="http://schemas.microsoft.com/office/drawing/2014/main" id="{CD3F217F-F3B2-4C72-84E5-735815F5AD8C}"/>
                  </a:ext>
                </a:extLst>
              </p:cNvPr>
              <p:cNvSpPr>
                <a:spLocks/>
              </p:cNvSpPr>
              <p:nvPr/>
            </p:nvSpPr>
            <p:spPr bwMode="auto">
              <a:xfrm>
                <a:off x="7340" y="2773"/>
                <a:ext cx="9" cy="62"/>
              </a:xfrm>
              <a:custGeom>
                <a:avLst/>
                <a:gdLst>
                  <a:gd name="T0" fmla="*/ 1 w 2"/>
                  <a:gd name="T1" fmla="*/ 8 h 13"/>
                  <a:gd name="T2" fmla="*/ 1 w 2"/>
                  <a:gd name="T3" fmla="*/ 13 h 13"/>
                  <a:gd name="T4" fmla="*/ 2 w 2"/>
                  <a:gd name="T5" fmla="*/ 0 h 13"/>
                  <a:gd name="T6" fmla="*/ 2 w 2"/>
                  <a:gd name="T7" fmla="*/ 0 h 13"/>
                  <a:gd name="T8" fmla="*/ 1 w 2"/>
                  <a:gd name="T9" fmla="*/ 8 h 13"/>
                </a:gdLst>
                <a:ahLst/>
                <a:cxnLst>
                  <a:cxn ang="0">
                    <a:pos x="T0" y="T1"/>
                  </a:cxn>
                  <a:cxn ang="0">
                    <a:pos x="T2" y="T3"/>
                  </a:cxn>
                  <a:cxn ang="0">
                    <a:pos x="T4" y="T5"/>
                  </a:cxn>
                  <a:cxn ang="0">
                    <a:pos x="T6" y="T7"/>
                  </a:cxn>
                  <a:cxn ang="0">
                    <a:pos x="T8" y="T9"/>
                  </a:cxn>
                </a:cxnLst>
                <a:rect l="0" t="0" r="r" b="b"/>
                <a:pathLst>
                  <a:path w="2" h="13">
                    <a:moveTo>
                      <a:pt x="1" y="8"/>
                    </a:moveTo>
                    <a:cubicBezTo>
                      <a:pt x="1" y="8"/>
                      <a:pt x="1" y="12"/>
                      <a:pt x="1" y="13"/>
                    </a:cubicBezTo>
                    <a:cubicBezTo>
                      <a:pt x="0" y="12"/>
                      <a:pt x="1" y="1"/>
                      <a:pt x="2" y="0"/>
                    </a:cubicBezTo>
                    <a:cubicBezTo>
                      <a:pt x="2" y="0"/>
                      <a:pt x="2" y="0"/>
                      <a:pt x="2" y="0"/>
                    </a:cubicBezTo>
                    <a:cubicBezTo>
                      <a:pt x="2" y="1"/>
                      <a:pt x="2" y="5"/>
                      <a:pt x="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8" name="Freeform 2307">
                <a:extLst>
                  <a:ext uri="{FF2B5EF4-FFF2-40B4-BE49-F238E27FC236}">
                    <a16:creationId xmlns:a16="http://schemas.microsoft.com/office/drawing/2014/main" id="{8C8391AD-7C1D-4426-97B4-8D19D634E95E}"/>
                  </a:ext>
                </a:extLst>
              </p:cNvPr>
              <p:cNvSpPr>
                <a:spLocks/>
              </p:cNvSpPr>
              <p:nvPr/>
            </p:nvSpPr>
            <p:spPr bwMode="auto">
              <a:xfrm>
                <a:off x="7330" y="2826"/>
                <a:ext cx="10" cy="57"/>
              </a:xfrm>
              <a:custGeom>
                <a:avLst/>
                <a:gdLst>
                  <a:gd name="T0" fmla="*/ 1 w 2"/>
                  <a:gd name="T1" fmla="*/ 7 h 12"/>
                  <a:gd name="T2" fmla="*/ 0 w 2"/>
                  <a:gd name="T3" fmla="*/ 12 h 12"/>
                  <a:gd name="T4" fmla="*/ 0 w 2"/>
                  <a:gd name="T5" fmla="*/ 12 h 12"/>
                  <a:gd name="T6" fmla="*/ 2 w 2"/>
                  <a:gd name="T7" fmla="*/ 0 h 12"/>
                  <a:gd name="T8" fmla="*/ 2 w 2"/>
                  <a:gd name="T9" fmla="*/ 0 h 12"/>
                  <a:gd name="T10" fmla="*/ 1 w 2"/>
                  <a:gd name="T11" fmla="*/ 7 h 12"/>
                </a:gdLst>
                <a:ahLst/>
                <a:cxnLst>
                  <a:cxn ang="0">
                    <a:pos x="T0" y="T1"/>
                  </a:cxn>
                  <a:cxn ang="0">
                    <a:pos x="T2" y="T3"/>
                  </a:cxn>
                  <a:cxn ang="0">
                    <a:pos x="T4" y="T5"/>
                  </a:cxn>
                  <a:cxn ang="0">
                    <a:pos x="T6" y="T7"/>
                  </a:cxn>
                  <a:cxn ang="0">
                    <a:pos x="T8" y="T9"/>
                  </a:cxn>
                  <a:cxn ang="0">
                    <a:pos x="T10" y="T11"/>
                  </a:cxn>
                </a:cxnLst>
                <a:rect l="0" t="0" r="r" b="b"/>
                <a:pathLst>
                  <a:path w="2" h="12">
                    <a:moveTo>
                      <a:pt x="1" y="7"/>
                    </a:moveTo>
                    <a:cubicBezTo>
                      <a:pt x="1" y="8"/>
                      <a:pt x="1" y="12"/>
                      <a:pt x="0" y="12"/>
                    </a:cubicBezTo>
                    <a:cubicBezTo>
                      <a:pt x="0" y="12"/>
                      <a:pt x="0" y="12"/>
                      <a:pt x="0" y="12"/>
                    </a:cubicBezTo>
                    <a:cubicBezTo>
                      <a:pt x="0" y="11"/>
                      <a:pt x="1" y="0"/>
                      <a:pt x="2" y="0"/>
                    </a:cubicBezTo>
                    <a:cubicBezTo>
                      <a:pt x="2" y="0"/>
                      <a:pt x="2" y="0"/>
                      <a:pt x="2" y="0"/>
                    </a:cubicBezTo>
                    <a:cubicBezTo>
                      <a:pt x="2" y="0"/>
                      <a:pt x="2" y="5"/>
                      <a:pt x="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59" name="Freeform 2308">
                <a:extLst>
                  <a:ext uri="{FF2B5EF4-FFF2-40B4-BE49-F238E27FC236}">
                    <a16:creationId xmlns:a16="http://schemas.microsoft.com/office/drawing/2014/main" id="{FE9C602D-A7B2-453F-8412-842BFAEE0B75}"/>
                  </a:ext>
                </a:extLst>
              </p:cNvPr>
              <p:cNvSpPr>
                <a:spLocks/>
              </p:cNvSpPr>
              <p:nvPr/>
            </p:nvSpPr>
            <p:spPr bwMode="auto">
              <a:xfrm>
                <a:off x="7316" y="2845"/>
                <a:ext cx="14" cy="63"/>
              </a:xfrm>
              <a:custGeom>
                <a:avLst/>
                <a:gdLst>
                  <a:gd name="T0" fmla="*/ 2 w 3"/>
                  <a:gd name="T1" fmla="*/ 8 h 13"/>
                  <a:gd name="T2" fmla="*/ 0 w 3"/>
                  <a:gd name="T3" fmla="*/ 13 h 13"/>
                  <a:gd name="T4" fmla="*/ 0 w 3"/>
                  <a:gd name="T5" fmla="*/ 7 h 13"/>
                  <a:gd name="T6" fmla="*/ 2 w 3"/>
                  <a:gd name="T7" fmla="*/ 0 h 13"/>
                  <a:gd name="T8" fmla="*/ 2 w 3"/>
                  <a:gd name="T9" fmla="*/ 0 h 13"/>
                  <a:gd name="T10" fmla="*/ 2 w 3"/>
                  <a:gd name="T11" fmla="*/ 8 h 13"/>
                </a:gdLst>
                <a:ahLst/>
                <a:cxnLst>
                  <a:cxn ang="0">
                    <a:pos x="T0" y="T1"/>
                  </a:cxn>
                  <a:cxn ang="0">
                    <a:pos x="T2" y="T3"/>
                  </a:cxn>
                  <a:cxn ang="0">
                    <a:pos x="T4" y="T5"/>
                  </a:cxn>
                  <a:cxn ang="0">
                    <a:pos x="T6" y="T7"/>
                  </a:cxn>
                  <a:cxn ang="0">
                    <a:pos x="T8" y="T9"/>
                  </a:cxn>
                  <a:cxn ang="0">
                    <a:pos x="T10" y="T11"/>
                  </a:cxn>
                </a:cxnLst>
                <a:rect l="0" t="0" r="r" b="b"/>
                <a:pathLst>
                  <a:path w="3" h="13">
                    <a:moveTo>
                      <a:pt x="2" y="8"/>
                    </a:moveTo>
                    <a:cubicBezTo>
                      <a:pt x="2" y="9"/>
                      <a:pt x="1" y="13"/>
                      <a:pt x="0" y="13"/>
                    </a:cubicBezTo>
                    <a:cubicBezTo>
                      <a:pt x="0" y="13"/>
                      <a:pt x="0" y="8"/>
                      <a:pt x="0" y="7"/>
                    </a:cubicBezTo>
                    <a:cubicBezTo>
                      <a:pt x="1" y="3"/>
                      <a:pt x="1" y="0"/>
                      <a:pt x="2" y="0"/>
                    </a:cubicBezTo>
                    <a:cubicBezTo>
                      <a:pt x="2" y="0"/>
                      <a:pt x="2" y="0"/>
                      <a:pt x="2" y="0"/>
                    </a:cubicBezTo>
                    <a:cubicBezTo>
                      <a:pt x="3"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0" name="Freeform 2309">
                <a:extLst>
                  <a:ext uri="{FF2B5EF4-FFF2-40B4-BE49-F238E27FC236}">
                    <a16:creationId xmlns:a16="http://schemas.microsoft.com/office/drawing/2014/main" id="{0EB02DB0-B096-4403-ADC1-CB2A29F4FED8}"/>
                  </a:ext>
                </a:extLst>
              </p:cNvPr>
              <p:cNvSpPr>
                <a:spLocks/>
              </p:cNvSpPr>
              <p:nvPr/>
            </p:nvSpPr>
            <p:spPr bwMode="auto">
              <a:xfrm>
                <a:off x="7301" y="2806"/>
                <a:ext cx="15" cy="68"/>
              </a:xfrm>
              <a:custGeom>
                <a:avLst/>
                <a:gdLst>
                  <a:gd name="T0" fmla="*/ 3 w 3"/>
                  <a:gd name="T1" fmla="*/ 8 h 14"/>
                  <a:gd name="T2" fmla="*/ 1 w 3"/>
                  <a:gd name="T3" fmla="*/ 13 h 14"/>
                  <a:gd name="T4" fmla="*/ 3 w 3"/>
                  <a:gd name="T5" fmla="*/ 0 h 14"/>
                  <a:gd name="T6" fmla="*/ 3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2" y="11"/>
                      <a:pt x="2" y="14"/>
                      <a:pt x="1" y="13"/>
                    </a:cubicBezTo>
                    <a:cubicBezTo>
                      <a:pt x="0" y="11"/>
                      <a:pt x="1" y="0"/>
                      <a:pt x="3" y="0"/>
                    </a:cubicBezTo>
                    <a:cubicBezTo>
                      <a:pt x="3" y="0"/>
                      <a:pt x="3" y="0"/>
                      <a:pt x="3"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1" name="Freeform 2310">
                <a:extLst>
                  <a:ext uri="{FF2B5EF4-FFF2-40B4-BE49-F238E27FC236}">
                    <a16:creationId xmlns:a16="http://schemas.microsoft.com/office/drawing/2014/main" id="{949E49E2-CFAA-4566-8F03-CD1215F979F6}"/>
                  </a:ext>
                </a:extLst>
              </p:cNvPr>
              <p:cNvSpPr>
                <a:spLocks/>
              </p:cNvSpPr>
              <p:nvPr/>
            </p:nvSpPr>
            <p:spPr bwMode="auto">
              <a:xfrm>
                <a:off x="7325" y="2749"/>
                <a:ext cx="10" cy="62"/>
              </a:xfrm>
              <a:custGeom>
                <a:avLst/>
                <a:gdLst>
                  <a:gd name="T0" fmla="*/ 2 w 2"/>
                  <a:gd name="T1" fmla="*/ 8 h 13"/>
                  <a:gd name="T2" fmla="*/ 1 w 2"/>
                  <a:gd name="T3" fmla="*/ 13 h 13"/>
                  <a:gd name="T4" fmla="*/ 0 w 2"/>
                  <a:gd name="T5" fmla="*/ 6 h 13"/>
                  <a:gd name="T6" fmla="*/ 2 w 2"/>
                  <a:gd name="T7" fmla="*/ 0 h 13"/>
                  <a:gd name="T8" fmla="*/ 2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8"/>
                      <a:pt x="1" y="12"/>
                      <a:pt x="1" y="13"/>
                    </a:cubicBezTo>
                    <a:cubicBezTo>
                      <a:pt x="0" y="12"/>
                      <a:pt x="0" y="6"/>
                      <a:pt x="0" y="6"/>
                    </a:cubicBezTo>
                    <a:cubicBezTo>
                      <a:pt x="1" y="3"/>
                      <a:pt x="1" y="0"/>
                      <a:pt x="2" y="0"/>
                    </a:cubicBezTo>
                    <a:cubicBezTo>
                      <a:pt x="2" y="0"/>
                      <a:pt x="2" y="0"/>
                      <a:pt x="2" y="0"/>
                    </a:cubicBezTo>
                    <a:cubicBezTo>
                      <a:pt x="2" y="0"/>
                      <a:pt x="2" y="4"/>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2" name="Freeform 2311">
                <a:extLst>
                  <a:ext uri="{FF2B5EF4-FFF2-40B4-BE49-F238E27FC236}">
                    <a16:creationId xmlns:a16="http://schemas.microsoft.com/office/drawing/2014/main" id="{9FBA13FF-94E3-4A90-956C-0FC5C4B2590D}"/>
                  </a:ext>
                </a:extLst>
              </p:cNvPr>
              <p:cNvSpPr>
                <a:spLocks/>
              </p:cNvSpPr>
              <p:nvPr/>
            </p:nvSpPr>
            <p:spPr bwMode="auto">
              <a:xfrm>
                <a:off x="7340" y="2710"/>
                <a:ext cx="9" cy="63"/>
              </a:xfrm>
              <a:custGeom>
                <a:avLst/>
                <a:gdLst>
                  <a:gd name="T0" fmla="*/ 1 w 2"/>
                  <a:gd name="T1" fmla="*/ 8 h 13"/>
                  <a:gd name="T2" fmla="*/ 1 w 2"/>
                  <a:gd name="T3" fmla="*/ 13 h 13"/>
                  <a:gd name="T4" fmla="*/ 0 w 2"/>
                  <a:gd name="T5" fmla="*/ 13 h 13"/>
                  <a:gd name="T6" fmla="*/ 1 w 2"/>
                  <a:gd name="T7" fmla="*/ 0 h 13"/>
                  <a:gd name="T8" fmla="*/ 1 w 2"/>
                  <a:gd name="T9" fmla="*/ 0 h 13"/>
                  <a:gd name="T10" fmla="*/ 1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1" y="8"/>
                    </a:moveTo>
                    <a:cubicBezTo>
                      <a:pt x="1" y="9"/>
                      <a:pt x="1" y="12"/>
                      <a:pt x="1" y="13"/>
                    </a:cubicBezTo>
                    <a:cubicBezTo>
                      <a:pt x="1" y="13"/>
                      <a:pt x="0" y="13"/>
                      <a:pt x="0" y="13"/>
                    </a:cubicBezTo>
                    <a:cubicBezTo>
                      <a:pt x="0" y="12"/>
                      <a:pt x="0" y="1"/>
                      <a:pt x="1" y="0"/>
                    </a:cubicBezTo>
                    <a:cubicBezTo>
                      <a:pt x="1" y="0"/>
                      <a:pt x="1" y="0"/>
                      <a:pt x="1" y="0"/>
                    </a:cubicBezTo>
                    <a:cubicBezTo>
                      <a:pt x="2" y="1"/>
                      <a:pt x="1" y="5"/>
                      <a:pt x="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3" name="Freeform 2312">
                <a:extLst>
                  <a:ext uri="{FF2B5EF4-FFF2-40B4-BE49-F238E27FC236}">
                    <a16:creationId xmlns:a16="http://schemas.microsoft.com/office/drawing/2014/main" id="{FB27F554-A217-469A-B011-FF426F277575}"/>
                  </a:ext>
                </a:extLst>
              </p:cNvPr>
              <p:cNvSpPr>
                <a:spLocks/>
              </p:cNvSpPr>
              <p:nvPr/>
            </p:nvSpPr>
            <p:spPr bwMode="auto">
              <a:xfrm>
                <a:off x="7340" y="2604"/>
                <a:ext cx="9" cy="63"/>
              </a:xfrm>
              <a:custGeom>
                <a:avLst/>
                <a:gdLst>
                  <a:gd name="T0" fmla="*/ 2 w 2"/>
                  <a:gd name="T1" fmla="*/ 8 h 13"/>
                  <a:gd name="T2" fmla="*/ 1 w 2"/>
                  <a:gd name="T3" fmla="*/ 13 h 13"/>
                  <a:gd name="T4" fmla="*/ 1 w 2"/>
                  <a:gd name="T5" fmla="*/ 13 h 13"/>
                  <a:gd name="T6" fmla="*/ 1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1" y="13"/>
                      <a:pt x="1" y="13"/>
                      <a:pt x="1" y="13"/>
                    </a:cubicBezTo>
                    <a:cubicBezTo>
                      <a:pt x="0" y="12"/>
                      <a:pt x="0" y="1"/>
                      <a:pt x="1"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4" name="Freeform 2313">
                <a:extLst>
                  <a:ext uri="{FF2B5EF4-FFF2-40B4-BE49-F238E27FC236}">
                    <a16:creationId xmlns:a16="http://schemas.microsoft.com/office/drawing/2014/main" id="{C06925EF-68D8-4894-979E-0132E5A8B87E}"/>
                  </a:ext>
                </a:extLst>
              </p:cNvPr>
              <p:cNvSpPr>
                <a:spLocks/>
              </p:cNvSpPr>
              <p:nvPr/>
            </p:nvSpPr>
            <p:spPr bwMode="auto">
              <a:xfrm>
                <a:off x="7330" y="2647"/>
                <a:ext cx="10" cy="63"/>
              </a:xfrm>
              <a:custGeom>
                <a:avLst/>
                <a:gdLst>
                  <a:gd name="T0" fmla="*/ 2 w 2"/>
                  <a:gd name="T1" fmla="*/ 8 h 13"/>
                  <a:gd name="T2" fmla="*/ 1 w 2"/>
                  <a:gd name="T3" fmla="*/ 13 h 13"/>
                  <a:gd name="T4" fmla="*/ 0 w 2"/>
                  <a:gd name="T5" fmla="*/ 7 h 13"/>
                  <a:gd name="T6" fmla="*/ 1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0" y="13"/>
                      <a:pt x="0" y="9"/>
                      <a:pt x="0" y="7"/>
                    </a:cubicBezTo>
                    <a:cubicBezTo>
                      <a:pt x="0" y="3"/>
                      <a:pt x="1" y="0"/>
                      <a:pt x="1" y="0"/>
                    </a:cubicBezTo>
                    <a:cubicBezTo>
                      <a:pt x="1" y="0"/>
                      <a:pt x="1" y="0"/>
                      <a:pt x="1" y="0"/>
                    </a:cubicBezTo>
                    <a:cubicBezTo>
                      <a:pt x="2"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5" name="Freeform 2314">
                <a:extLst>
                  <a:ext uri="{FF2B5EF4-FFF2-40B4-BE49-F238E27FC236}">
                    <a16:creationId xmlns:a16="http://schemas.microsoft.com/office/drawing/2014/main" id="{46FA8CD2-E23C-47C8-B836-ACE9135A1E88}"/>
                  </a:ext>
                </a:extLst>
              </p:cNvPr>
              <p:cNvSpPr>
                <a:spLocks/>
              </p:cNvSpPr>
              <p:nvPr/>
            </p:nvSpPr>
            <p:spPr bwMode="auto">
              <a:xfrm>
                <a:off x="7311" y="2705"/>
                <a:ext cx="14" cy="68"/>
              </a:xfrm>
              <a:custGeom>
                <a:avLst/>
                <a:gdLst>
                  <a:gd name="T0" fmla="*/ 3 w 3"/>
                  <a:gd name="T1" fmla="*/ 8 h 14"/>
                  <a:gd name="T2" fmla="*/ 1 w 3"/>
                  <a:gd name="T3" fmla="*/ 13 h 14"/>
                  <a:gd name="T4" fmla="*/ 2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2" y="11"/>
                      <a:pt x="2" y="14"/>
                      <a:pt x="1" y="13"/>
                    </a:cubicBezTo>
                    <a:cubicBezTo>
                      <a:pt x="0" y="11"/>
                      <a:pt x="0" y="0"/>
                      <a:pt x="2" y="0"/>
                    </a:cubicBezTo>
                    <a:cubicBezTo>
                      <a:pt x="2" y="0"/>
                      <a:pt x="2" y="0"/>
                      <a:pt x="2"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6" name="Freeform 2315">
                <a:extLst>
                  <a:ext uri="{FF2B5EF4-FFF2-40B4-BE49-F238E27FC236}">
                    <a16:creationId xmlns:a16="http://schemas.microsoft.com/office/drawing/2014/main" id="{9FFC0838-3FF6-4AC5-9DFC-9F9D18CEE5B0}"/>
                  </a:ext>
                </a:extLst>
              </p:cNvPr>
              <p:cNvSpPr>
                <a:spLocks/>
              </p:cNvSpPr>
              <p:nvPr/>
            </p:nvSpPr>
            <p:spPr bwMode="auto">
              <a:xfrm>
                <a:off x="6829" y="3366"/>
                <a:ext cx="43" cy="62"/>
              </a:xfrm>
              <a:custGeom>
                <a:avLst/>
                <a:gdLst>
                  <a:gd name="T0" fmla="*/ 8 w 9"/>
                  <a:gd name="T1" fmla="*/ 7 h 13"/>
                  <a:gd name="T2" fmla="*/ 1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2" y="13"/>
                      <a:pt x="1" y="10"/>
                    </a:cubicBezTo>
                    <a:cubicBezTo>
                      <a:pt x="0" y="6"/>
                      <a:pt x="3" y="0"/>
                      <a:pt x="7"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7" name="Freeform 2316">
                <a:extLst>
                  <a:ext uri="{FF2B5EF4-FFF2-40B4-BE49-F238E27FC236}">
                    <a16:creationId xmlns:a16="http://schemas.microsoft.com/office/drawing/2014/main" id="{9DFE2E3B-D886-4C18-8A3A-C2472662C86F}"/>
                  </a:ext>
                </a:extLst>
              </p:cNvPr>
              <p:cNvSpPr>
                <a:spLocks/>
              </p:cNvSpPr>
              <p:nvPr/>
            </p:nvSpPr>
            <p:spPr bwMode="auto">
              <a:xfrm>
                <a:off x="6834" y="3457"/>
                <a:ext cx="48" cy="63"/>
              </a:xfrm>
              <a:custGeom>
                <a:avLst/>
                <a:gdLst>
                  <a:gd name="T0" fmla="*/ 8 w 10"/>
                  <a:gd name="T1" fmla="*/ 7 h 13"/>
                  <a:gd name="T2" fmla="*/ 1 w 10"/>
                  <a:gd name="T3" fmla="*/ 10 h 13"/>
                  <a:gd name="T4" fmla="*/ 8 w 10"/>
                  <a:gd name="T5" fmla="*/ 1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1"/>
                      <a:pt x="2" y="13"/>
                      <a:pt x="1" y="10"/>
                    </a:cubicBezTo>
                    <a:cubicBezTo>
                      <a:pt x="0" y="7"/>
                      <a:pt x="4" y="0"/>
                      <a:pt x="8" y="1"/>
                    </a:cubicBezTo>
                    <a:cubicBezTo>
                      <a:pt x="10" y="1"/>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8" name="Freeform 2317">
                <a:extLst>
                  <a:ext uri="{FF2B5EF4-FFF2-40B4-BE49-F238E27FC236}">
                    <a16:creationId xmlns:a16="http://schemas.microsoft.com/office/drawing/2014/main" id="{E6659D36-C9D1-4D0A-9C77-EC325ADAE55E}"/>
                  </a:ext>
                </a:extLst>
              </p:cNvPr>
              <p:cNvSpPr>
                <a:spLocks/>
              </p:cNvSpPr>
              <p:nvPr/>
            </p:nvSpPr>
            <p:spPr bwMode="auto">
              <a:xfrm>
                <a:off x="6872" y="3380"/>
                <a:ext cx="49" cy="63"/>
              </a:xfrm>
              <a:custGeom>
                <a:avLst/>
                <a:gdLst>
                  <a:gd name="T0" fmla="*/ 8 w 10"/>
                  <a:gd name="T1" fmla="*/ 7 h 13"/>
                  <a:gd name="T2" fmla="*/ 1 w 10"/>
                  <a:gd name="T3" fmla="*/ 10 h 13"/>
                  <a:gd name="T4" fmla="*/ 7 w 10"/>
                  <a:gd name="T5" fmla="*/ 1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1"/>
                      <a:pt x="2" y="13"/>
                      <a:pt x="1" y="10"/>
                    </a:cubicBezTo>
                    <a:cubicBezTo>
                      <a:pt x="0" y="7"/>
                      <a:pt x="4" y="0"/>
                      <a:pt x="7" y="1"/>
                    </a:cubicBezTo>
                    <a:cubicBezTo>
                      <a:pt x="10" y="1"/>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69" name="Freeform 2318">
                <a:extLst>
                  <a:ext uri="{FF2B5EF4-FFF2-40B4-BE49-F238E27FC236}">
                    <a16:creationId xmlns:a16="http://schemas.microsoft.com/office/drawing/2014/main" id="{3B2CBCB7-FC13-4843-A703-1E22110FED69}"/>
                  </a:ext>
                </a:extLst>
              </p:cNvPr>
              <p:cNvSpPr>
                <a:spLocks/>
              </p:cNvSpPr>
              <p:nvPr/>
            </p:nvSpPr>
            <p:spPr bwMode="auto">
              <a:xfrm>
                <a:off x="6858" y="3515"/>
                <a:ext cx="43" cy="58"/>
              </a:xfrm>
              <a:custGeom>
                <a:avLst/>
                <a:gdLst>
                  <a:gd name="T0" fmla="*/ 7 w 9"/>
                  <a:gd name="T1" fmla="*/ 6 h 12"/>
                  <a:gd name="T2" fmla="*/ 1 w 9"/>
                  <a:gd name="T3" fmla="*/ 9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1" y="12"/>
                      <a:pt x="1" y="9"/>
                    </a:cubicBezTo>
                    <a:cubicBezTo>
                      <a:pt x="0" y="6"/>
                      <a:pt x="4" y="0"/>
                      <a:pt x="7" y="0"/>
                    </a:cubicBezTo>
                    <a:cubicBezTo>
                      <a:pt x="9" y="0"/>
                      <a:pt x="8"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0" name="Freeform 2319">
                <a:extLst>
                  <a:ext uri="{FF2B5EF4-FFF2-40B4-BE49-F238E27FC236}">
                    <a16:creationId xmlns:a16="http://schemas.microsoft.com/office/drawing/2014/main" id="{47D8B197-66F1-4C38-A42A-8FDE0A64FA97}"/>
                  </a:ext>
                </a:extLst>
              </p:cNvPr>
              <p:cNvSpPr>
                <a:spLocks/>
              </p:cNvSpPr>
              <p:nvPr/>
            </p:nvSpPr>
            <p:spPr bwMode="auto">
              <a:xfrm>
                <a:off x="6892" y="3583"/>
                <a:ext cx="43" cy="57"/>
              </a:xfrm>
              <a:custGeom>
                <a:avLst/>
                <a:gdLst>
                  <a:gd name="T0" fmla="*/ 6 w 9"/>
                  <a:gd name="T1" fmla="*/ 7 h 12"/>
                  <a:gd name="T2" fmla="*/ 0 w 9"/>
                  <a:gd name="T3" fmla="*/ 10 h 12"/>
                  <a:gd name="T4" fmla="*/ 7 w 9"/>
                  <a:gd name="T5" fmla="*/ 1 h 12"/>
                  <a:gd name="T6" fmla="*/ 6 w 9"/>
                  <a:gd name="T7" fmla="*/ 7 h 12"/>
                </a:gdLst>
                <a:ahLst/>
                <a:cxnLst>
                  <a:cxn ang="0">
                    <a:pos x="T0" y="T1"/>
                  </a:cxn>
                  <a:cxn ang="0">
                    <a:pos x="T2" y="T3"/>
                  </a:cxn>
                  <a:cxn ang="0">
                    <a:pos x="T4" y="T5"/>
                  </a:cxn>
                  <a:cxn ang="0">
                    <a:pos x="T6" y="T7"/>
                  </a:cxn>
                </a:cxnLst>
                <a:rect l="0" t="0" r="r" b="b"/>
                <a:pathLst>
                  <a:path w="9" h="12">
                    <a:moveTo>
                      <a:pt x="6" y="7"/>
                    </a:moveTo>
                    <a:cubicBezTo>
                      <a:pt x="4" y="10"/>
                      <a:pt x="1" y="12"/>
                      <a:pt x="0" y="10"/>
                    </a:cubicBezTo>
                    <a:cubicBezTo>
                      <a:pt x="0" y="8"/>
                      <a:pt x="4" y="0"/>
                      <a:pt x="7" y="1"/>
                    </a:cubicBezTo>
                    <a:cubicBezTo>
                      <a:pt x="9" y="1"/>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1" name="Freeform 2320">
                <a:extLst>
                  <a:ext uri="{FF2B5EF4-FFF2-40B4-BE49-F238E27FC236}">
                    <a16:creationId xmlns:a16="http://schemas.microsoft.com/office/drawing/2014/main" id="{0119D681-64A5-4299-8D9B-A15D94E72EB7}"/>
                  </a:ext>
                </a:extLst>
              </p:cNvPr>
              <p:cNvSpPr>
                <a:spLocks/>
              </p:cNvSpPr>
              <p:nvPr/>
            </p:nvSpPr>
            <p:spPr bwMode="auto">
              <a:xfrm>
                <a:off x="6930" y="3578"/>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10"/>
                      <a:pt x="1" y="11"/>
                      <a:pt x="0" y="10"/>
                    </a:cubicBezTo>
                    <a:cubicBezTo>
                      <a:pt x="0" y="8"/>
                      <a:pt x="4" y="0"/>
                      <a:pt x="7" y="0"/>
                    </a:cubicBezTo>
                    <a:cubicBezTo>
                      <a:pt x="8" y="0"/>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2" name="Freeform 2321">
                <a:extLst>
                  <a:ext uri="{FF2B5EF4-FFF2-40B4-BE49-F238E27FC236}">
                    <a16:creationId xmlns:a16="http://schemas.microsoft.com/office/drawing/2014/main" id="{4103A554-4EF8-47CD-A4D4-35A722AD751C}"/>
                  </a:ext>
                </a:extLst>
              </p:cNvPr>
              <p:cNvSpPr>
                <a:spLocks/>
              </p:cNvSpPr>
              <p:nvPr/>
            </p:nvSpPr>
            <p:spPr bwMode="auto">
              <a:xfrm>
                <a:off x="6863" y="3665"/>
                <a:ext cx="43" cy="53"/>
              </a:xfrm>
              <a:custGeom>
                <a:avLst/>
                <a:gdLst>
                  <a:gd name="T0" fmla="*/ 6 w 9"/>
                  <a:gd name="T1" fmla="*/ 6 h 11"/>
                  <a:gd name="T2" fmla="*/ 0 w 9"/>
                  <a:gd name="T3" fmla="*/ 9 h 11"/>
                  <a:gd name="T4" fmla="*/ 7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0" y="11"/>
                      <a:pt x="0" y="9"/>
                    </a:cubicBezTo>
                    <a:cubicBezTo>
                      <a:pt x="0" y="7"/>
                      <a:pt x="5" y="0"/>
                      <a:pt x="7" y="0"/>
                    </a:cubicBezTo>
                    <a:cubicBezTo>
                      <a:pt x="9" y="0"/>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3" name="Freeform 2322">
                <a:extLst>
                  <a:ext uri="{FF2B5EF4-FFF2-40B4-BE49-F238E27FC236}">
                    <a16:creationId xmlns:a16="http://schemas.microsoft.com/office/drawing/2014/main" id="{D01061A2-FE8E-48C0-9A00-76A1C4D673F6}"/>
                  </a:ext>
                </a:extLst>
              </p:cNvPr>
              <p:cNvSpPr>
                <a:spLocks/>
              </p:cNvSpPr>
              <p:nvPr/>
            </p:nvSpPr>
            <p:spPr bwMode="auto">
              <a:xfrm>
                <a:off x="6959" y="3496"/>
                <a:ext cx="44" cy="58"/>
              </a:xfrm>
              <a:custGeom>
                <a:avLst/>
                <a:gdLst>
                  <a:gd name="T0" fmla="*/ 6 w 9"/>
                  <a:gd name="T1" fmla="*/ 6 h 12"/>
                  <a:gd name="T2" fmla="*/ 1 w 9"/>
                  <a:gd name="T3" fmla="*/ 10 h 12"/>
                  <a:gd name="T4" fmla="*/ 7 w 9"/>
                  <a:gd name="T5" fmla="*/ 0 h 12"/>
                  <a:gd name="T6" fmla="*/ 6 w 9"/>
                  <a:gd name="T7" fmla="*/ 6 h 12"/>
                </a:gdLst>
                <a:ahLst/>
                <a:cxnLst>
                  <a:cxn ang="0">
                    <a:pos x="T0" y="T1"/>
                  </a:cxn>
                  <a:cxn ang="0">
                    <a:pos x="T2" y="T3"/>
                  </a:cxn>
                  <a:cxn ang="0">
                    <a:pos x="T4" y="T5"/>
                  </a:cxn>
                  <a:cxn ang="0">
                    <a:pos x="T6" y="T7"/>
                  </a:cxn>
                </a:cxnLst>
                <a:rect l="0" t="0" r="r" b="b"/>
                <a:pathLst>
                  <a:path w="9" h="12">
                    <a:moveTo>
                      <a:pt x="6" y="6"/>
                    </a:moveTo>
                    <a:cubicBezTo>
                      <a:pt x="4" y="10"/>
                      <a:pt x="1" y="12"/>
                      <a:pt x="1" y="10"/>
                    </a:cubicBezTo>
                    <a:cubicBezTo>
                      <a:pt x="0" y="7"/>
                      <a:pt x="5" y="0"/>
                      <a:pt x="7" y="0"/>
                    </a:cubicBezTo>
                    <a:cubicBezTo>
                      <a:pt x="9" y="0"/>
                      <a:pt x="8"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4" name="Freeform 2323">
                <a:extLst>
                  <a:ext uri="{FF2B5EF4-FFF2-40B4-BE49-F238E27FC236}">
                    <a16:creationId xmlns:a16="http://schemas.microsoft.com/office/drawing/2014/main" id="{8FCB1D1D-326A-4246-96B8-7A885273F37D}"/>
                  </a:ext>
                </a:extLst>
              </p:cNvPr>
              <p:cNvSpPr>
                <a:spLocks/>
              </p:cNvSpPr>
              <p:nvPr/>
            </p:nvSpPr>
            <p:spPr bwMode="auto">
              <a:xfrm>
                <a:off x="6964" y="3433"/>
                <a:ext cx="39" cy="58"/>
              </a:xfrm>
              <a:custGeom>
                <a:avLst/>
                <a:gdLst>
                  <a:gd name="T0" fmla="*/ 6 w 8"/>
                  <a:gd name="T1" fmla="*/ 7 h 12"/>
                  <a:gd name="T2" fmla="*/ 1 w 8"/>
                  <a:gd name="T3" fmla="*/ 10 h 12"/>
                  <a:gd name="T4" fmla="*/ 7 w 8"/>
                  <a:gd name="T5" fmla="*/ 0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0"/>
                    </a:cubicBezTo>
                    <a:cubicBezTo>
                      <a:pt x="0" y="7"/>
                      <a:pt x="4" y="0"/>
                      <a:pt x="7" y="0"/>
                    </a:cubicBezTo>
                    <a:cubicBezTo>
                      <a:pt x="8" y="0"/>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5" name="Freeform 2324">
                <a:extLst>
                  <a:ext uri="{FF2B5EF4-FFF2-40B4-BE49-F238E27FC236}">
                    <a16:creationId xmlns:a16="http://schemas.microsoft.com/office/drawing/2014/main" id="{EEFB18CC-E10F-496A-AA61-45EF06362B6D}"/>
                  </a:ext>
                </a:extLst>
              </p:cNvPr>
              <p:cNvSpPr>
                <a:spLocks/>
              </p:cNvSpPr>
              <p:nvPr/>
            </p:nvSpPr>
            <p:spPr bwMode="auto">
              <a:xfrm>
                <a:off x="6911" y="3438"/>
                <a:ext cx="43" cy="58"/>
              </a:xfrm>
              <a:custGeom>
                <a:avLst/>
                <a:gdLst>
                  <a:gd name="T0" fmla="*/ 7 w 9"/>
                  <a:gd name="T1" fmla="*/ 7 h 12"/>
                  <a:gd name="T2" fmla="*/ 1 w 9"/>
                  <a:gd name="T3" fmla="*/ 10 h 12"/>
                  <a:gd name="T4" fmla="*/ 7 w 9"/>
                  <a:gd name="T5" fmla="*/ 0 h 12"/>
                  <a:gd name="T6" fmla="*/ 7 w 9"/>
                  <a:gd name="T7" fmla="*/ 7 h 12"/>
                </a:gdLst>
                <a:ahLst/>
                <a:cxnLst>
                  <a:cxn ang="0">
                    <a:pos x="T0" y="T1"/>
                  </a:cxn>
                  <a:cxn ang="0">
                    <a:pos x="T2" y="T3"/>
                  </a:cxn>
                  <a:cxn ang="0">
                    <a:pos x="T4" y="T5"/>
                  </a:cxn>
                  <a:cxn ang="0">
                    <a:pos x="T6" y="T7"/>
                  </a:cxn>
                </a:cxnLst>
                <a:rect l="0" t="0" r="r" b="b"/>
                <a:pathLst>
                  <a:path w="9" h="12">
                    <a:moveTo>
                      <a:pt x="7" y="7"/>
                    </a:moveTo>
                    <a:cubicBezTo>
                      <a:pt x="5" y="10"/>
                      <a:pt x="2" y="12"/>
                      <a:pt x="1" y="10"/>
                    </a:cubicBezTo>
                    <a:cubicBezTo>
                      <a:pt x="0" y="7"/>
                      <a:pt x="4" y="0"/>
                      <a:pt x="7" y="0"/>
                    </a:cubicBezTo>
                    <a:cubicBezTo>
                      <a:pt x="9" y="0"/>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6" name="Freeform 2325">
                <a:extLst>
                  <a:ext uri="{FF2B5EF4-FFF2-40B4-BE49-F238E27FC236}">
                    <a16:creationId xmlns:a16="http://schemas.microsoft.com/office/drawing/2014/main" id="{8DD7088A-8C08-4C7F-B7D4-0C39C7294E49}"/>
                  </a:ext>
                </a:extLst>
              </p:cNvPr>
              <p:cNvSpPr>
                <a:spLocks/>
              </p:cNvSpPr>
              <p:nvPr/>
            </p:nvSpPr>
            <p:spPr bwMode="auto">
              <a:xfrm>
                <a:off x="7031" y="3327"/>
                <a:ext cx="39" cy="63"/>
              </a:xfrm>
              <a:custGeom>
                <a:avLst/>
                <a:gdLst>
                  <a:gd name="T0" fmla="*/ 6 w 8"/>
                  <a:gd name="T1" fmla="*/ 7 h 13"/>
                  <a:gd name="T2" fmla="*/ 1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2" y="13"/>
                      <a:pt x="1" y="11"/>
                    </a:cubicBezTo>
                    <a:cubicBezTo>
                      <a:pt x="0" y="8"/>
                      <a:pt x="3" y="0"/>
                      <a:pt x="6" y="0"/>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7" name="Freeform 2326">
                <a:extLst>
                  <a:ext uri="{FF2B5EF4-FFF2-40B4-BE49-F238E27FC236}">
                    <a16:creationId xmlns:a16="http://schemas.microsoft.com/office/drawing/2014/main" id="{61732D05-2A16-4CA9-989E-E032EA4B54A9}"/>
                  </a:ext>
                </a:extLst>
              </p:cNvPr>
              <p:cNvSpPr>
                <a:spLocks/>
              </p:cNvSpPr>
              <p:nvPr/>
            </p:nvSpPr>
            <p:spPr bwMode="auto">
              <a:xfrm>
                <a:off x="7296" y="2628"/>
                <a:ext cx="15" cy="67"/>
              </a:xfrm>
              <a:custGeom>
                <a:avLst/>
                <a:gdLst>
                  <a:gd name="T0" fmla="*/ 3 w 3"/>
                  <a:gd name="T1" fmla="*/ 8 h 14"/>
                  <a:gd name="T2" fmla="*/ 1 w 3"/>
                  <a:gd name="T3" fmla="*/ 13 h 14"/>
                  <a:gd name="T4" fmla="*/ 2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3" y="11"/>
                      <a:pt x="2" y="14"/>
                      <a:pt x="1" y="13"/>
                    </a:cubicBezTo>
                    <a:cubicBezTo>
                      <a:pt x="0" y="11"/>
                      <a:pt x="0" y="0"/>
                      <a:pt x="2" y="0"/>
                    </a:cubicBezTo>
                    <a:cubicBezTo>
                      <a:pt x="2" y="0"/>
                      <a:pt x="2" y="0"/>
                      <a:pt x="2"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8" name="Freeform 2327">
                <a:extLst>
                  <a:ext uri="{FF2B5EF4-FFF2-40B4-BE49-F238E27FC236}">
                    <a16:creationId xmlns:a16="http://schemas.microsoft.com/office/drawing/2014/main" id="{FDBFACB1-D17C-4DA4-8984-4E2CC4876EE7}"/>
                  </a:ext>
                </a:extLst>
              </p:cNvPr>
              <p:cNvSpPr>
                <a:spLocks/>
              </p:cNvSpPr>
              <p:nvPr/>
            </p:nvSpPr>
            <p:spPr bwMode="auto">
              <a:xfrm>
                <a:off x="7316" y="2589"/>
                <a:ext cx="9" cy="68"/>
              </a:xfrm>
              <a:custGeom>
                <a:avLst/>
                <a:gdLst>
                  <a:gd name="T0" fmla="*/ 2 w 2"/>
                  <a:gd name="T1" fmla="*/ 8 h 14"/>
                  <a:gd name="T2" fmla="*/ 1 w 2"/>
                  <a:gd name="T3" fmla="*/ 13 h 14"/>
                  <a:gd name="T4" fmla="*/ 1 w 2"/>
                  <a:gd name="T5" fmla="*/ 0 h 14"/>
                  <a:gd name="T6" fmla="*/ 1 w 2"/>
                  <a:gd name="T7" fmla="*/ 0 h 14"/>
                  <a:gd name="T8" fmla="*/ 2 w 2"/>
                  <a:gd name="T9" fmla="*/ 8 h 14"/>
                </a:gdLst>
                <a:ahLst/>
                <a:cxnLst>
                  <a:cxn ang="0">
                    <a:pos x="T0" y="T1"/>
                  </a:cxn>
                  <a:cxn ang="0">
                    <a:pos x="T2" y="T3"/>
                  </a:cxn>
                  <a:cxn ang="0">
                    <a:pos x="T4" y="T5"/>
                  </a:cxn>
                  <a:cxn ang="0">
                    <a:pos x="T6" y="T7"/>
                  </a:cxn>
                  <a:cxn ang="0">
                    <a:pos x="T8" y="T9"/>
                  </a:cxn>
                </a:cxnLst>
                <a:rect l="0" t="0" r="r" b="b"/>
                <a:pathLst>
                  <a:path w="2" h="14">
                    <a:moveTo>
                      <a:pt x="2" y="8"/>
                    </a:moveTo>
                    <a:cubicBezTo>
                      <a:pt x="2" y="11"/>
                      <a:pt x="2" y="14"/>
                      <a:pt x="1" y="13"/>
                    </a:cubicBezTo>
                    <a:cubicBezTo>
                      <a:pt x="0" y="11"/>
                      <a:pt x="0" y="0"/>
                      <a:pt x="1" y="0"/>
                    </a:cubicBezTo>
                    <a:cubicBezTo>
                      <a:pt x="1" y="0"/>
                      <a:pt x="1" y="0"/>
                      <a:pt x="1" y="0"/>
                    </a:cubicBezTo>
                    <a:cubicBezTo>
                      <a:pt x="2" y="1"/>
                      <a:pt x="2" y="4"/>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79" name="Freeform 2328">
                <a:extLst>
                  <a:ext uri="{FF2B5EF4-FFF2-40B4-BE49-F238E27FC236}">
                    <a16:creationId xmlns:a16="http://schemas.microsoft.com/office/drawing/2014/main" id="{6EE6BB7A-00CE-49A6-B013-E782ED92665C}"/>
                  </a:ext>
                </a:extLst>
              </p:cNvPr>
              <p:cNvSpPr>
                <a:spLocks/>
              </p:cNvSpPr>
              <p:nvPr/>
            </p:nvSpPr>
            <p:spPr bwMode="auto">
              <a:xfrm>
                <a:off x="7330" y="2541"/>
                <a:ext cx="10" cy="63"/>
              </a:xfrm>
              <a:custGeom>
                <a:avLst/>
                <a:gdLst>
                  <a:gd name="T0" fmla="*/ 2 w 2"/>
                  <a:gd name="T1" fmla="*/ 8 h 13"/>
                  <a:gd name="T2" fmla="*/ 1 w 2"/>
                  <a:gd name="T3" fmla="*/ 13 h 13"/>
                  <a:gd name="T4" fmla="*/ 0 w 2"/>
                  <a:gd name="T5" fmla="*/ 7 h 13"/>
                  <a:gd name="T6" fmla="*/ 0 w 2"/>
                  <a:gd name="T7" fmla="*/ 0 h 13"/>
                  <a:gd name="T8" fmla="*/ 1 w 2"/>
                  <a:gd name="T9" fmla="*/ 0 h 13"/>
                  <a:gd name="T10" fmla="*/ 2 w 2"/>
                  <a:gd name="T11" fmla="*/ 8 h 13"/>
                </a:gdLst>
                <a:ahLst/>
                <a:cxnLst>
                  <a:cxn ang="0">
                    <a:pos x="T0" y="T1"/>
                  </a:cxn>
                  <a:cxn ang="0">
                    <a:pos x="T2" y="T3"/>
                  </a:cxn>
                  <a:cxn ang="0">
                    <a:pos x="T4" y="T5"/>
                  </a:cxn>
                  <a:cxn ang="0">
                    <a:pos x="T6" y="T7"/>
                  </a:cxn>
                  <a:cxn ang="0">
                    <a:pos x="T8" y="T9"/>
                  </a:cxn>
                  <a:cxn ang="0">
                    <a:pos x="T10" y="T11"/>
                  </a:cxn>
                </a:cxnLst>
                <a:rect l="0" t="0" r="r" b="b"/>
                <a:pathLst>
                  <a:path w="2" h="13">
                    <a:moveTo>
                      <a:pt x="2" y="8"/>
                    </a:moveTo>
                    <a:cubicBezTo>
                      <a:pt x="2" y="9"/>
                      <a:pt x="2" y="13"/>
                      <a:pt x="1" y="13"/>
                    </a:cubicBezTo>
                    <a:cubicBezTo>
                      <a:pt x="0" y="13"/>
                      <a:pt x="0" y="7"/>
                      <a:pt x="0" y="7"/>
                    </a:cubicBezTo>
                    <a:cubicBezTo>
                      <a:pt x="0" y="3"/>
                      <a:pt x="0" y="0"/>
                      <a:pt x="0"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0" name="Freeform 2329">
                <a:extLst>
                  <a:ext uri="{FF2B5EF4-FFF2-40B4-BE49-F238E27FC236}">
                    <a16:creationId xmlns:a16="http://schemas.microsoft.com/office/drawing/2014/main" id="{5D358BD8-0B66-4CE6-BE9F-A9E2F1DE639D}"/>
                  </a:ext>
                </a:extLst>
              </p:cNvPr>
              <p:cNvSpPr>
                <a:spLocks/>
              </p:cNvSpPr>
              <p:nvPr/>
            </p:nvSpPr>
            <p:spPr bwMode="auto">
              <a:xfrm>
                <a:off x="7330" y="2464"/>
                <a:ext cx="10" cy="63"/>
              </a:xfrm>
              <a:custGeom>
                <a:avLst/>
                <a:gdLst>
                  <a:gd name="T0" fmla="*/ 2 w 2"/>
                  <a:gd name="T1" fmla="*/ 8 h 13"/>
                  <a:gd name="T2" fmla="*/ 2 w 2"/>
                  <a:gd name="T3" fmla="*/ 13 h 13"/>
                  <a:gd name="T4" fmla="*/ 1 w 2"/>
                  <a:gd name="T5" fmla="*/ 0 h 13"/>
                  <a:gd name="T6" fmla="*/ 1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9"/>
                      <a:pt x="2" y="12"/>
                      <a:pt x="2" y="13"/>
                    </a:cubicBezTo>
                    <a:cubicBezTo>
                      <a:pt x="1" y="13"/>
                      <a:pt x="0" y="1"/>
                      <a:pt x="1"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1" name="Freeform 2330">
                <a:extLst>
                  <a:ext uri="{FF2B5EF4-FFF2-40B4-BE49-F238E27FC236}">
                    <a16:creationId xmlns:a16="http://schemas.microsoft.com/office/drawing/2014/main" id="{83BB2741-CB98-4D3D-B87D-31FEAAE65D34}"/>
                  </a:ext>
                </a:extLst>
              </p:cNvPr>
              <p:cNvSpPr>
                <a:spLocks/>
              </p:cNvSpPr>
              <p:nvPr/>
            </p:nvSpPr>
            <p:spPr bwMode="auto">
              <a:xfrm>
                <a:off x="7316" y="2372"/>
                <a:ext cx="14" cy="58"/>
              </a:xfrm>
              <a:custGeom>
                <a:avLst/>
                <a:gdLst>
                  <a:gd name="T0" fmla="*/ 3 w 3"/>
                  <a:gd name="T1" fmla="*/ 7 h 12"/>
                  <a:gd name="T2" fmla="*/ 3 w 3"/>
                  <a:gd name="T3" fmla="*/ 12 h 12"/>
                  <a:gd name="T4" fmla="*/ 1 w 3"/>
                  <a:gd name="T5" fmla="*/ 0 h 12"/>
                  <a:gd name="T6" fmla="*/ 1 w 3"/>
                  <a:gd name="T7" fmla="*/ 0 h 12"/>
                  <a:gd name="T8" fmla="*/ 3 w 3"/>
                  <a:gd name="T9" fmla="*/ 7 h 12"/>
                </a:gdLst>
                <a:ahLst/>
                <a:cxnLst>
                  <a:cxn ang="0">
                    <a:pos x="T0" y="T1"/>
                  </a:cxn>
                  <a:cxn ang="0">
                    <a:pos x="T2" y="T3"/>
                  </a:cxn>
                  <a:cxn ang="0">
                    <a:pos x="T4" y="T5"/>
                  </a:cxn>
                  <a:cxn ang="0">
                    <a:pos x="T6" y="T7"/>
                  </a:cxn>
                  <a:cxn ang="0">
                    <a:pos x="T8" y="T9"/>
                  </a:cxn>
                </a:cxnLst>
                <a:rect l="0" t="0" r="r" b="b"/>
                <a:pathLst>
                  <a:path w="3" h="12">
                    <a:moveTo>
                      <a:pt x="3" y="7"/>
                    </a:moveTo>
                    <a:cubicBezTo>
                      <a:pt x="3" y="9"/>
                      <a:pt x="3" y="12"/>
                      <a:pt x="3" y="12"/>
                    </a:cubicBezTo>
                    <a:cubicBezTo>
                      <a:pt x="2" y="12"/>
                      <a:pt x="0" y="1"/>
                      <a:pt x="1" y="0"/>
                    </a:cubicBezTo>
                    <a:cubicBezTo>
                      <a:pt x="1" y="0"/>
                      <a:pt x="1" y="0"/>
                      <a:pt x="1" y="0"/>
                    </a:cubicBezTo>
                    <a:cubicBezTo>
                      <a:pt x="1" y="0"/>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2" name="Freeform 2331">
                <a:extLst>
                  <a:ext uri="{FF2B5EF4-FFF2-40B4-BE49-F238E27FC236}">
                    <a16:creationId xmlns:a16="http://schemas.microsoft.com/office/drawing/2014/main" id="{0D851B3A-8104-435D-9D00-DB64DBC3A193}"/>
                  </a:ext>
                </a:extLst>
              </p:cNvPr>
              <p:cNvSpPr>
                <a:spLocks/>
              </p:cNvSpPr>
              <p:nvPr/>
            </p:nvSpPr>
            <p:spPr bwMode="auto">
              <a:xfrm>
                <a:off x="7316" y="2310"/>
                <a:ext cx="9" cy="62"/>
              </a:xfrm>
              <a:custGeom>
                <a:avLst/>
                <a:gdLst>
                  <a:gd name="T0" fmla="*/ 2 w 2"/>
                  <a:gd name="T1" fmla="*/ 8 h 13"/>
                  <a:gd name="T2" fmla="*/ 2 w 2"/>
                  <a:gd name="T3" fmla="*/ 13 h 13"/>
                  <a:gd name="T4" fmla="*/ 0 w 2"/>
                  <a:gd name="T5" fmla="*/ 0 h 13"/>
                  <a:gd name="T6" fmla="*/ 0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9"/>
                      <a:pt x="2" y="12"/>
                      <a:pt x="2" y="13"/>
                    </a:cubicBezTo>
                    <a:cubicBezTo>
                      <a:pt x="2" y="12"/>
                      <a:pt x="0" y="1"/>
                      <a:pt x="0" y="0"/>
                    </a:cubicBezTo>
                    <a:cubicBezTo>
                      <a:pt x="0" y="0"/>
                      <a:pt x="0" y="0"/>
                      <a:pt x="0" y="0"/>
                    </a:cubicBezTo>
                    <a:cubicBezTo>
                      <a:pt x="0" y="1"/>
                      <a:pt x="1"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3" name="Freeform 2332">
                <a:extLst>
                  <a:ext uri="{FF2B5EF4-FFF2-40B4-BE49-F238E27FC236}">
                    <a16:creationId xmlns:a16="http://schemas.microsoft.com/office/drawing/2014/main" id="{DBFBB1AB-618D-4006-9A98-18996684B298}"/>
                  </a:ext>
                </a:extLst>
              </p:cNvPr>
              <p:cNvSpPr>
                <a:spLocks/>
              </p:cNvSpPr>
              <p:nvPr/>
            </p:nvSpPr>
            <p:spPr bwMode="auto">
              <a:xfrm>
                <a:off x="7330" y="2411"/>
                <a:ext cx="10" cy="63"/>
              </a:xfrm>
              <a:custGeom>
                <a:avLst/>
                <a:gdLst>
                  <a:gd name="T0" fmla="*/ 2 w 2"/>
                  <a:gd name="T1" fmla="*/ 8 h 13"/>
                  <a:gd name="T2" fmla="*/ 2 w 2"/>
                  <a:gd name="T3" fmla="*/ 13 h 13"/>
                  <a:gd name="T4" fmla="*/ 1 w 2"/>
                  <a:gd name="T5" fmla="*/ 0 h 13"/>
                  <a:gd name="T6" fmla="*/ 1 w 2"/>
                  <a:gd name="T7" fmla="*/ 0 h 13"/>
                  <a:gd name="T8" fmla="*/ 2 w 2"/>
                  <a:gd name="T9" fmla="*/ 8 h 13"/>
                </a:gdLst>
                <a:ahLst/>
                <a:cxnLst>
                  <a:cxn ang="0">
                    <a:pos x="T0" y="T1"/>
                  </a:cxn>
                  <a:cxn ang="0">
                    <a:pos x="T2" y="T3"/>
                  </a:cxn>
                  <a:cxn ang="0">
                    <a:pos x="T4" y="T5"/>
                  </a:cxn>
                  <a:cxn ang="0">
                    <a:pos x="T6" y="T7"/>
                  </a:cxn>
                  <a:cxn ang="0">
                    <a:pos x="T8" y="T9"/>
                  </a:cxn>
                </a:cxnLst>
                <a:rect l="0" t="0" r="r" b="b"/>
                <a:pathLst>
                  <a:path w="2" h="13">
                    <a:moveTo>
                      <a:pt x="2" y="8"/>
                    </a:moveTo>
                    <a:cubicBezTo>
                      <a:pt x="2" y="8"/>
                      <a:pt x="2" y="12"/>
                      <a:pt x="2" y="13"/>
                    </a:cubicBezTo>
                    <a:cubicBezTo>
                      <a:pt x="2" y="12"/>
                      <a:pt x="0" y="0"/>
                      <a:pt x="1" y="0"/>
                    </a:cubicBezTo>
                    <a:cubicBezTo>
                      <a:pt x="1" y="0"/>
                      <a:pt x="1" y="0"/>
                      <a:pt x="1" y="0"/>
                    </a:cubicBezTo>
                    <a:cubicBezTo>
                      <a:pt x="1" y="1"/>
                      <a:pt x="2" y="5"/>
                      <a:pt x="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4" name="Freeform 2333">
                <a:extLst>
                  <a:ext uri="{FF2B5EF4-FFF2-40B4-BE49-F238E27FC236}">
                    <a16:creationId xmlns:a16="http://schemas.microsoft.com/office/drawing/2014/main" id="{9128320A-35CB-4509-BF9C-A090D1C42080}"/>
                  </a:ext>
                </a:extLst>
              </p:cNvPr>
              <p:cNvSpPr>
                <a:spLocks/>
              </p:cNvSpPr>
              <p:nvPr/>
            </p:nvSpPr>
            <p:spPr bwMode="auto">
              <a:xfrm>
                <a:off x="7325" y="2353"/>
                <a:ext cx="10" cy="58"/>
              </a:xfrm>
              <a:custGeom>
                <a:avLst/>
                <a:gdLst>
                  <a:gd name="T0" fmla="*/ 2 w 2"/>
                  <a:gd name="T1" fmla="*/ 11 h 12"/>
                  <a:gd name="T2" fmla="*/ 2 w 2"/>
                  <a:gd name="T3" fmla="*/ 12 h 12"/>
                  <a:gd name="T4" fmla="*/ 0 w 2"/>
                  <a:gd name="T5" fmla="*/ 0 h 12"/>
                  <a:gd name="T6" fmla="*/ 0 w 2"/>
                  <a:gd name="T7" fmla="*/ 0 h 12"/>
                  <a:gd name="T8" fmla="*/ 0 w 2"/>
                  <a:gd name="T9" fmla="*/ 0 h 12"/>
                  <a:gd name="T10" fmla="*/ 2 w 2"/>
                  <a:gd name="T11" fmla="*/ 11 h 12"/>
                  <a:gd name="T12" fmla="*/ 2 w 2"/>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2" y="11"/>
                    </a:moveTo>
                    <a:cubicBezTo>
                      <a:pt x="2" y="12"/>
                      <a:pt x="2" y="12"/>
                      <a:pt x="2" y="12"/>
                    </a:cubicBezTo>
                    <a:cubicBezTo>
                      <a:pt x="2" y="12"/>
                      <a:pt x="0" y="0"/>
                      <a:pt x="0" y="0"/>
                    </a:cubicBezTo>
                    <a:cubicBezTo>
                      <a:pt x="0" y="0"/>
                      <a:pt x="0" y="0"/>
                      <a:pt x="0" y="0"/>
                    </a:cubicBezTo>
                    <a:cubicBezTo>
                      <a:pt x="0" y="0"/>
                      <a:pt x="0" y="0"/>
                      <a:pt x="0" y="0"/>
                    </a:cubicBezTo>
                    <a:cubicBezTo>
                      <a:pt x="2" y="11"/>
                      <a:pt x="2" y="11"/>
                      <a:pt x="2" y="11"/>
                    </a:cubicBezTo>
                    <a:cubicBezTo>
                      <a:pt x="2" y="11"/>
                      <a:pt x="2" y="11"/>
                      <a:pt x="2"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5" name="Freeform 2334">
                <a:extLst>
                  <a:ext uri="{FF2B5EF4-FFF2-40B4-BE49-F238E27FC236}">
                    <a16:creationId xmlns:a16="http://schemas.microsoft.com/office/drawing/2014/main" id="{9F3BE21F-375A-4A9C-ADD3-842A32422472}"/>
                  </a:ext>
                </a:extLst>
              </p:cNvPr>
              <p:cNvSpPr>
                <a:spLocks/>
              </p:cNvSpPr>
              <p:nvPr/>
            </p:nvSpPr>
            <p:spPr bwMode="auto">
              <a:xfrm>
                <a:off x="7345" y="2517"/>
                <a:ext cx="4" cy="58"/>
              </a:xfrm>
              <a:custGeom>
                <a:avLst/>
                <a:gdLst>
                  <a:gd name="T0" fmla="*/ 1 w 1"/>
                  <a:gd name="T1" fmla="*/ 7 h 12"/>
                  <a:gd name="T2" fmla="*/ 1 w 1"/>
                  <a:gd name="T3" fmla="*/ 12 h 12"/>
                  <a:gd name="T4" fmla="*/ 0 w 1"/>
                  <a:gd name="T5" fmla="*/ 0 h 12"/>
                  <a:gd name="T6" fmla="*/ 0 w 1"/>
                  <a:gd name="T7" fmla="*/ 0 h 12"/>
                  <a:gd name="T8" fmla="*/ 1 w 1"/>
                  <a:gd name="T9" fmla="*/ 7 h 12"/>
                </a:gdLst>
                <a:ahLst/>
                <a:cxnLst>
                  <a:cxn ang="0">
                    <a:pos x="T0" y="T1"/>
                  </a:cxn>
                  <a:cxn ang="0">
                    <a:pos x="T2" y="T3"/>
                  </a:cxn>
                  <a:cxn ang="0">
                    <a:pos x="T4" y="T5"/>
                  </a:cxn>
                  <a:cxn ang="0">
                    <a:pos x="T6" y="T7"/>
                  </a:cxn>
                  <a:cxn ang="0">
                    <a:pos x="T8" y="T9"/>
                  </a:cxn>
                </a:cxnLst>
                <a:rect l="0" t="0" r="r" b="b"/>
                <a:pathLst>
                  <a:path w="1" h="12">
                    <a:moveTo>
                      <a:pt x="1" y="7"/>
                    </a:moveTo>
                    <a:cubicBezTo>
                      <a:pt x="1" y="8"/>
                      <a:pt x="1" y="12"/>
                      <a:pt x="1" y="12"/>
                    </a:cubicBezTo>
                    <a:cubicBezTo>
                      <a:pt x="0" y="12"/>
                      <a:pt x="0" y="0"/>
                      <a:pt x="0" y="0"/>
                    </a:cubicBezTo>
                    <a:cubicBezTo>
                      <a:pt x="0" y="0"/>
                      <a:pt x="0" y="0"/>
                      <a:pt x="0" y="0"/>
                    </a:cubicBezTo>
                    <a:cubicBezTo>
                      <a:pt x="0" y="0"/>
                      <a:pt x="1" y="5"/>
                      <a:pt x="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6" name="Freeform 2335">
                <a:extLst>
                  <a:ext uri="{FF2B5EF4-FFF2-40B4-BE49-F238E27FC236}">
                    <a16:creationId xmlns:a16="http://schemas.microsoft.com/office/drawing/2014/main" id="{603E812D-FBE1-4795-8A53-DFCF670B5BA5}"/>
                  </a:ext>
                </a:extLst>
              </p:cNvPr>
              <p:cNvSpPr>
                <a:spLocks/>
              </p:cNvSpPr>
              <p:nvPr/>
            </p:nvSpPr>
            <p:spPr bwMode="auto">
              <a:xfrm>
                <a:off x="7340" y="2454"/>
                <a:ext cx="9" cy="58"/>
              </a:xfrm>
              <a:custGeom>
                <a:avLst/>
                <a:gdLst>
                  <a:gd name="T0" fmla="*/ 2 w 2"/>
                  <a:gd name="T1" fmla="*/ 12 h 12"/>
                  <a:gd name="T2" fmla="*/ 2 w 2"/>
                  <a:gd name="T3" fmla="*/ 12 h 12"/>
                  <a:gd name="T4" fmla="*/ 0 w 2"/>
                  <a:gd name="T5" fmla="*/ 0 h 12"/>
                  <a:gd name="T6" fmla="*/ 0 w 2"/>
                  <a:gd name="T7" fmla="*/ 0 h 12"/>
                  <a:gd name="T8" fmla="*/ 0 w 2"/>
                  <a:gd name="T9" fmla="*/ 0 h 12"/>
                  <a:gd name="T10" fmla="*/ 1 w 2"/>
                  <a:gd name="T11" fmla="*/ 12 h 12"/>
                  <a:gd name="T12" fmla="*/ 2 w 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 h="12">
                    <a:moveTo>
                      <a:pt x="2" y="12"/>
                    </a:moveTo>
                    <a:cubicBezTo>
                      <a:pt x="2" y="12"/>
                      <a:pt x="2" y="12"/>
                      <a:pt x="2" y="12"/>
                    </a:cubicBezTo>
                    <a:cubicBezTo>
                      <a:pt x="1" y="12"/>
                      <a:pt x="0" y="0"/>
                      <a:pt x="0" y="0"/>
                    </a:cubicBezTo>
                    <a:cubicBezTo>
                      <a:pt x="0" y="0"/>
                      <a:pt x="0" y="0"/>
                      <a:pt x="0" y="0"/>
                    </a:cubicBezTo>
                    <a:cubicBezTo>
                      <a:pt x="0" y="0"/>
                      <a:pt x="0" y="0"/>
                      <a:pt x="0" y="0"/>
                    </a:cubicBezTo>
                    <a:cubicBezTo>
                      <a:pt x="1" y="12"/>
                      <a:pt x="1" y="12"/>
                      <a:pt x="1" y="12"/>
                    </a:cubicBezTo>
                    <a:cubicBezTo>
                      <a:pt x="2" y="12"/>
                      <a:pt x="2" y="12"/>
                      <a:pt x="2" y="1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7" name="Freeform 2336">
                <a:extLst>
                  <a:ext uri="{FF2B5EF4-FFF2-40B4-BE49-F238E27FC236}">
                    <a16:creationId xmlns:a16="http://schemas.microsoft.com/office/drawing/2014/main" id="{FA744BBC-C9AF-4BBE-8CD8-218BADB1D3A4}"/>
                  </a:ext>
                </a:extLst>
              </p:cNvPr>
              <p:cNvSpPr>
                <a:spLocks/>
              </p:cNvSpPr>
              <p:nvPr/>
            </p:nvSpPr>
            <p:spPr bwMode="auto">
              <a:xfrm>
                <a:off x="7349" y="2575"/>
                <a:ext cx="5" cy="63"/>
              </a:xfrm>
              <a:custGeom>
                <a:avLst/>
                <a:gdLst>
                  <a:gd name="T0" fmla="*/ 1 w 1"/>
                  <a:gd name="T1" fmla="*/ 13 h 13"/>
                  <a:gd name="T2" fmla="*/ 0 w 1"/>
                  <a:gd name="T3" fmla="*/ 0 h 13"/>
                  <a:gd name="T4" fmla="*/ 1 w 1"/>
                  <a:gd name="T5" fmla="*/ 12 h 13"/>
                  <a:gd name="T6" fmla="*/ 1 w 1"/>
                  <a:gd name="T7" fmla="*/ 13 h 13"/>
                  <a:gd name="T8" fmla="*/ 1 w 1"/>
                  <a:gd name="T9" fmla="*/ 13 h 13"/>
                </a:gdLst>
                <a:ahLst/>
                <a:cxnLst>
                  <a:cxn ang="0">
                    <a:pos x="T0" y="T1"/>
                  </a:cxn>
                  <a:cxn ang="0">
                    <a:pos x="T2" y="T3"/>
                  </a:cxn>
                  <a:cxn ang="0">
                    <a:pos x="T4" y="T5"/>
                  </a:cxn>
                  <a:cxn ang="0">
                    <a:pos x="T6" y="T7"/>
                  </a:cxn>
                  <a:cxn ang="0">
                    <a:pos x="T8" y="T9"/>
                  </a:cxn>
                </a:cxnLst>
                <a:rect l="0" t="0" r="r" b="b"/>
                <a:pathLst>
                  <a:path w="1" h="13">
                    <a:moveTo>
                      <a:pt x="1" y="13"/>
                    </a:moveTo>
                    <a:cubicBezTo>
                      <a:pt x="1" y="11"/>
                      <a:pt x="0" y="1"/>
                      <a:pt x="0" y="0"/>
                    </a:cubicBezTo>
                    <a:cubicBezTo>
                      <a:pt x="1" y="12"/>
                      <a:pt x="1" y="12"/>
                      <a:pt x="1" y="12"/>
                    </a:cubicBezTo>
                    <a:cubicBezTo>
                      <a:pt x="1" y="13"/>
                      <a:pt x="1" y="13"/>
                      <a:pt x="1" y="13"/>
                    </a:cubicBezTo>
                    <a:cubicBezTo>
                      <a:pt x="1" y="13"/>
                      <a:pt x="1" y="13"/>
                      <a:pt x="1" y="1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8" name="Freeform 2337">
                <a:extLst>
                  <a:ext uri="{FF2B5EF4-FFF2-40B4-BE49-F238E27FC236}">
                    <a16:creationId xmlns:a16="http://schemas.microsoft.com/office/drawing/2014/main" id="{D5EF9883-C399-424F-833B-61395E292B51}"/>
                  </a:ext>
                </a:extLst>
              </p:cNvPr>
              <p:cNvSpPr>
                <a:spLocks/>
              </p:cNvSpPr>
              <p:nvPr/>
            </p:nvSpPr>
            <p:spPr bwMode="auto">
              <a:xfrm>
                <a:off x="7258" y="2088"/>
                <a:ext cx="19" cy="58"/>
              </a:xfrm>
              <a:custGeom>
                <a:avLst/>
                <a:gdLst>
                  <a:gd name="T0" fmla="*/ 4 w 4"/>
                  <a:gd name="T1" fmla="*/ 11 h 12"/>
                  <a:gd name="T2" fmla="*/ 4 w 4"/>
                  <a:gd name="T3" fmla="*/ 12 h 12"/>
                  <a:gd name="T4" fmla="*/ 0 w 4"/>
                  <a:gd name="T5" fmla="*/ 0 h 12"/>
                  <a:gd name="T6" fmla="*/ 1 w 4"/>
                  <a:gd name="T7" fmla="*/ 0 h 12"/>
                  <a:gd name="T8" fmla="*/ 1 w 4"/>
                  <a:gd name="T9" fmla="*/ 0 h 12"/>
                  <a:gd name="T10" fmla="*/ 4 w 4"/>
                  <a:gd name="T11" fmla="*/ 11 h 12"/>
                  <a:gd name="T12" fmla="*/ 4 w 4"/>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11"/>
                    </a:moveTo>
                    <a:cubicBezTo>
                      <a:pt x="4" y="12"/>
                      <a:pt x="4" y="12"/>
                      <a:pt x="4" y="12"/>
                    </a:cubicBezTo>
                    <a:cubicBezTo>
                      <a:pt x="4" y="11"/>
                      <a:pt x="1" y="0"/>
                      <a:pt x="0" y="0"/>
                    </a:cubicBezTo>
                    <a:cubicBezTo>
                      <a:pt x="0" y="0"/>
                      <a:pt x="1" y="0"/>
                      <a:pt x="1" y="0"/>
                    </a:cubicBezTo>
                    <a:cubicBezTo>
                      <a:pt x="1" y="0"/>
                      <a:pt x="1" y="0"/>
                      <a:pt x="1" y="0"/>
                    </a:cubicBezTo>
                    <a:cubicBezTo>
                      <a:pt x="4" y="11"/>
                      <a:pt x="4" y="11"/>
                      <a:pt x="4" y="11"/>
                    </a:cubicBezTo>
                    <a:cubicBezTo>
                      <a:pt x="4" y="11"/>
                      <a:pt x="4" y="11"/>
                      <a:pt x="4"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89" name="Freeform 2338">
                <a:extLst>
                  <a:ext uri="{FF2B5EF4-FFF2-40B4-BE49-F238E27FC236}">
                    <a16:creationId xmlns:a16="http://schemas.microsoft.com/office/drawing/2014/main" id="{BC5BBFBF-01C3-4072-A97C-88068CF3B07B}"/>
                  </a:ext>
                </a:extLst>
              </p:cNvPr>
              <p:cNvSpPr>
                <a:spLocks/>
              </p:cNvSpPr>
              <p:nvPr/>
            </p:nvSpPr>
            <p:spPr bwMode="auto">
              <a:xfrm>
                <a:off x="7311" y="2445"/>
                <a:ext cx="14" cy="62"/>
              </a:xfrm>
              <a:custGeom>
                <a:avLst/>
                <a:gdLst>
                  <a:gd name="T0" fmla="*/ 3 w 3"/>
                  <a:gd name="T1" fmla="*/ 8 h 13"/>
                  <a:gd name="T2" fmla="*/ 3 w 3"/>
                  <a:gd name="T3" fmla="*/ 13 h 13"/>
                  <a:gd name="T4" fmla="*/ 2 w 3"/>
                  <a:gd name="T5" fmla="*/ 0 h 13"/>
                  <a:gd name="T6" fmla="*/ 2 w 3"/>
                  <a:gd name="T7" fmla="*/ 0 h 13"/>
                  <a:gd name="T8" fmla="*/ 3 w 3"/>
                  <a:gd name="T9" fmla="*/ 8 h 13"/>
                </a:gdLst>
                <a:ahLst/>
                <a:cxnLst>
                  <a:cxn ang="0">
                    <a:pos x="T0" y="T1"/>
                  </a:cxn>
                  <a:cxn ang="0">
                    <a:pos x="T2" y="T3"/>
                  </a:cxn>
                  <a:cxn ang="0">
                    <a:pos x="T4" y="T5"/>
                  </a:cxn>
                  <a:cxn ang="0">
                    <a:pos x="T6" y="T7"/>
                  </a:cxn>
                  <a:cxn ang="0">
                    <a:pos x="T8" y="T9"/>
                  </a:cxn>
                </a:cxnLst>
                <a:rect l="0" t="0" r="r" b="b"/>
                <a:pathLst>
                  <a:path w="3" h="13">
                    <a:moveTo>
                      <a:pt x="3" y="8"/>
                    </a:moveTo>
                    <a:cubicBezTo>
                      <a:pt x="3" y="11"/>
                      <a:pt x="3" y="13"/>
                      <a:pt x="3" y="13"/>
                    </a:cubicBezTo>
                    <a:cubicBezTo>
                      <a:pt x="1" y="12"/>
                      <a:pt x="0" y="0"/>
                      <a:pt x="2" y="0"/>
                    </a:cubicBezTo>
                    <a:cubicBezTo>
                      <a:pt x="2" y="0"/>
                      <a:pt x="2" y="0"/>
                      <a:pt x="2" y="0"/>
                    </a:cubicBezTo>
                    <a:cubicBezTo>
                      <a:pt x="2" y="1"/>
                      <a:pt x="3" y="4"/>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0" name="Freeform 2339">
                <a:extLst>
                  <a:ext uri="{FF2B5EF4-FFF2-40B4-BE49-F238E27FC236}">
                    <a16:creationId xmlns:a16="http://schemas.microsoft.com/office/drawing/2014/main" id="{BC9B986F-D18D-4530-9FAB-97A97EDCCCB1}"/>
                  </a:ext>
                </a:extLst>
              </p:cNvPr>
              <p:cNvSpPr>
                <a:spLocks/>
              </p:cNvSpPr>
              <p:nvPr/>
            </p:nvSpPr>
            <p:spPr bwMode="auto">
              <a:xfrm>
                <a:off x="7301" y="2493"/>
                <a:ext cx="15" cy="63"/>
              </a:xfrm>
              <a:custGeom>
                <a:avLst/>
                <a:gdLst>
                  <a:gd name="T0" fmla="*/ 3 w 3"/>
                  <a:gd name="T1" fmla="*/ 8 h 13"/>
                  <a:gd name="T2" fmla="*/ 2 w 3"/>
                  <a:gd name="T3" fmla="*/ 13 h 13"/>
                  <a:gd name="T4" fmla="*/ 1 w 3"/>
                  <a:gd name="T5" fmla="*/ 0 h 13"/>
                  <a:gd name="T6" fmla="*/ 1 w 3"/>
                  <a:gd name="T7" fmla="*/ 0 h 13"/>
                  <a:gd name="T8" fmla="*/ 3 w 3"/>
                  <a:gd name="T9" fmla="*/ 8 h 13"/>
                </a:gdLst>
                <a:ahLst/>
                <a:cxnLst>
                  <a:cxn ang="0">
                    <a:pos x="T0" y="T1"/>
                  </a:cxn>
                  <a:cxn ang="0">
                    <a:pos x="T2" y="T3"/>
                  </a:cxn>
                  <a:cxn ang="0">
                    <a:pos x="T4" y="T5"/>
                  </a:cxn>
                  <a:cxn ang="0">
                    <a:pos x="T6" y="T7"/>
                  </a:cxn>
                  <a:cxn ang="0">
                    <a:pos x="T8" y="T9"/>
                  </a:cxn>
                </a:cxnLst>
                <a:rect l="0" t="0" r="r" b="b"/>
                <a:pathLst>
                  <a:path w="3" h="13">
                    <a:moveTo>
                      <a:pt x="3" y="8"/>
                    </a:moveTo>
                    <a:cubicBezTo>
                      <a:pt x="3" y="11"/>
                      <a:pt x="3" y="13"/>
                      <a:pt x="2" y="13"/>
                    </a:cubicBezTo>
                    <a:cubicBezTo>
                      <a:pt x="1" y="11"/>
                      <a:pt x="0" y="0"/>
                      <a:pt x="1" y="0"/>
                    </a:cubicBezTo>
                    <a:cubicBezTo>
                      <a:pt x="1" y="0"/>
                      <a:pt x="1" y="0"/>
                      <a:pt x="1" y="0"/>
                    </a:cubicBezTo>
                    <a:cubicBezTo>
                      <a:pt x="2" y="0"/>
                      <a:pt x="3" y="4"/>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1" name="Freeform 2340">
                <a:extLst>
                  <a:ext uri="{FF2B5EF4-FFF2-40B4-BE49-F238E27FC236}">
                    <a16:creationId xmlns:a16="http://schemas.microsoft.com/office/drawing/2014/main" id="{2C67AEE4-7DBD-4E29-84AC-3D7907299EF8}"/>
                  </a:ext>
                </a:extLst>
              </p:cNvPr>
              <p:cNvSpPr>
                <a:spLocks/>
              </p:cNvSpPr>
              <p:nvPr/>
            </p:nvSpPr>
            <p:spPr bwMode="auto">
              <a:xfrm>
                <a:off x="7282" y="2527"/>
                <a:ext cx="14" cy="67"/>
              </a:xfrm>
              <a:custGeom>
                <a:avLst/>
                <a:gdLst>
                  <a:gd name="T0" fmla="*/ 3 w 3"/>
                  <a:gd name="T1" fmla="*/ 8 h 14"/>
                  <a:gd name="T2" fmla="*/ 2 w 3"/>
                  <a:gd name="T3" fmla="*/ 13 h 14"/>
                  <a:gd name="T4" fmla="*/ 1 w 3"/>
                  <a:gd name="T5" fmla="*/ 0 h 14"/>
                  <a:gd name="T6" fmla="*/ 2 w 3"/>
                  <a:gd name="T7" fmla="*/ 0 h 14"/>
                  <a:gd name="T8" fmla="*/ 3 w 3"/>
                  <a:gd name="T9" fmla="*/ 8 h 14"/>
                </a:gdLst>
                <a:ahLst/>
                <a:cxnLst>
                  <a:cxn ang="0">
                    <a:pos x="T0" y="T1"/>
                  </a:cxn>
                  <a:cxn ang="0">
                    <a:pos x="T2" y="T3"/>
                  </a:cxn>
                  <a:cxn ang="0">
                    <a:pos x="T4" y="T5"/>
                  </a:cxn>
                  <a:cxn ang="0">
                    <a:pos x="T6" y="T7"/>
                  </a:cxn>
                  <a:cxn ang="0">
                    <a:pos x="T8" y="T9"/>
                  </a:cxn>
                </a:cxnLst>
                <a:rect l="0" t="0" r="r" b="b"/>
                <a:pathLst>
                  <a:path w="3" h="14">
                    <a:moveTo>
                      <a:pt x="3" y="8"/>
                    </a:moveTo>
                    <a:cubicBezTo>
                      <a:pt x="3" y="12"/>
                      <a:pt x="3" y="14"/>
                      <a:pt x="2" y="13"/>
                    </a:cubicBezTo>
                    <a:cubicBezTo>
                      <a:pt x="0" y="11"/>
                      <a:pt x="0" y="0"/>
                      <a:pt x="1" y="0"/>
                    </a:cubicBezTo>
                    <a:cubicBezTo>
                      <a:pt x="1" y="0"/>
                      <a:pt x="2" y="0"/>
                      <a:pt x="2" y="0"/>
                    </a:cubicBezTo>
                    <a:cubicBezTo>
                      <a:pt x="3" y="1"/>
                      <a:pt x="3"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2" name="Freeform 2341">
                <a:extLst>
                  <a:ext uri="{FF2B5EF4-FFF2-40B4-BE49-F238E27FC236}">
                    <a16:creationId xmlns:a16="http://schemas.microsoft.com/office/drawing/2014/main" id="{A40FE081-BCF6-4C8F-B948-8C776642C36F}"/>
                  </a:ext>
                </a:extLst>
              </p:cNvPr>
              <p:cNvSpPr>
                <a:spLocks/>
              </p:cNvSpPr>
              <p:nvPr/>
            </p:nvSpPr>
            <p:spPr bwMode="auto">
              <a:xfrm>
                <a:off x="7272" y="2425"/>
                <a:ext cx="20" cy="68"/>
              </a:xfrm>
              <a:custGeom>
                <a:avLst/>
                <a:gdLst>
                  <a:gd name="T0" fmla="*/ 4 w 4"/>
                  <a:gd name="T1" fmla="*/ 8 h 14"/>
                  <a:gd name="T2" fmla="*/ 3 w 4"/>
                  <a:gd name="T3" fmla="*/ 13 h 14"/>
                  <a:gd name="T4" fmla="*/ 2 w 4"/>
                  <a:gd name="T5" fmla="*/ 1 h 14"/>
                  <a:gd name="T6" fmla="*/ 2 w 4"/>
                  <a:gd name="T7" fmla="*/ 1 h 14"/>
                  <a:gd name="T8" fmla="*/ 4 w 4"/>
                  <a:gd name="T9" fmla="*/ 8 h 14"/>
                </a:gdLst>
                <a:ahLst/>
                <a:cxnLst>
                  <a:cxn ang="0">
                    <a:pos x="T0" y="T1"/>
                  </a:cxn>
                  <a:cxn ang="0">
                    <a:pos x="T2" y="T3"/>
                  </a:cxn>
                  <a:cxn ang="0">
                    <a:pos x="T4" y="T5"/>
                  </a:cxn>
                  <a:cxn ang="0">
                    <a:pos x="T6" y="T7"/>
                  </a:cxn>
                  <a:cxn ang="0">
                    <a:pos x="T8" y="T9"/>
                  </a:cxn>
                </a:cxnLst>
                <a:rect l="0" t="0" r="r" b="b"/>
                <a:pathLst>
                  <a:path w="4" h="14">
                    <a:moveTo>
                      <a:pt x="4" y="8"/>
                    </a:moveTo>
                    <a:cubicBezTo>
                      <a:pt x="4" y="12"/>
                      <a:pt x="4" y="14"/>
                      <a:pt x="3" y="13"/>
                    </a:cubicBezTo>
                    <a:cubicBezTo>
                      <a:pt x="1" y="11"/>
                      <a:pt x="0" y="1"/>
                      <a:pt x="2" y="1"/>
                    </a:cubicBezTo>
                    <a:cubicBezTo>
                      <a:pt x="2" y="0"/>
                      <a:pt x="2" y="1"/>
                      <a:pt x="2" y="1"/>
                    </a:cubicBezTo>
                    <a:cubicBezTo>
                      <a:pt x="3" y="1"/>
                      <a:pt x="4"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3" name="Freeform 2342">
                <a:extLst>
                  <a:ext uri="{FF2B5EF4-FFF2-40B4-BE49-F238E27FC236}">
                    <a16:creationId xmlns:a16="http://schemas.microsoft.com/office/drawing/2014/main" id="{11805123-A372-4750-95BE-F0154B359517}"/>
                  </a:ext>
                </a:extLst>
              </p:cNvPr>
              <p:cNvSpPr>
                <a:spLocks/>
              </p:cNvSpPr>
              <p:nvPr/>
            </p:nvSpPr>
            <p:spPr bwMode="auto">
              <a:xfrm>
                <a:off x="7292" y="2392"/>
                <a:ext cx="14" cy="62"/>
              </a:xfrm>
              <a:custGeom>
                <a:avLst/>
                <a:gdLst>
                  <a:gd name="T0" fmla="*/ 3 w 3"/>
                  <a:gd name="T1" fmla="*/ 7 h 13"/>
                  <a:gd name="T2" fmla="*/ 2 w 3"/>
                  <a:gd name="T3" fmla="*/ 12 h 13"/>
                  <a:gd name="T4" fmla="*/ 1 w 3"/>
                  <a:gd name="T5" fmla="*/ 0 h 13"/>
                  <a:gd name="T6" fmla="*/ 1 w 3"/>
                  <a:gd name="T7" fmla="*/ 0 h 13"/>
                  <a:gd name="T8" fmla="*/ 3 w 3"/>
                  <a:gd name="T9" fmla="*/ 7 h 13"/>
                </a:gdLst>
                <a:ahLst/>
                <a:cxnLst>
                  <a:cxn ang="0">
                    <a:pos x="T0" y="T1"/>
                  </a:cxn>
                  <a:cxn ang="0">
                    <a:pos x="T2" y="T3"/>
                  </a:cxn>
                  <a:cxn ang="0">
                    <a:pos x="T4" y="T5"/>
                  </a:cxn>
                  <a:cxn ang="0">
                    <a:pos x="T6" y="T7"/>
                  </a:cxn>
                  <a:cxn ang="0">
                    <a:pos x="T8" y="T9"/>
                  </a:cxn>
                </a:cxnLst>
                <a:rect l="0" t="0" r="r" b="b"/>
                <a:pathLst>
                  <a:path w="3" h="13">
                    <a:moveTo>
                      <a:pt x="3" y="7"/>
                    </a:moveTo>
                    <a:cubicBezTo>
                      <a:pt x="3" y="11"/>
                      <a:pt x="3" y="13"/>
                      <a:pt x="2" y="12"/>
                    </a:cubicBezTo>
                    <a:cubicBezTo>
                      <a:pt x="1" y="11"/>
                      <a:pt x="0" y="0"/>
                      <a:pt x="1" y="0"/>
                    </a:cubicBezTo>
                    <a:cubicBezTo>
                      <a:pt x="1" y="0"/>
                      <a:pt x="1" y="0"/>
                      <a:pt x="1" y="0"/>
                    </a:cubicBezTo>
                    <a:cubicBezTo>
                      <a:pt x="2" y="0"/>
                      <a:pt x="3"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4" name="Freeform 2343">
                <a:extLst>
                  <a:ext uri="{FF2B5EF4-FFF2-40B4-BE49-F238E27FC236}">
                    <a16:creationId xmlns:a16="http://schemas.microsoft.com/office/drawing/2014/main" id="{5A8E2B5E-C57A-40C6-9927-74F1F8E82135}"/>
                  </a:ext>
                </a:extLst>
              </p:cNvPr>
              <p:cNvSpPr>
                <a:spLocks/>
              </p:cNvSpPr>
              <p:nvPr/>
            </p:nvSpPr>
            <p:spPr bwMode="auto">
              <a:xfrm>
                <a:off x="7263" y="2339"/>
                <a:ext cx="24" cy="62"/>
              </a:xfrm>
              <a:custGeom>
                <a:avLst/>
                <a:gdLst>
                  <a:gd name="T0" fmla="*/ 4 w 5"/>
                  <a:gd name="T1" fmla="*/ 8 h 13"/>
                  <a:gd name="T2" fmla="*/ 3 w 5"/>
                  <a:gd name="T3" fmla="*/ 13 h 13"/>
                  <a:gd name="T4" fmla="*/ 2 w 5"/>
                  <a:gd name="T5" fmla="*/ 0 h 13"/>
                  <a:gd name="T6" fmla="*/ 2 w 5"/>
                  <a:gd name="T7" fmla="*/ 0 h 13"/>
                  <a:gd name="T8" fmla="*/ 4 w 5"/>
                  <a:gd name="T9" fmla="*/ 8 h 13"/>
                </a:gdLst>
                <a:ahLst/>
                <a:cxnLst>
                  <a:cxn ang="0">
                    <a:pos x="T0" y="T1"/>
                  </a:cxn>
                  <a:cxn ang="0">
                    <a:pos x="T2" y="T3"/>
                  </a:cxn>
                  <a:cxn ang="0">
                    <a:pos x="T4" y="T5"/>
                  </a:cxn>
                  <a:cxn ang="0">
                    <a:pos x="T6" y="T7"/>
                  </a:cxn>
                  <a:cxn ang="0">
                    <a:pos x="T8" y="T9"/>
                  </a:cxn>
                </a:cxnLst>
                <a:rect l="0" t="0" r="r" b="b"/>
                <a:pathLst>
                  <a:path w="5" h="13">
                    <a:moveTo>
                      <a:pt x="4" y="8"/>
                    </a:moveTo>
                    <a:cubicBezTo>
                      <a:pt x="5" y="11"/>
                      <a:pt x="4" y="13"/>
                      <a:pt x="3" y="13"/>
                    </a:cubicBezTo>
                    <a:cubicBezTo>
                      <a:pt x="2" y="11"/>
                      <a:pt x="0" y="1"/>
                      <a:pt x="2" y="0"/>
                    </a:cubicBezTo>
                    <a:cubicBezTo>
                      <a:pt x="2" y="0"/>
                      <a:pt x="2" y="0"/>
                      <a:pt x="2" y="0"/>
                    </a:cubicBezTo>
                    <a:cubicBezTo>
                      <a:pt x="3" y="1"/>
                      <a:pt x="4"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5" name="Freeform 2344">
                <a:extLst>
                  <a:ext uri="{FF2B5EF4-FFF2-40B4-BE49-F238E27FC236}">
                    <a16:creationId xmlns:a16="http://schemas.microsoft.com/office/drawing/2014/main" id="{D6025552-80A0-4E0E-99D0-40CEAE87C2FE}"/>
                  </a:ext>
                </a:extLst>
              </p:cNvPr>
              <p:cNvSpPr>
                <a:spLocks/>
              </p:cNvSpPr>
              <p:nvPr/>
            </p:nvSpPr>
            <p:spPr bwMode="auto">
              <a:xfrm>
                <a:off x="7272" y="2290"/>
                <a:ext cx="24" cy="58"/>
              </a:xfrm>
              <a:custGeom>
                <a:avLst/>
                <a:gdLst>
                  <a:gd name="T0" fmla="*/ 4 w 5"/>
                  <a:gd name="T1" fmla="*/ 7 h 12"/>
                  <a:gd name="T2" fmla="*/ 4 w 5"/>
                  <a:gd name="T3" fmla="*/ 12 h 12"/>
                  <a:gd name="T4" fmla="*/ 2 w 5"/>
                  <a:gd name="T5" fmla="*/ 0 h 12"/>
                  <a:gd name="T6" fmla="*/ 2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5" y="10"/>
                      <a:pt x="5" y="12"/>
                      <a:pt x="4" y="12"/>
                    </a:cubicBezTo>
                    <a:cubicBezTo>
                      <a:pt x="2" y="11"/>
                      <a:pt x="0" y="0"/>
                      <a:pt x="2" y="0"/>
                    </a:cubicBezTo>
                    <a:cubicBezTo>
                      <a:pt x="2" y="0"/>
                      <a:pt x="2" y="0"/>
                      <a:pt x="2" y="0"/>
                    </a:cubicBezTo>
                    <a:cubicBezTo>
                      <a:pt x="3"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6" name="Freeform 2345">
                <a:extLst>
                  <a:ext uri="{FF2B5EF4-FFF2-40B4-BE49-F238E27FC236}">
                    <a16:creationId xmlns:a16="http://schemas.microsoft.com/office/drawing/2014/main" id="{A2C7942E-4385-4F24-ACAD-ACE6338B1CFC}"/>
                  </a:ext>
                </a:extLst>
              </p:cNvPr>
              <p:cNvSpPr>
                <a:spLocks/>
              </p:cNvSpPr>
              <p:nvPr/>
            </p:nvSpPr>
            <p:spPr bwMode="auto">
              <a:xfrm>
                <a:off x="7296" y="2339"/>
                <a:ext cx="20" cy="62"/>
              </a:xfrm>
              <a:custGeom>
                <a:avLst/>
                <a:gdLst>
                  <a:gd name="T0" fmla="*/ 4 w 4"/>
                  <a:gd name="T1" fmla="*/ 7 h 13"/>
                  <a:gd name="T2" fmla="*/ 3 w 4"/>
                  <a:gd name="T3" fmla="*/ 12 h 13"/>
                  <a:gd name="T4" fmla="*/ 2 w 4"/>
                  <a:gd name="T5" fmla="*/ 0 h 13"/>
                  <a:gd name="T6" fmla="*/ 2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4" y="10"/>
                      <a:pt x="4" y="13"/>
                      <a:pt x="3" y="12"/>
                    </a:cubicBezTo>
                    <a:cubicBezTo>
                      <a:pt x="2" y="11"/>
                      <a:pt x="0" y="0"/>
                      <a:pt x="2" y="0"/>
                    </a:cubicBezTo>
                    <a:cubicBezTo>
                      <a:pt x="2" y="0"/>
                      <a:pt x="2" y="0"/>
                      <a:pt x="2" y="0"/>
                    </a:cubicBezTo>
                    <a:cubicBezTo>
                      <a:pt x="2" y="0"/>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7" name="Freeform 2346">
                <a:extLst>
                  <a:ext uri="{FF2B5EF4-FFF2-40B4-BE49-F238E27FC236}">
                    <a16:creationId xmlns:a16="http://schemas.microsoft.com/office/drawing/2014/main" id="{A62AF4AE-AFE0-4CD3-9F9D-69A636BF45F2}"/>
                  </a:ext>
                </a:extLst>
              </p:cNvPr>
              <p:cNvSpPr>
                <a:spLocks/>
              </p:cNvSpPr>
              <p:nvPr/>
            </p:nvSpPr>
            <p:spPr bwMode="auto">
              <a:xfrm>
                <a:off x="7089" y="3255"/>
                <a:ext cx="34" cy="62"/>
              </a:xfrm>
              <a:custGeom>
                <a:avLst/>
                <a:gdLst>
                  <a:gd name="T0" fmla="*/ 5 w 7"/>
                  <a:gd name="T1" fmla="*/ 7 h 13"/>
                  <a:gd name="T2" fmla="*/ 1 w 7"/>
                  <a:gd name="T3" fmla="*/ 11 h 13"/>
                  <a:gd name="T4" fmla="*/ 6 w 7"/>
                  <a:gd name="T5" fmla="*/ 0 h 13"/>
                  <a:gd name="T6" fmla="*/ 5 w 7"/>
                  <a:gd name="T7" fmla="*/ 7 h 13"/>
                </a:gdLst>
                <a:ahLst/>
                <a:cxnLst>
                  <a:cxn ang="0">
                    <a:pos x="T0" y="T1"/>
                  </a:cxn>
                  <a:cxn ang="0">
                    <a:pos x="T2" y="T3"/>
                  </a:cxn>
                  <a:cxn ang="0">
                    <a:pos x="T4" y="T5"/>
                  </a:cxn>
                  <a:cxn ang="0">
                    <a:pos x="T6" y="T7"/>
                  </a:cxn>
                </a:cxnLst>
                <a:rect l="0" t="0" r="r" b="b"/>
                <a:pathLst>
                  <a:path w="7" h="13">
                    <a:moveTo>
                      <a:pt x="5" y="7"/>
                    </a:moveTo>
                    <a:cubicBezTo>
                      <a:pt x="4" y="11"/>
                      <a:pt x="2" y="13"/>
                      <a:pt x="1" y="11"/>
                    </a:cubicBezTo>
                    <a:cubicBezTo>
                      <a:pt x="0" y="9"/>
                      <a:pt x="3" y="0"/>
                      <a:pt x="6" y="0"/>
                    </a:cubicBezTo>
                    <a:cubicBezTo>
                      <a:pt x="7" y="1"/>
                      <a:pt x="7"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8" name="Freeform 2347">
                <a:extLst>
                  <a:ext uri="{FF2B5EF4-FFF2-40B4-BE49-F238E27FC236}">
                    <a16:creationId xmlns:a16="http://schemas.microsoft.com/office/drawing/2014/main" id="{4F8C31A6-1CB4-41DB-B12F-6732B3EDDC9F}"/>
                  </a:ext>
                </a:extLst>
              </p:cNvPr>
              <p:cNvSpPr>
                <a:spLocks/>
              </p:cNvSpPr>
              <p:nvPr/>
            </p:nvSpPr>
            <p:spPr bwMode="auto">
              <a:xfrm>
                <a:off x="7080" y="3202"/>
                <a:ext cx="33" cy="67"/>
              </a:xfrm>
              <a:custGeom>
                <a:avLst/>
                <a:gdLst>
                  <a:gd name="T0" fmla="*/ 6 w 7"/>
                  <a:gd name="T1" fmla="*/ 8 h 14"/>
                  <a:gd name="T2" fmla="*/ 1 w 7"/>
                  <a:gd name="T3" fmla="*/ 11 h 14"/>
                  <a:gd name="T4" fmla="*/ 5 w 7"/>
                  <a:gd name="T5" fmla="*/ 1 h 14"/>
                  <a:gd name="T6" fmla="*/ 6 w 7"/>
                  <a:gd name="T7" fmla="*/ 8 h 14"/>
                </a:gdLst>
                <a:ahLst/>
                <a:cxnLst>
                  <a:cxn ang="0">
                    <a:pos x="T0" y="T1"/>
                  </a:cxn>
                  <a:cxn ang="0">
                    <a:pos x="T2" y="T3"/>
                  </a:cxn>
                  <a:cxn ang="0">
                    <a:pos x="T4" y="T5"/>
                  </a:cxn>
                  <a:cxn ang="0">
                    <a:pos x="T6" y="T7"/>
                  </a:cxn>
                </a:cxnLst>
                <a:rect l="0" t="0" r="r" b="b"/>
                <a:pathLst>
                  <a:path w="7" h="14">
                    <a:moveTo>
                      <a:pt x="6" y="8"/>
                    </a:moveTo>
                    <a:cubicBezTo>
                      <a:pt x="4" y="12"/>
                      <a:pt x="2" y="14"/>
                      <a:pt x="1" y="11"/>
                    </a:cubicBezTo>
                    <a:cubicBezTo>
                      <a:pt x="0" y="9"/>
                      <a:pt x="3" y="0"/>
                      <a:pt x="5" y="1"/>
                    </a:cubicBezTo>
                    <a:cubicBezTo>
                      <a:pt x="7"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899" name="Freeform 2348">
                <a:extLst>
                  <a:ext uri="{FF2B5EF4-FFF2-40B4-BE49-F238E27FC236}">
                    <a16:creationId xmlns:a16="http://schemas.microsoft.com/office/drawing/2014/main" id="{FAC879C1-AE3C-4FD4-B122-E9130A0179C8}"/>
                  </a:ext>
                </a:extLst>
              </p:cNvPr>
              <p:cNvSpPr>
                <a:spLocks/>
              </p:cNvSpPr>
              <p:nvPr/>
            </p:nvSpPr>
            <p:spPr bwMode="auto">
              <a:xfrm>
                <a:off x="7027" y="3260"/>
                <a:ext cx="38" cy="62"/>
              </a:xfrm>
              <a:custGeom>
                <a:avLst/>
                <a:gdLst>
                  <a:gd name="T0" fmla="*/ 7 w 8"/>
                  <a:gd name="T1" fmla="*/ 7 h 13"/>
                  <a:gd name="T2" fmla="*/ 1 w 8"/>
                  <a:gd name="T3" fmla="*/ 11 h 13"/>
                  <a:gd name="T4" fmla="*/ 6 w 8"/>
                  <a:gd name="T5" fmla="*/ 0 h 13"/>
                  <a:gd name="T6" fmla="*/ 7 w 8"/>
                  <a:gd name="T7" fmla="*/ 7 h 13"/>
                </a:gdLst>
                <a:ahLst/>
                <a:cxnLst>
                  <a:cxn ang="0">
                    <a:pos x="T0" y="T1"/>
                  </a:cxn>
                  <a:cxn ang="0">
                    <a:pos x="T2" y="T3"/>
                  </a:cxn>
                  <a:cxn ang="0">
                    <a:pos x="T4" y="T5"/>
                  </a:cxn>
                  <a:cxn ang="0">
                    <a:pos x="T6" y="T7"/>
                  </a:cxn>
                </a:cxnLst>
                <a:rect l="0" t="0" r="r" b="b"/>
                <a:pathLst>
                  <a:path w="8" h="13">
                    <a:moveTo>
                      <a:pt x="7" y="7"/>
                    </a:moveTo>
                    <a:cubicBezTo>
                      <a:pt x="5" y="11"/>
                      <a:pt x="2" y="13"/>
                      <a:pt x="1" y="11"/>
                    </a:cubicBezTo>
                    <a:cubicBezTo>
                      <a:pt x="0" y="8"/>
                      <a:pt x="3" y="0"/>
                      <a:pt x="6" y="0"/>
                    </a:cubicBezTo>
                    <a:cubicBezTo>
                      <a:pt x="8" y="0"/>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0" name="Freeform 2349">
                <a:extLst>
                  <a:ext uri="{FF2B5EF4-FFF2-40B4-BE49-F238E27FC236}">
                    <a16:creationId xmlns:a16="http://schemas.microsoft.com/office/drawing/2014/main" id="{8C6F8610-1D88-46DC-8BB0-5F7AA09C3EE8}"/>
                  </a:ext>
                </a:extLst>
              </p:cNvPr>
              <p:cNvSpPr>
                <a:spLocks/>
              </p:cNvSpPr>
              <p:nvPr/>
            </p:nvSpPr>
            <p:spPr bwMode="auto">
              <a:xfrm>
                <a:off x="6930" y="3356"/>
                <a:ext cx="44" cy="63"/>
              </a:xfrm>
              <a:custGeom>
                <a:avLst/>
                <a:gdLst>
                  <a:gd name="T0" fmla="*/ 7 w 9"/>
                  <a:gd name="T1" fmla="*/ 7 h 13"/>
                  <a:gd name="T2" fmla="*/ 1 w 9"/>
                  <a:gd name="T3" fmla="*/ 11 h 13"/>
                  <a:gd name="T4" fmla="*/ 7 w 9"/>
                  <a:gd name="T5" fmla="*/ 1 h 13"/>
                  <a:gd name="T6" fmla="*/ 7 w 9"/>
                  <a:gd name="T7" fmla="*/ 7 h 13"/>
                </a:gdLst>
                <a:ahLst/>
                <a:cxnLst>
                  <a:cxn ang="0">
                    <a:pos x="T0" y="T1"/>
                  </a:cxn>
                  <a:cxn ang="0">
                    <a:pos x="T2" y="T3"/>
                  </a:cxn>
                  <a:cxn ang="0">
                    <a:pos x="T4" y="T5"/>
                  </a:cxn>
                  <a:cxn ang="0">
                    <a:pos x="T6" y="T7"/>
                  </a:cxn>
                </a:cxnLst>
                <a:rect l="0" t="0" r="r" b="b"/>
                <a:pathLst>
                  <a:path w="9" h="13">
                    <a:moveTo>
                      <a:pt x="7" y="7"/>
                    </a:moveTo>
                    <a:cubicBezTo>
                      <a:pt x="5" y="11"/>
                      <a:pt x="2" y="13"/>
                      <a:pt x="1" y="11"/>
                    </a:cubicBezTo>
                    <a:cubicBezTo>
                      <a:pt x="0" y="7"/>
                      <a:pt x="4" y="0"/>
                      <a:pt x="7" y="1"/>
                    </a:cubicBezTo>
                    <a:cubicBezTo>
                      <a:pt x="9" y="1"/>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1" name="Freeform 2350">
                <a:extLst>
                  <a:ext uri="{FF2B5EF4-FFF2-40B4-BE49-F238E27FC236}">
                    <a16:creationId xmlns:a16="http://schemas.microsoft.com/office/drawing/2014/main" id="{00611E17-34AC-4109-9E7D-E40475672EEB}"/>
                  </a:ext>
                </a:extLst>
              </p:cNvPr>
              <p:cNvSpPr>
                <a:spLocks/>
              </p:cNvSpPr>
              <p:nvPr/>
            </p:nvSpPr>
            <p:spPr bwMode="auto">
              <a:xfrm>
                <a:off x="6983" y="3351"/>
                <a:ext cx="39" cy="63"/>
              </a:xfrm>
              <a:custGeom>
                <a:avLst/>
                <a:gdLst>
                  <a:gd name="T0" fmla="*/ 6 w 8"/>
                  <a:gd name="T1" fmla="*/ 7 h 13"/>
                  <a:gd name="T2" fmla="*/ 0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1" y="13"/>
                      <a:pt x="0" y="11"/>
                    </a:cubicBezTo>
                    <a:cubicBezTo>
                      <a:pt x="0" y="8"/>
                      <a:pt x="3" y="0"/>
                      <a:pt x="6" y="0"/>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2" name="Freeform 2351">
                <a:extLst>
                  <a:ext uri="{FF2B5EF4-FFF2-40B4-BE49-F238E27FC236}">
                    <a16:creationId xmlns:a16="http://schemas.microsoft.com/office/drawing/2014/main" id="{A203619B-E5EE-4398-B502-959AA83F087B}"/>
                  </a:ext>
                </a:extLst>
              </p:cNvPr>
              <p:cNvSpPr>
                <a:spLocks/>
              </p:cNvSpPr>
              <p:nvPr/>
            </p:nvSpPr>
            <p:spPr bwMode="auto">
              <a:xfrm>
                <a:off x="6906" y="3510"/>
                <a:ext cx="44" cy="58"/>
              </a:xfrm>
              <a:custGeom>
                <a:avLst/>
                <a:gdLst>
                  <a:gd name="T0" fmla="*/ 7 w 9"/>
                  <a:gd name="T1" fmla="*/ 6 h 12"/>
                  <a:gd name="T2" fmla="*/ 1 w 9"/>
                  <a:gd name="T3" fmla="*/ 10 h 12"/>
                  <a:gd name="T4" fmla="*/ 7 w 9"/>
                  <a:gd name="T5" fmla="*/ 0 h 12"/>
                  <a:gd name="T6" fmla="*/ 7 w 9"/>
                  <a:gd name="T7" fmla="*/ 6 h 12"/>
                </a:gdLst>
                <a:ahLst/>
                <a:cxnLst>
                  <a:cxn ang="0">
                    <a:pos x="T0" y="T1"/>
                  </a:cxn>
                  <a:cxn ang="0">
                    <a:pos x="T2" y="T3"/>
                  </a:cxn>
                  <a:cxn ang="0">
                    <a:pos x="T4" y="T5"/>
                  </a:cxn>
                  <a:cxn ang="0">
                    <a:pos x="T6" y="T7"/>
                  </a:cxn>
                </a:cxnLst>
                <a:rect l="0" t="0" r="r" b="b"/>
                <a:pathLst>
                  <a:path w="9" h="12">
                    <a:moveTo>
                      <a:pt x="7" y="6"/>
                    </a:moveTo>
                    <a:cubicBezTo>
                      <a:pt x="5" y="10"/>
                      <a:pt x="2" y="12"/>
                      <a:pt x="1" y="10"/>
                    </a:cubicBezTo>
                    <a:cubicBezTo>
                      <a:pt x="0" y="7"/>
                      <a:pt x="5" y="0"/>
                      <a:pt x="7" y="0"/>
                    </a:cubicBezTo>
                    <a:cubicBezTo>
                      <a:pt x="9" y="0"/>
                      <a:pt x="8"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3" name="Freeform 2352">
                <a:extLst>
                  <a:ext uri="{FF2B5EF4-FFF2-40B4-BE49-F238E27FC236}">
                    <a16:creationId xmlns:a16="http://schemas.microsoft.com/office/drawing/2014/main" id="{891581D6-F692-4594-AAA8-27222202B6A3}"/>
                  </a:ext>
                </a:extLst>
              </p:cNvPr>
              <p:cNvSpPr>
                <a:spLocks/>
              </p:cNvSpPr>
              <p:nvPr/>
            </p:nvSpPr>
            <p:spPr bwMode="auto">
              <a:xfrm>
                <a:off x="7123" y="3125"/>
                <a:ext cx="34" cy="62"/>
              </a:xfrm>
              <a:custGeom>
                <a:avLst/>
                <a:gdLst>
                  <a:gd name="T0" fmla="*/ 6 w 7"/>
                  <a:gd name="T1" fmla="*/ 7 h 13"/>
                  <a:gd name="T2" fmla="*/ 2 w 7"/>
                  <a:gd name="T3" fmla="*/ 11 h 13"/>
                  <a:gd name="T4" fmla="*/ 6 w 7"/>
                  <a:gd name="T5" fmla="*/ 0 h 13"/>
                  <a:gd name="T6" fmla="*/ 6 w 7"/>
                  <a:gd name="T7" fmla="*/ 7 h 13"/>
                </a:gdLst>
                <a:ahLst/>
                <a:cxnLst>
                  <a:cxn ang="0">
                    <a:pos x="T0" y="T1"/>
                  </a:cxn>
                  <a:cxn ang="0">
                    <a:pos x="T2" y="T3"/>
                  </a:cxn>
                  <a:cxn ang="0">
                    <a:pos x="T4" y="T5"/>
                  </a:cxn>
                  <a:cxn ang="0">
                    <a:pos x="T6" y="T7"/>
                  </a:cxn>
                </a:cxnLst>
                <a:rect l="0" t="0" r="r" b="b"/>
                <a:pathLst>
                  <a:path w="7" h="13">
                    <a:moveTo>
                      <a:pt x="6" y="7"/>
                    </a:moveTo>
                    <a:cubicBezTo>
                      <a:pt x="5" y="11"/>
                      <a:pt x="2" y="13"/>
                      <a:pt x="2" y="11"/>
                    </a:cubicBezTo>
                    <a:cubicBezTo>
                      <a:pt x="0" y="9"/>
                      <a:pt x="3" y="0"/>
                      <a:pt x="6" y="0"/>
                    </a:cubicBezTo>
                    <a:cubicBezTo>
                      <a:pt x="7"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4" name="Freeform 2353">
                <a:extLst>
                  <a:ext uri="{FF2B5EF4-FFF2-40B4-BE49-F238E27FC236}">
                    <a16:creationId xmlns:a16="http://schemas.microsoft.com/office/drawing/2014/main" id="{BD00F88B-ABBC-48BF-8DC2-1CE53DCF24C1}"/>
                  </a:ext>
                </a:extLst>
              </p:cNvPr>
              <p:cNvSpPr>
                <a:spLocks/>
              </p:cNvSpPr>
              <p:nvPr/>
            </p:nvSpPr>
            <p:spPr bwMode="auto">
              <a:xfrm>
                <a:off x="7070" y="3139"/>
                <a:ext cx="39" cy="63"/>
              </a:xfrm>
              <a:custGeom>
                <a:avLst/>
                <a:gdLst>
                  <a:gd name="T0" fmla="*/ 6 w 8"/>
                  <a:gd name="T1" fmla="*/ 7 h 13"/>
                  <a:gd name="T2" fmla="*/ 1 w 8"/>
                  <a:gd name="T3" fmla="*/ 11 h 13"/>
                  <a:gd name="T4" fmla="*/ 6 w 8"/>
                  <a:gd name="T5" fmla="*/ 0 h 13"/>
                  <a:gd name="T6" fmla="*/ 6 w 8"/>
                  <a:gd name="T7" fmla="*/ 7 h 13"/>
                </a:gdLst>
                <a:ahLst/>
                <a:cxnLst>
                  <a:cxn ang="0">
                    <a:pos x="T0" y="T1"/>
                  </a:cxn>
                  <a:cxn ang="0">
                    <a:pos x="T2" y="T3"/>
                  </a:cxn>
                  <a:cxn ang="0">
                    <a:pos x="T4" y="T5"/>
                  </a:cxn>
                  <a:cxn ang="0">
                    <a:pos x="T6" y="T7"/>
                  </a:cxn>
                </a:cxnLst>
                <a:rect l="0" t="0" r="r" b="b"/>
                <a:pathLst>
                  <a:path w="8" h="13">
                    <a:moveTo>
                      <a:pt x="6" y="7"/>
                    </a:moveTo>
                    <a:cubicBezTo>
                      <a:pt x="5" y="11"/>
                      <a:pt x="2" y="13"/>
                      <a:pt x="1" y="11"/>
                    </a:cubicBezTo>
                    <a:cubicBezTo>
                      <a:pt x="0" y="8"/>
                      <a:pt x="3" y="0"/>
                      <a:pt x="6" y="0"/>
                    </a:cubicBezTo>
                    <a:cubicBezTo>
                      <a:pt x="8" y="1"/>
                      <a:pt x="8"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5" name="Freeform 2354">
                <a:extLst>
                  <a:ext uri="{FF2B5EF4-FFF2-40B4-BE49-F238E27FC236}">
                    <a16:creationId xmlns:a16="http://schemas.microsoft.com/office/drawing/2014/main" id="{35814E79-957D-4446-A6EB-24A2F9399625}"/>
                  </a:ext>
                </a:extLst>
              </p:cNvPr>
              <p:cNvSpPr>
                <a:spLocks/>
              </p:cNvSpPr>
              <p:nvPr/>
            </p:nvSpPr>
            <p:spPr bwMode="auto">
              <a:xfrm>
                <a:off x="7017" y="3182"/>
                <a:ext cx="39" cy="68"/>
              </a:xfrm>
              <a:custGeom>
                <a:avLst/>
                <a:gdLst>
                  <a:gd name="T0" fmla="*/ 7 w 8"/>
                  <a:gd name="T1" fmla="*/ 8 h 14"/>
                  <a:gd name="T2" fmla="*/ 2 w 8"/>
                  <a:gd name="T3" fmla="*/ 11 h 14"/>
                  <a:gd name="T4" fmla="*/ 7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1"/>
                    </a:cubicBezTo>
                    <a:cubicBezTo>
                      <a:pt x="0" y="8"/>
                      <a:pt x="3" y="0"/>
                      <a:pt x="7" y="1"/>
                    </a:cubicBezTo>
                    <a:cubicBezTo>
                      <a:pt x="8"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6" name="Freeform 2355">
                <a:extLst>
                  <a:ext uri="{FF2B5EF4-FFF2-40B4-BE49-F238E27FC236}">
                    <a16:creationId xmlns:a16="http://schemas.microsoft.com/office/drawing/2014/main" id="{089235AA-D400-45FF-8CAC-B3BDFA7ECDBC}"/>
                  </a:ext>
                </a:extLst>
              </p:cNvPr>
              <p:cNvSpPr>
                <a:spLocks/>
              </p:cNvSpPr>
              <p:nvPr/>
            </p:nvSpPr>
            <p:spPr bwMode="auto">
              <a:xfrm>
                <a:off x="6974" y="3274"/>
                <a:ext cx="43" cy="63"/>
              </a:xfrm>
              <a:custGeom>
                <a:avLst/>
                <a:gdLst>
                  <a:gd name="T0" fmla="*/ 7 w 9"/>
                  <a:gd name="T1" fmla="*/ 7 h 13"/>
                  <a:gd name="T2" fmla="*/ 1 w 9"/>
                  <a:gd name="T3" fmla="*/ 11 h 13"/>
                  <a:gd name="T4" fmla="*/ 7 w 9"/>
                  <a:gd name="T5" fmla="*/ 0 h 13"/>
                  <a:gd name="T6" fmla="*/ 7 w 9"/>
                  <a:gd name="T7" fmla="*/ 7 h 13"/>
                </a:gdLst>
                <a:ahLst/>
                <a:cxnLst>
                  <a:cxn ang="0">
                    <a:pos x="T0" y="T1"/>
                  </a:cxn>
                  <a:cxn ang="0">
                    <a:pos x="T2" y="T3"/>
                  </a:cxn>
                  <a:cxn ang="0">
                    <a:pos x="T4" y="T5"/>
                  </a:cxn>
                  <a:cxn ang="0">
                    <a:pos x="T6" y="T7"/>
                  </a:cxn>
                </a:cxnLst>
                <a:rect l="0" t="0" r="r" b="b"/>
                <a:pathLst>
                  <a:path w="9" h="13">
                    <a:moveTo>
                      <a:pt x="7" y="7"/>
                    </a:moveTo>
                    <a:cubicBezTo>
                      <a:pt x="6" y="11"/>
                      <a:pt x="2" y="13"/>
                      <a:pt x="1" y="11"/>
                    </a:cubicBezTo>
                    <a:cubicBezTo>
                      <a:pt x="0" y="8"/>
                      <a:pt x="3" y="0"/>
                      <a:pt x="7" y="0"/>
                    </a:cubicBezTo>
                    <a:cubicBezTo>
                      <a:pt x="9" y="1"/>
                      <a:pt x="9"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7" name="Freeform 2356">
                <a:extLst>
                  <a:ext uri="{FF2B5EF4-FFF2-40B4-BE49-F238E27FC236}">
                    <a16:creationId xmlns:a16="http://schemas.microsoft.com/office/drawing/2014/main" id="{660A45CA-5302-4D36-8ACE-DAE16BD43BD3}"/>
                  </a:ext>
                </a:extLst>
              </p:cNvPr>
              <p:cNvSpPr>
                <a:spLocks/>
              </p:cNvSpPr>
              <p:nvPr/>
            </p:nvSpPr>
            <p:spPr bwMode="auto">
              <a:xfrm>
                <a:off x="6964" y="3207"/>
                <a:ext cx="43" cy="62"/>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3" y="13"/>
                      <a:pt x="2" y="10"/>
                    </a:cubicBezTo>
                    <a:cubicBezTo>
                      <a:pt x="0" y="7"/>
                      <a:pt x="3" y="0"/>
                      <a:pt x="7"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8" name="Freeform 2357">
                <a:extLst>
                  <a:ext uri="{FF2B5EF4-FFF2-40B4-BE49-F238E27FC236}">
                    <a16:creationId xmlns:a16="http://schemas.microsoft.com/office/drawing/2014/main" id="{48114E85-2658-4D11-8BD1-32ABB3F6AA72}"/>
                  </a:ext>
                </a:extLst>
              </p:cNvPr>
              <p:cNvSpPr>
                <a:spLocks/>
              </p:cNvSpPr>
              <p:nvPr/>
            </p:nvSpPr>
            <p:spPr bwMode="auto">
              <a:xfrm>
                <a:off x="6868" y="3284"/>
                <a:ext cx="48" cy="62"/>
              </a:xfrm>
              <a:custGeom>
                <a:avLst/>
                <a:gdLst>
                  <a:gd name="T0" fmla="*/ 8 w 10"/>
                  <a:gd name="T1" fmla="*/ 7 h 13"/>
                  <a:gd name="T2" fmla="*/ 1 w 10"/>
                  <a:gd name="T3" fmla="*/ 10 h 13"/>
                  <a:gd name="T4" fmla="*/ 7 w 10"/>
                  <a:gd name="T5" fmla="*/ 0 h 13"/>
                  <a:gd name="T6" fmla="*/ 8 w 10"/>
                  <a:gd name="T7" fmla="*/ 7 h 13"/>
                </a:gdLst>
                <a:ahLst/>
                <a:cxnLst>
                  <a:cxn ang="0">
                    <a:pos x="T0" y="T1"/>
                  </a:cxn>
                  <a:cxn ang="0">
                    <a:pos x="T2" y="T3"/>
                  </a:cxn>
                  <a:cxn ang="0">
                    <a:pos x="T4" y="T5"/>
                  </a:cxn>
                  <a:cxn ang="0">
                    <a:pos x="T6" y="T7"/>
                  </a:cxn>
                </a:cxnLst>
                <a:rect l="0" t="0" r="r" b="b"/>
                <a:pathLst>
                  <a:path w="10" h="13">
                    <a:moveTo>
                      <a:pt x="8" y="7"/>
                    </a:moveTo>
                    <a:cubicBezTo>
                      <a:pt x="6" y="12"/>
                      <a:pt x="3" y="13"/>
                      <a:pt x="1" y="10"/>
                    </a:cubicBezTo>
                    <a:cubicBezTo>
                      <a:pt x="0" y="7"/>
                      <a:pt x="4" y="0"/>
                      <a:pt x="7" y="0"/>
                    </a:cubicBezTo>
                    <a:cubicBezTo>
                      <a:pt x="9" y="1"/>
                      <a:pt x="10"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09" name="Freeform 2358">
                <a:extLst>
                  <a:ext uri="{FF2B5EF4-FFF2-40B4-BE49-F238E27FC236}">
                    <a16:creationId xmlns:a16="http://schemas.microsoft.com/office/drawing/2014/main" id="{9BBD4B5F-C741-4D32-BDA8-4F4F42C9E895}"/>
                  </a:ext>
                </a:extLst>
              </p:cNvPr>
              <p:cNvSpPr>
                <a:spLocks/>
              </p:cNvSpPr>
              <p:nvPr/>
            </p:nvSpPr>
            <p:spPr bwMode="auto">
              <a:xfrm>
                <a:off x="6848" y="3216"/>
                <a:ext cx="49" cy="63"/>
              </a:xfrm>
              <a:custGeom>
                <a:avLst/>
                <a:gdLst>
                  <a:gd name="T0" fmla="*/ 9 w 10"/>
                  <a:gd name="T1" fmla="*/ 7 h 13"/>
                  <a:gd name="T2" fmla="*/ 2 w 10"/>
                  <a:gd name="T3" fmla="*/ 10 h 13"/>
                  <a:gd name="T4" fmla="*/ 7 w 10"/>
                  <a:gd name="T5" fmla="*/ 0 h 13"/>
                  <a:gd name="T6" fmla="*/ 9 w 10"/>
                  <a:gd name="T7" fmla="*/ 7 h 13"/>
                </a:gdLst>
                <a:ahLst/>
                <a:cxnLst>
                  <a:cxn ang="0">
                    <a:pos x="T0" y="T1"/>
                  </a:cxn>
                  <a:cxn ang="0">
                    <a:pos x="T2" y="T3"/>
                  </a:cxn>
                  <a:cxn ang="0">
                    <a:pos x="T4" y="T5"/>
                  </a:cxn>
                  <a:cxn ang="0">
                    <a:pos x="T6" y="T7"/>
                  </a:cxn>
                </a:cxnLst>
                <a:rect l="0" t="0" r="r" b="b"/>
                <a:pathLst>
                  <a:path w="10" h="13">
                    <a:moveTo>
                      <a:pt x="9" y="7"/>
                    </a:moveTo>
                    <a:cubicBezTo>
                      <a:pt x="7" y="11"/>
                      <a:pt x="3" y="13"/>
                      <a:pt x="2" y="10"/>
                    </a:cubicBezTo>
                    <a:cubicBezTo>
                      <a:pt x="0" y="7"/>
                      <a:pt x="3" y="0"/>
                      <a:pt x="7" y="0"/>
                    </a:cubicBezTo>
                    <a:cubicBezTo>
                      <a:pt x="10"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0" name="Freeform 2359">
                <a:extLst>
                  <a:ext uri="{FF2B5EF4-FFF2-40B4-BE49-F238E27FC236}">
                    <a16:creationId xmlns:a16="http://schemas.microsoft.com/office/drawing/2014/main" id="{C0B23036-0CD0-4DBD-A91A-EA9E7E3083E9}"/>
                  </a:ext>
                </a:extLst>
              </p:cNvPr>
              <p:cNvSpPr>
                <a:spLocks/>
              </p:cNvSpPr>
              <p:nvPr/>
            </p:nvSpPr>
            <p:spPr bwMode="auto">
              <a:xfrm>
                <a:off x="6911" y="3207"/>
                <a:ext cx="48" cy="67"/>
              </a:xfrm>
              <a:custGeom>
                <a:avLst/>
                <a:gdLst>
                  <a:gd name="T0" fmla="*/ 8 w 10"/>
                  <a:gd name="T1" fmla="*/ 8 h 14"/>
                  <a:gd name="T2" fmla="*/ 2 w 10"/>
                  <a:gd name="T3" fmla="*/ 11 h 14"/>
                  <a:gd name="T4" fmla="*/ 7 w 10"/>
                  <a:gd name="T5" fmla="*/ 1 h 14"/>
                  <a:gd name="T6" fmla="*/ 8 w 10"/>
                  <a:gd name="T7" fmla="*/ 8 h 14"/>
                </a:gdLst>
                <a:ahLst/>
                <a:cxnLst>
                  <a:cxn ang="0">
                    <a:pos x="T0" y="T1"/>
                  </a:cxn>
                  <a:cxn ang="0">
                    <a:pos x="T2" y="T3"/>
                  </a:cxn>
                  <a:cxn ang="0">
                    <a:pos x="T4" y="T5"/>
                  </a:cxn>
                  <a:cxn ang="0">
                    <a:pos x="T6" y="T7"/>
                  </a:cxn>
                </a:cxnLst>
                <a:rect l="0" t="0" r="r" b="b"/>
                <a:pathLst>
                  <a:path w="10" h="14">
                    <a:moveTo>
                      <a:pt x="8" y="8"/>
                    </a:moveTo>
                    <a:cubicBezTo>
                      <a:pt x="7" y="12"/>
                      <a:pt x="3" y="14"/>
                      <a:pt x="2" y="11"/>
                    </a:cubicBezTo>
                    <a:cubicBezTo>
                      <a:pt x="0" y="8"/>
                      <a:pt x="3" y="0"/>
                      <a:pt x="7" y="1"/>
                    </a:cubicBezTo>
                    <a:cubicBezTo>
                      <a:pt x="9" y="1"/>
                      <a:pt x="10"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1" name="Freeform 2360">
                <a:extLst>
                  <a:ext uri="{FF2B5EF4-FFF2-40B4-BE49-F238E27FC236}">
                    <a16:creationId xmlns:a16="http://schemas.microsoft.com/office/drawing/2014/main" id="{FD92722B-7B49-4943-BEF4-AB434FF49A0A}"/>
                  </a:ext>
                </a:extLst>
              </p:cNvPr>
              <p:cNvSpPr>
                <a:spLocks/>
              </p:cNvSpPr>
              <p:nvPr/>
            </p:nvSpPr>
            <p:spPr bwMode="auto">
              <a:xfrm>
                <a:off x="6906" y="3134"/>
                <a:ext cx="44" cy="63"/>
              </a:xfrm>
              <a:custGeom>
                <a:avLst/>
                <a:gdLst>
                  <a:gd name="T0" fmla="*/ 8 w 9"/>
                  <a:gd name="T1" fmla="*/ 7 h 13"/>
                  <a:gd name="T2" fmla="*/ 1 w 9"/>
                  <a:gd name="T3" fmla="*/ 10 h 13"/>
                  <a:gd name="T4" fmla="*/ 6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7" y="11"/>
                      <a:pt x="3" y="13"/>
                      <a:pt x="1" y="10"/>
                    </a:cubicBezTo>
                    <a:cubicBezTo>
                      <a:pt x="0" y="7"/>
                      <a:pt x="3" y="0"/>
                      <a:pt x="6"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2" name="Freeform 2361">
                <a:extLst>
                  <a:ext uri="{FF2B5EF4-FFF2-40B4-BE49-F238E27FC236}">
                    <a16:creationId xmlns:a16="http://schemas.microsoft.com/office/drawing/2014/main" id="{6638316A-8BD8-46DA-A750-4FABA4516185}"/>
                  </a:ext>
                </a:extLst>
              </p:cNvPr>
              <p:cNvSpPr>
                <a:spLocks/>
              </p:cNvSpPr>
              <p:nvPr/>
            </p:nvSpPr>
            <p:spPr bwMode="auto">
              <a:xfrm>
                <a:off x="6839" y="3134"/>
                <a:ext cx="48" cy="68"/>
              </a:xfrm>
              <a:custGeom>
                <a:avLst/>
                <a:gdLst>
                  <a:gd name="T0" fmla="*/ 9 w 10"/>
                  <a:gd name="T1" fmla="*/ 8 h 14"/>
                  <a:gd name="T2" fmla="*/ 2 w 10"/>
                  <a:gd name="T3" fmla="*/ 11 h 14"/>
                  <a:gd name="T4" fmla="*/ 7 w 10"/>
                  <a:gd name="T5" fmla="*/ 1 h 14"/>
                  <a:gd name="T6" fmla="*/ 9 w 10"/>
                  <a:gd name="T7" fmla="*/ 8 h 14"/>
                </a:gdLst>
                <a:ahLst/>
                <a:cxnLst>
                  <a:cxn ang="0">
                    <a:pos x="T0" y="T1"/>
                  </a:cxn>
                  <a:cxn ang="0">
                    <a:pos x="T2" y="T3"/>
                  </a:cxn>
                  <a:cxn ang="0">
                    <a:pos x="T4" y="T5"/>
                  </a:cxn>
                  <a:cxn ang="0">
                    <a:pos x="T6" y="T7"/>
                  </a:cxn>
                </a:cxnLst>
                <a:rect l="0" t="0" r="r" b="b"/>
                <a:pathLst>
                  <a:path w="10" h="14">
                    <a:moveTo>
                      <a:pt x="9" y="8"/>
                    </a:moveTo>
                    <a:cubicBezTo>
                      <a:pt x="7" y="12"/>
                      <a:pt x="3" y="14"/>
                      <a:pt x="2" y="11"/>
                    </a:cubicBezTo>
                    <a:cubicBezTo>
                      <a:pt x="0" y="8"/>
                      <a:pt x="3" y="0"/>
                      <a:pt x="7" y="1"/>
                    </a:cubicBezTo>
                    <a:cubicBezTo>
                      <a:pt x="9"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3" name="Freeform 2362">
                <a:extLst>
                  <a:ext uri="{FF2B5EF4-FFF2-40B4-BE49-F238E27FC236}">
                    <a16:creationId xmlns:a16="http://schemas.microsoft.com/office/drawing/2014/main" id="{AD1B50C4-7586-4BE3-BCD7-A1EAF5DE6A5E}"/>
                  </a:ext>
                </a:extLst>
              </p:cNvPr>
              <p:cNvSpPr>
                <a:spLocks/>
              </p:cNvSpPr>
              <p:nvPr/>
            </p:nvSpPr>
            <p:spPr bwMode="auto">
              <a:xfrm>
                <a:off x="6815" y="3072"/>
                <a:ext cx="48" cy="67"/>
              </a:xfrm>
              <a:custGeom>
                <a:avLst/>
                <a:gdLst>
                  <a:gd name="T0" fmla="*/ 9 w 10"/>
                  <a:gd name="T1" fmla="*/ 7 h 14"/>
                  <a:gd name="T2" fmla="*/ 2 w 10"/>
                  <a:gd name="T3" fmla="*/ 10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3" y="14"/>
                      <a:pt x="2" y="10"/>
                    </a:cubicBezTo>
                    <a:cubicBezTo>
                      <a:pt x="0" y="7"/>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4" name="Freeform 2363">
                <a:extLst>
                  <a:ext uri="{FF2B5EF4-FFF2-40B4-BE49-F238E27FC236}">
                    <a16:creationId xmlns:a16="http://schemas.microsoft.com/office/drawing/2014/main" id="{AFFEFBFC-B6E0-4CD6-9424-2CB25BF57515}"/>
                  </a:ext>
                </a:extLst>
              </p:cNvPr>
              <p:cNvSpPr>
                <a:spLocks/>
              </p:cNvSpPr>
              <p:nvPr/>
            </p:nvSpPr>
            <p:spPr bwMode="auto">
              <a:xfrm>
                <a:off x="6882" y="3057"/>
                <a:ext cx="48" cy="68"/>
              </a:xfrm>
              <a:custGeom>
                <a:avLst/>
                <a:gdLst>
                  <a:gd name="T0" fmla="*/ 9 w 10"/>
                  <a:gd name="T1" fmla="*/ 8 h 14"/>
                  <a:gd name="T2" fmla="*/ 2 w 10"/>
                  <a:gd name="T3" fmla="*/ 11 h 14"/>
                  <a:gd name="T4" fmla="*/ 6 w 10"/>
                  <a:gd name="T5" fmla="*/ 1 h 14"/>
                  <a:gd name="T6" fmla="*/ 9 w 10"/>
                  <a:gd name="T7" fmla="*/ 8 h 14"/>
                </a:gdLst>
                <a:ahLst/>
                <a:cxnLst>
                  <a:cxn ang="0">
                    <a:pos x="T0" y="T1"/>
                  </a:cxn>
                  <a:cxn ang="0">
                    <a:pos x="T2" y="T3"/>
                  </a:cxn>
                  <a:cxn ang="0">
                    <a:pos x="T4" y="T5"/>
                  </a:cxn>
                  <a:cxn ang="0">
                    <a:pos x="T6" y="T7"/>
                  </a:cxn>
                </a:cxnLst>
                <a:rect l="0" t="0" r="r" b="b"/>
                <a:pathLst>
                  <a:path w="10" h="14">
                    <a:moveTo>
                      <a:pt x="9" y="8"/>
                    </a:moveTo>
                    <a:cubicBezTo>
                      <a:pt x="7" y="12"/>
                      <a:pt x="3" y="14"/>
                      <a:pt x="2" y="11"/>
                    </a:cubicBezTo>
                    <a:cubicBezTo>
                      <a:pt x="0" y="7"/>
                      <a:pt x="2" y="0"/>
                      <a:pt x="6" y="1"/>
                    </a:cubicBezTo>
                    <a:cubicBezTo>
                      <a:pt x="9"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5" name="Freeform 2364">
                <a:extLst>
                  <a:ext uri="{FF2B5EF4-FFF2-40B4-BE49-F238E27FC236}">
                    <a16:creationId xmlns:a16="http://schemas.microsoft.com/office/drawing/2014/main" id="{C440BFD2-AF4E-46E6-A448-45A1BD3D5FEF}"/>
                  </a:ext>
                </a:extLst>
              </p:cNvPr>
              <p:cNvSpPr>
                <a:spLocks/>
              </p:cNvSpPr>
              <p:nvPr/>
            </p:nvSpPr>
            <p:spPr bwMode="auto">
              <a:xfrm>
                <a:off x="6892" y="2970"/>
                <a:ext cx="48" cy="68"/>
              </a:xfrm>
              <a:custGeom>
                <a:avLst/>
                <a:gdLst>
                  <a:gd name="T0" fmla="*/ 9 w 10"/>
                  <a:gd name="T1" fmla="*/ 7 h 14"/>
                  <a:gd name="T2" fmla="*/ 2 w 10"/>
                  <a:gd name="T3" fmla="*/ 11 h 14"/>
                  <a:gd name="T4" fmla="*/ 7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4" y="14"/>
                      <a:pt x="2" y="11"/>
                    </a:cubicBezTo>
                    <a:cubicBezTo>
                      <a:pt x="0" y="7"/>
                      <a:pt x="3" y="0"/>
                      <a:pt x="7" y="0"/>
                    </a:cubicBezTo>
                    <a:cubicBezTo>
                      <a:pt x="10" y="1"/>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6" name="Freeform 2365">
                <a:extLst>
                  <a:ext uri="{FF2B5EF4-FFF2-40B4-BE49-F238E27FC236}">
                    <a16:creationId xmlns:a16="http://schemas.microsoft.com/office/drawing/2014/main" id="{FF018037-A127-4152-84F1-4F4EEC244A12}"/>
                  </a:ext>
                </a:extLst>
              </p:cNvPr>
              <p:cNvSpPr>
                <a:spLocks/>
              </p:cNvSpPr>
              <p:nvPr/>
            </p:nvSpPr>
            <p:spPr bwMode="auto">
              <a:xfrm>
                <a:off x="6829" y="2985"/>
                <a:ext cx="53" cy="67"/>
              </a:xfrm>
              <a:custGeom>
                <a:avLst/>
                <a:gdLst>
                  <a:gd name="T0" fmla="*/ 10 w 11"/>
                  <a:gd name="T1" fmla="*/ 8 h 14"/>
                  <a:gd name="T2" fmla="*/ 2 w 11"/>
                  <a:gd name="T3" fmla="*/ 11 h 14"/>
                  <a:gd name="T4" fmla="*/ 7 w 11"/>
                  <a:gd name="T5" fmla="*/ 0 h 14"/>
                  <a:gd name="T6" fmla="*/ 10 w 11"/>
                  <a:gd name="T7" fmla="*/ 8 h 14"/>
                </a:gdLst>
                <a:ahLst/>
                <a:cxnLst>
                  <a:cxn ang="0">
                    <a:pos x="T0" y="T1"/>
                  </a:cxn>
                  <a:cxn ang="0">
                    <a:pos x="T2" y="T3"/>
                  </a:cxn>
                  <a:cxn ang="0">
                    <a:pos x="T4" y="T5"/>
                  </a:cxn>
                  <a:cxn ang="0">
                    <a:pos x="T6" y="T7"/>
                  </a:cxn>
                </a:cxnLst>
                <a:rect l="0" t="0" r="r" b="b"/>
                <a:pathLst>
                  <a:path w="11" h="14">
                    <a:moveTo>
                      <a:pt x="10" y="8"/>
                    </a:moveTo>
                    <a:cubicBezTo>
                      <a:pt x="9" y="12"/>
                      <a:pt x="4" y="14"/>
                      <a:pt x="2" y="11"/>
                    </a:cubicBezTo>
                    <a:cubicBezTo>
                      <a:pt x="0" y="7"/>
                      <a:pt x="3" y="0"/>
                      <a:pt x="7" y="0"/>
                    </a:cubicBezTo>
                    <a:cubicBezTo>
                      <a:pt x="10" y="1"/>
                      <a:pt x="11" y="4"/>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7" name="Freeform 2366">
                <a:extLst>
                  <a:ext uri="{FF2B5EF4-FFF2-40B4-BE49-F238E27FC236}">
                    <a16:creationId xmlns:a16="http://schemas.microsoft.com/office/drawing/2014/main" id="{3B1F5732-88C3-463C-A2D2-36C61AFE7E68}"/>
                  </a:ext>
                </a:extLst>
              </p:cNvPr>
              <p:cNvSpPr>
                <a:spLocks/>
              </p:cNvSpPr>
              <p:nvPr/>
            </p:nvSpPr>
            <p:spPr bwMode="auto">
              <a:xfrm>
                <a:off x="6848" y="2893"/>
                <a:ext cx="49" cy="72"/>
              </a:xfrm>
              <a:custGeom>
                <a:avLst/>
                <a:gdLst>
                  <a:gd name="T0" fmla="*/ 10 w 10"/>
                  <a:gd name="T1" fmla="*/ 8 h 15"/>
                  <a:gd name="T2" fmla="*/ 2 w 10"/>
                  <a:gd name="T3" fmla="*/ 11 h 15"/>
                  <a:gd name="T4" fmla="*/ 7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8" y="13"/>
                      <a:pt x="4" y="15"/>
                      <a:pt x="2" y="11"/>
                    </a:cubicBezTo>
                    <a:cubicBezTo>
                      <a:pt x="0" y="8"/>
                      <a:pt x="2" y="0"/>
                      <a:pt x="7" y="1"/>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8" name="Freeform 2367">
                <a:extLst>
                  <a:ext uri="{FF2B5EF4-FFF2-40B4-BE49-F238E27FC236}">
                    <a16:creationId xmlns:a16="http://schemas.microsoft.com/office/drawing/2014/main" id="{F4F091E6-BFA1-4735-BEA8-31178E14E271}"/>
                  </a:ext>
                </a:extLst>
              </p:cNvPr>
              <p:cNvSpPr>
                <a:spLocks/>
              </p:cNvSpPr>
              <p:nvPr/>
            </p:nvSpPr>
            <p:spPr bwMode="auto">
              <a:xfrm>
                <a:off x="6776" y="2965"/>
                <a:ext cx="48" cy="68"/>
              </a:xfrm>
              <a:custGeom>
                <a:avLst/>
                <a:gdLst>
                  <a:gd name="T0" fmla="*/ 9 w 10"/>
                  <a:gd name="T1" fmla="*/ 7 h 14"/>
                  <a:gd name="T2" fmla="*/ 2 w 10"/>
                  <a:gd name="T3" fmla="*/ 10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4" y="14"/>
                      <a:pt x="2" y="10"/>
                    </a:cubicBezTo>
                    <a:cubicBezTo>
                      <a:pt x="0" y="6"/>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19" name="Freeform 2368">
                <a:extLst>
                  <a:ext uri="{FF2B5EF4-FFF2-40B4-BE49-F238E27FC236}">
                    <a16:creationId xmlns:a16="http://schemas.microsoft.com/office/drawing/2014/main" id="{42A125AD-AC90-4AC7-AB93-FB687F9C7923}"/>
                  </a:ext>
                </a:extLst>
              </p:cNvPr>
              <p:cNvSpPr>
                <a:spLocks/>
              </p:cNvSpPr>
              <p:nvPr/>
            </p:nvSpPr>
            <p:spPr bwMode="auto">
              <a:xfrm>
                <a:off x="6752" y="3047"/>
                <a:ext cx="53" cy="68"/>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3"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0" name="Freeform 2369">
                <a:extLst>
                  <a:ext uri="{FF2B5EF4-FFF2-40B4-BE49-F238E27FC236}">
                    <a16:creationId xmlns:a16="http://schemas.microsoft.com/office/drawing/2014/main" id="{8CEE0D16-D1DD-4B70-841A-68A31FD56C45}"/>
                  </a:ext>
                </a:extLst>
              </p:cNvPr>
              <p:cNvSpPr>
                <a:spLocks/>
              </p:cNvSpPr>
              <p:nvPr/>
            </p:nvSpPr>
            <p:spPr bwMode="auto">
              <a:xfrm>
                <a:off x="6685" y="3023"/>
                <a:ext cx="53" cy="68"/>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3"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1" name="Freeform 2370">
                <a:extLst>
                  <a:ext uri="{FF2B5EF4-FFF2-40B4-BE49-F238E27FC236}">
                    <a16:creationId xmlns:a16="http://schemas.microsoft.com/office/drawing/2014/main" id="{A847DBBF-4D34-4516-9251-B068BF8160D0}"/>
                  </a:ext>
                </a:extLst>
              </p:cNvPr>
              <p:cNvSpPr>
                <a:spLocks/>
              </p:cNvSpPr>
              <p:nvPr/>
            </p:nvSpPr>
            <p:spPr bwMode="auto">
              <a:xfrm>
                <a:off x="6689" y="3115"/>
                <a:ext cx="53" cy="63"/>
              </a:xfrm>
              <a:custGeom>
                <a:avLst/>
                <a:gdLst>
                  <a:gd name="T0" fmla="*/ 10 w 11"/>
                  <a:gd name="T1" fmla="*/ 7 h 13"/>
                  <a:gd name="T2" fmla="*/ 2 w 11"/>
                  <a:gd name="T3" fmla="*/ 10 h 13"/>
                  <a:gd name="T4" fmla="*/ 7 w 11"/>
                  <a:gd name="T5" fmla="*/ 0 h 13"/>
                  <a:gd name="T6" fmla="*/ 10 w 11"/>
                  <a:gd name="T7" fmla="*/ 7 h 13"/>
                </a:gdLst>
                <a:ahLst/>
                <a:cxnLst>
                  <a:cxn ang="0">
                    <a:pos x="T0" y="T1"/>
                  </a:cxn>
                  <a:cxn ang="0">
                    <a:pos x="T2" y="T3"/>
                  </a:cxn>
                  <a:cxn ang="0">
                    <a:pos x="T4" y="T5"/>
                  </a:cxn>
                  <a:cxn ang="0">
                    <a:pos x="T6" y="T7"/>
                  </a:cxn>
                </a:cxnLst>
                <a:rect l="0" t="0" r="r" b="b"/>
                <a:pathLst>
                  <a:path w="11" h="13">
                    <a:moveTo>
                      <a:pt x="10" y="7"/>
                    </a:moveTo>
                    <a:cubicBezTo>
                      <a:pt x="8" y="11"/>
                      <a:pt x="3" y="13"/>
                      <a:pt x="2" y="10"/>
                    </a:cubicBezTo>
                    <a:cubicBezTo>
                      <a:pt x="0" y="6"/>
                      <a:pt x="2"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2" name="Freeform 2371">
                <a:extLst>
                  <a:ext uri="{FF2B5EF4-FFF2-40B4-BE49-F238E27FC236}">
                    <a16:creationId xmlns:a16="http://schemas.microsoft.com/office/drawing/2014/main" id="{860FBFAD-2D89-4F5A-B599-2D56C18BB4F0}"/>
                  </a:ext>
                </a:extLst>
              </p:cNvPr>
              <p:cNvSpPr>
                <a:spLocks/>
              </p:cNvSpPr>
              <p:nvPr/>
            </p:nvSpPr>
            <p:spPr bwMode="auto">
              <a:xfrm>
                <a:off x="6622" y="3096"/>
                <a:ext cx="53" cy="67"/>
              </a:xfrm>
              <a:custGeom>
                <a:avLst/>
                <a:gdLst>
                  <a:gd name="T0" fmla="*/ 10 w 11"/>
                  <a:gd name="T1" fmla="*/ 7 h 14"/>
                  <a:gd name="T2" fmla="*/ 2 w 11"/>
                  <a:gd name="T3" fmla="*/ 10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6"/>
                      <a:pt x="3" y="0"/>
                      <a:pt x="7"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3" name="Freeform 2372">
                <a:extLst>
                  <a:ext uri="{FF2B5EF4-FFF2-40B4-BE49-F238E27FC236}">
                    <a16:creationId xmlns:a16="http://schemas.microsoft.com/office/drawing/2014/main" id="{8D143EC3-15D5-40B4-A34B-DDE9D8AE6A5A}"/>
                  </a:ext>
                </a:extLst>
              </p:cNvPr>
              <p:cNvSpPr>
                <a:spLocks/>
              </p:cNvSpPr>
              <p:nvPr/>
            </p:nvSpPr>
            <p:spPr bwMode="auto">
              <a:xfrm>
                <a:off x="6579" y="3033"/>
                <a:ext cx="57" cy="67"/>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9" y="12"/>
                      <a:pt x="4" y="14"/>
                      <a:pt x="2" y="10"/>
                    </a:cubicBezTo>
                    <a:cubicBezTo>
                      <a:pt x="0" y="6"/>
                      <a:pt x="3" y="0"/>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4" name="Freeform 2373">
                <a:extLst>
                  <a:ext uri="{FF2B5EF4-FFF2-40B4-BE49-F238E27FC236}">
                    <a16:creationId xmlns:a16="http://schemas.microsoft.com/office/drawing/2014/main" id="{B4C177DA-0EC3-458D-B42A-904B28CB3D07}"/>
                  </a:ext>
                </a:extLst>
              </p:cNvPr>
              <p:cNvSpPr>
                <a:spLocks/>
              </p:cNvSpPr>
              <p:nvPr/>
            </p:nvSpPr>
            <p:spPr bwMode="auto">
              <a:xfrm>
                <a:off x="6545" y="3120"/>
                <a:ext cx="53" cy="62"/>
              </a:xfrm>
              <a:custGeom>
                <a:avLst/>
                <a:gdLst>
                  <a:gd name="T0" fmla="*/ 10 w 11"/>
                  <a:gd name="T1" fmla="*/ 7 h 13"/>
                  <a:gd name="T2" fmla="*/ 2 w 11"/>
                  <a:gd name="T3" fmla="*/ 9 h 13"/>
                  <a:gd name="T4" fmla="*/ 7 w 11"/>
                  <a:gd name="T5" fmla="*/ 0 h 13"/>
                  <a:gd name="T6" fmla="*/ 10 w 11"/>
                  <a:gd name="T7" fmla="*/ 7 h 13"/>
                </a:gdLst>
                <a:ahLst/>
                <a:cxnLst>
                  <a:cxn ang="0">
                    <a:pos x="T0" y="T1"/>
                  </a:cxn>
                  <a:cxn ang="0">
                    <a:pos x="T2" y="T3"/>
                  </a:cxn>
                  <a:cxn ang="0">
                    <a:pos x="T4" y="T5"/>
                  </a:cxn>
                  <a:cxn ang="0">
                    <a:pos x="T6" y="T7"/>
                  </a:cxn>
                </a:cxnLst>
                <a:rect l="0" t="0" r="r" b="b"/>
                <a:pathLst>
                  <a:path w="11" h="13">
                    <a:moveTo>
                      <a:pt x="10" y="7"/>
                    </a:moveTo>
                    <a:cubicBezTo>
                      <a:pt x="9" y="11"/>
                      <a:pt x="4" y="13"/>
                      <a:pt x="2" y="9"/>
                    </a:cubicBezTo>
                    <a:cubicBezTo>
                      <a:pt x="0" y="6"/>
                      <a:pt x="3" y="0"/>
                      <a:pt x="7" y="0"/>
                    </a:cubicBezTo>
                    <a:cubicBezTo>
                      <a:pt x="10" y="0"/>
                      <a:pt x="11" y="3"/>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5" name="Freeform 2374">
                <a:extLst>
                  <a:ext uri="{FF2B5EF4-FFF2-40B4-BE49-F238E27FC236}">
                    <a16:creationId xmlns:a16="http://schemas.microsoft.com/office/drawing/2014/main" id="{ACA2D70D-9444-464B-9FFE-2DB6ED8B6EF3}"/>
                  </a:ext>
                </a:extLst>
              </p:cNvPr>
              <p:cNvSpPr>
                <a:spLocks/>
              </p:cNvSpPr>
              <p:nvPr/>
            </p:nvSpPr>
            <p:spPr bwMode="auto">
              <a:xfrm>
                <a:off x="6497" y="3052"/>
                <a:ext cx="57" cy="68"/>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9" y="12"/>
                      <a:pt x="4" y="14"/>
                      <a:pt x="2" y="10"/>
                    </a:cubicBezTo>
                    <a:cubicBezTo>
                      <a:pt x="0" y="7"/>
                      <a:pt x="2" y="0"/>
                      <a:pt x="7" y="0"/>
                    </a:cubicBezTo>
                    <a:cubicBezTo>
                      <a:pt x="10" y="1"/>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6" name="Freeform 2375">
                <a:extLst>
                  <a:ext uri="{FF2B5EF4-FFF2-40B4-BE49-F238E27FC236}">
                    <a16:creationId xmlns:a16="http://schemas.microsoft.com/office/drawing/2014/main" id="{33311634-7635-480C-A4D6-9D1F692CA01D}"/>
                  </a:ext>
                </a:extLst>
              </p:cNvPr>
              <p:cNvSpPr>
                <a:spLocks/>
              </p:cNvSpPr>
              <p:nvPr/>
            </p:nvSpPr>
            <p:spPr bwMode="auto">
              <a:xfrm>
                <a:off x="6530" y="2970"/>
                <a:ext cx="53" cy="68"/>
              </a:xfrm>
              <a:custGeom>
                <a:avLst/>
                <a:gdLst>
                  <a:gd name="T0" fmla="*/ 11 w 11"/>
                  <a:gd name="T1" fmla="*/ 7 h 14"/>
                  <a:gd name="T2" fmla="*/ 2 w 11"/>
                  <a:gd name="T3" fmla="*/ 10 h 14"/>
                  <a:gd name="T4" fmla="*/ 7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9" y="12"/>
                      <a:pt x="4" y="14"/>
                      <a:pt x="2" y="10"/>
                    </a:cubicBezTo>
                    <a:cubicBezTo>
                      <a:pt x="0" y="7"/>
                      <a:pt x="2" y="0"/>
                      <a:pt x="7" y="0"/>
                    </a:cubicBezTo>
                    <a:cubicBezTo>
                      <a:pt x="10" y="1"/>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7" name="Freeform 2376">
                <a:extLst>
                  <a:ext uri="{FF2B5EF4-FFF2-40B4-BE49-F238E27FC236}">
                    <a16:creationId xmlns:a16="http://schemas.microsoft.com/office/drawing/2014/main" id="{304B982A-45A4-4C03-B06A-EC5598815E25}"/>
                  </a:ext>
                </a:extLst>
              </p:cNvPr>
              <p:cNvSpPr>
                <a:spLocks/>
              </p:cNvSpPr>
              <p:nvPr/>
            </p:nvSpPr>
            <p:spPr bwMode="auto">
              <a:xfrm>
                <a:off x="6511" y="2883"/>
                <a:ext cx="58" cy="68"/>
              </a:xfrm>
              <a:custGeom>
                <a:avLst/>
                <a:gdLst>
                  <a:gd name="T0" fmla="*/ 11 w 12"/>
                  <a:gd name="T1" fmla="*/ 7 h 14"/>
                  <a:gd name="T2" fmla="*/ 3 w 12"/>
                  <a:gd name="T3" fmla="*/ 11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3"/>
                      <a:pt x="5" y="14"/>
                      <a:pt x="3" y="11"/>
                    </a:cubicBezTo>
                    <a:cubicBezTo>
                      <a:pt x="0" y="7"/>
                      <a:pt x="3" y="0"/>
                      <a:pt x="7" y="0"/>
                    </a:cubicBezTo>
                    <a:cubicBezTo>
                      <a:pt x="11" y="1"/>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8" name="Freeform 2377">
                <a:extLst>
                  <a:ext uri="{FF2B5EF4-FFF2-40B4-BE49-F238E27FC236}">
                    <a16:creationId xmlns:a16="http://schemas.microsoft.com/office/drawing/2014/main" id="{1FA6E164-A7AB-4D9F-AC72-BC3944F0131D}"/>
                  </a:ext>
                </a:extLst>
              </p:cNvPr>
              <p:cNvSpPr>
                <a:spLocks/>
              </p:cNvSpPr>
              <p:nvPr/>
            </p:nvSpPr>
            <p:spPr bwMode="auto">
              <a:xfrm>
                <a:off x="6434" y="2869"/>
                <a:ext cx="58" cy="68"/>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3"/>
                      <a:pt x="5" y="14"/>
                      <a:pt x="2" y="10"/>
                    </a:cubicBezTo>
                    <a:cubicBezTo>
                      <a:pt x="0" y="7"/>
                      <a:pt x="2" y="0"/>
                      <a:pt x="7" y="0"/>
                    </a:cubicBezTo>
                    <a:cubicBezTo>
                      <a:pt x="11"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29" name="Freeform 2378">
                <a:extLst>
                  <a:ext uri="{FF2B5EF4-FFF2-40B4-BE49-F238E27FC236}">
                    <a16:creationId xmlns:a16="http://schemas.microsoft.com/office/drawing/2014/main" id="{11D04631-718C-42CF-8575-A72BF67EEE96}"/>
                  </a:ext>
                </a:extLst>
              </p:cNvPr>
              <p:cNvSpPr>
                <a:spLocks/>
              </p:cNvSpPr>
              <p:nvPr/>
            </p:nvSpPr>
            <p:spPr bwMode="auto">
              <a:xfrm>
                <a:off x="6434" y="2773"/>
                <a:ext cx="63" cy="72"/>
              </a:xfrm>
              <a:custGeom>
                <a:avLst/>
                <a:gdLst>
                  <a:gd name="T0" fmla="*/ 12 w 13"/>
                  <a:gd name="T1" fmla="*/ 8 h 15"/>
                  <a:gd name="T2" fmla="*/ 3 w 13"/>
                  <a:gd name="T3" fmla="*/ 11 h 15"/>
                  <a:gd name="T4" fmla="*/ 7 w 13"/>
                  <a:gd name="T5" fmla="*/ 0 h 15"/>
                  <a:gd name="T6" fmla="*/ 12 w 13"/>
                  <a:gd name="T7" fmla="*/ 8 h 15"/>
                </a:gdLst>
                <a:ahLst/>
                <a:cxnLst>
                  <a:cxn ang="0">
                    <a:pos x="T0" y="T1"/>
                  </a:cxn>
                  <a:cxn ang="0">
                    <a:pos x="T2" y="T3"/>
                  </a:cxn>
                  <a:cxn ang="0">
                    <a:pos x="T4" y="T5"/>
                  </a:cxn>
                  <a:cxn ang="0">
                    <a:pos x="T6" y="T7"/>
                  </a:cxn>
                </a:cxnLst>
                <a:rect l="0" t="0" r="r" b="b"/>
                <a:pathLst>
                  <a:path w="13" h="15">
                    <a:moveTo>
                      <a:pt x="12" y="8"/>
                    </a:moveTo>
                    <a:cubicBezTo>
                      <a:pt x="11" y="13"/>
                      <a:pt x="6" y="15"/>
                      <a:pt x="3" y="11"/>
                    </a:cubicBezTo>
                    <a:cubicBezTo>
                      <a:pt x="0" y="7"/>
                      <a:pt x="2" y="0"/>
                      <a:pt x="7" y="0"/>
                    </a:cubicBezTo>
                    <a:cubicBezTo>
                      <a:pt x="11" y="1"/>
                      <a:pt x="13" y="4"/>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0" name="Freeform 2379">
                <a:extLst>
                  <a:ext uri="{FF2B5EF4-FFF2-40B4-BE49-F238E27FC236}">
                    <a16:creationId xmlns:a16="http://schemas.microsoft.com/office/drawing/2014/main" id="{984ACA70-B0A2-4AF9-9932-523A17351BB6}"/>
                  </a:ext>
                </a:extLst>
              </p:cNvPr>
              <p:cNvSpPr>
                <a:spLocks/>
              </p:cNvSpPr>
              <p:nvPr/>
            </p:nvSpPr>
            <p:spPr bwMode="auto">
              <a:xfrm>
                <a:off x="6506" y="2676"/>
                <a:ext cx="63" cy="73"/>
              </a:xfrm>
              <a:custGeom>
                <a:avLst/>
                <a:gdLst>
                  <a:gd name="T0" fmla="*/ 12 w 13"/>
                  <a:gd name="T1" fmla="*/ 7 h 15"/>
                  <a:gd name="T2" fmla="*/ 3 w 13"/>
                  <a:gd name="T3" fmla="*/ 11 h 15"/>
                  <a:gd name="T4" fmla="*/ 7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1" y="13"/>
                      <a:pt x="6" y="15"/>
                      <a:pt x="3" y="11"/>
                    </a:cubicBezTo>
                    <a:cubicBezTo>
                      <a:pt x="0" y="7"/>
                      <a:pt x="2" y="0"/>
                      <a:pt x="7" y="0"/>
                    </a:cubicBezTo>
                    <a:cubicBezTo>
                      <a:pt x="11" y="0"/>
                      <a:pt x="13"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1" name="Freeform 2380">
                <a:extLst>
                  <a:ext uri="{FF2B5EF4-FFF2-40B4-BE49-F238E27FC236}">
                    <a16:creationId xmlns:a16="http://schemas.microsoft.com/office/drawing/2014/main" id="{82BF1403-9132-45FA-9F48-7A2A6ECA60CF}"/>
                  </a:ext>
                </a:extLst>
              </p:cNvPr>
              <p:cNvSpPr>
                <a:spLocks/>
              </p:cNvSpPr>
              <p:nvPr/>
            </p:nvSpPr>
            <p:spPr bwMode="auto">
              <a:xfrm>
                <a:off x="6453" y="2956"/>
                <a:ext cx="58" cy="67"/>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2" y="10"/>
                    </a:cubicBezTo>
                    <a:cubicBezTo>
                      <a:pt x="0" y="7"/>
                      <a:pt x="2" y="0"/>
                      <a:pt x="7" y="0"/>
                    </a:cubicBezTo>
                    <a:cubicBezTo>
                      <a:pt x="11" y="1"/>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2" name="Freeform 2381">
                <a:extLst>
                  <a:ext uri="{FF2B5EF4-FFF2-40B4-BE49-F238E27FC236}">
                    <a16:creationId xmlns:a16="http://schemas.microsoft.com/office/drawing/2014/main" id="{E331C71B-BB67-45B5-B285-1B9EE37525A7}"/>
                  </a:ext>
                </a:extLst>
              </p:cNvPr>
              <p:cNvSpPr>
                <a:spLocks/>
              </p:cNvSpPr>
              <p:nvPr/>
            </p:nvSpPr>
            <p:spPr bwMode="auto">
              <a:xfrm>
                <a:off x="6718" y="2941"/>
                <a:ext cx="53" cy="68"/>
              </a:xfrm>
              <a:custGeom>
                <a:avLst/>
                <a:gdLst>
                  <a:gd name="T0" fmla="*/ 10 w 11"/>
                  <a:gd name="T1" fmla="*/ 7 h 14"/>
                  <a:gd name="T2" fmla="*/ 2 w 11"/>
                  <a:gd name="T3" fmla="*/ 10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2" y="0"/>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3" name="Freeform 2382">
                <a:extLst>
                  <a:ext uri="{FF2B5EF4-FFF2-40B4-BE49-F238E27FC236}">
                    <a16:creationId xmlns:a16="http://schemas.microsoft.com/office/drawing/2014/main" id="{87AB6BEF-7C26-4AFB-9BCA-E7ECDEFA25CA}"/>
                  </a:ext>
                </a:extLst>
              </p:cNvPr>
              <p:cNvSpPr>
                <a:spLocks/>
              </p:cNvSpPr>
              <p:nvPr/>
            </p:nvSpPr>
            <p:spPr bwMode="auto">
              <a:xfrm>
                <a:off x="6641" y="2965"/>
                <a:ext cx="53" cy="68"/>
              </a:xfrm>
              <a:custGeom>
                <a:avLst/>
                <a:gdLst>
                  <a:gd name="T0" fmla="*/ 10 w 11"/>
                  <a:gd name="T1" fmla="*/ 7 h 14"/>
                  <a:gd name="T2" fmla="*/ 2 w 11"/>
                  <a:gd name="T3" fmla="*/ 11 h 14"/>
                  <a:gd name="T4" fmla="*/ 7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1"/>
                    </a:cubicBezTo>
                    <a:cubicBezTo>
                      <a:pt x="0" y="7"/>
                      <a:pt x="2" y="0"/>
                      <a:pt x="7" y="0"/>
                    </a:cubicBezTo>
                    <a:cubicBezTo>
                      <a:pt x="10" y="1"/>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4" name="Freeform 2383">
                <a:extLst>
                  <a:ext uri="{FF2B5EF4-FFF2-40B4-BE49-F238E27FC236}">
                    <a16:creationId xmlns:a16="http://schemas.microsoft.com/office/drawing/2014/main" id="{5506B376-88F0-4FF6-A233-B650758FDA4E}"/>
                  </a:ext>
                </a:extLst>
              </p:cNvPr>
              <p:cNvSpPr>
                <a:spLocks/>
              </p:cNvSpPr>
              <p:nvPr/>
            </p:nvSpPr>
            <p:spPr bwMode="auto">
              <a:xfrm>
                <a:off x="6583" y="2908"/>
                <a:ext cx="58" cy="72"/>
              </a:xfrm>
              <a:custGeom>
                <a:avLst/>
                <a:gdLst>
                  <a:gd name="T0" fmla="*/ 11 w 12"/>
                  <a:gd name="T1" fmla="*/ 8 h 15"/>
                  <a:gd name="T2" fmla="*/ 2 w 12"/>
                  <a:gd name="T3" fmla="*/ 11 h 15"/>
                  <a:gd name="T4" fmla="*/ 7 w 12"/>
                  <a:gd name="T5" fmla="*/ 1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0" y="13"/>
                      <a:pt x="5" y="15"/>
                      <a:pt x="2" y="11"/>
                    </a:cubicBezTo>
                    <a:cubicBezTo>
                      <a:pt x="0" y="7"/>
                      <a:pt x="2" y="0"/>
                      <a:pt x="7" y="1"/>
                    </a:cubicBezTo>
                    <a:cubicBezTo>
                      <a:pt x="10" y="1"/>
                      <a:pt x="12" y="5"/>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5" name="Freeform 2384">
                <a:extLst>
                  <a:ext uri="{FF2B5EF4-FFF2-40B4-BE49-F238E27FC236}">
                    <a16:creationId xmlns:a16="http://schemas.microsoft.com/office/drawing/2014/main" id="{A99AF4BB-05B3-49A7-A3E8-DB5D30B060DA}"/>
                  </a:ext>
                </a:extLst>
              </p:cNvPr>
              <p:cNvSpPr>
                <a:spLocks/>
              </p:cNvSpPr>
              <p:nvPr/>
            </p:nvSpPr>
            <p:spPr bwMode="auto">
              <a:xfrm>
                <a:off x="6574" y="2821"/>
                <a:ext cx="58" cy="67"/>
              </a:xfrm>
              <a:custGeom>
                <a:avLst/>
                <a:gdLst>
                  <a:gd name="T0" fmla="*/ 11 w 12"/>
                  <a:gd name="T1" fmla="*/ 7 h 14"/>
                  <a:gd name="T2" fmla="*/ 2 w 12"/>
                  <a:gd name="T3" fmla="*/ 10 h 14"/>
                  <a:gd name="T4" fmla="*/ 7 w 12"/>
                  <a:gd name="T5" fmla="*/ 0 h 14"/>
                  <a:gd name="T6" fmla="*/ 11 w 12"/>
                  <a:gd name="T7" fmla="*/ 7 h 14"/>
                </a:gdLst>
                <a:ahLst/>
                <a:cxnLst>
                  <a:cxn ang="0">
                    <a:pos x="T0" y="T1"/>
                  </a:cxn>
                  <a:cxn ang="0">
                    <a:pos x="T2" y="T3"/>
                  </a:cxn>
                  <a:cxn ang="0">
                    <a:pos x="T4" y="T5"/>
                  </a:cxn>
                  <a:cxn ang="0">
                    <a:pos x="T6" y="T7"/>
                  </a:cxn>
                </a:cxnLst>
                <a:rect l="0" t="0" r="r" b="b"/>
                <a:pathLst>
                  <a:path w="12" h="14">
                    <a:moveTo>
                      <a:pt x="11" y="7"/>
                    </a:moveTo>
                    <a:cubicBezTo>
                      <a:pt x="10" y="12"/>
                      <a:pt x="5" y="14"/>
                      <a:pt x="2" y="10"/>
                    </a:cubicBezTo>
                    <a:cubicBezTo>
                      <a:pt x="0" y="7"/>
                      <a:pt x="2" y="0"/>
                      <a:pt x="7"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6" name="Freeform 2385">
                <a:extLst>
                  <a:ext uri="{FF2B5EF4-FFF2-40B4-BE49-F238E27FC236}">
                    <a16:creationId xmlns:a16="http://schemas.microsoft.com/office/drawing/2014/main" id="{24098A1F-7A53-4335-A9CB-65CFC973CAB2}"/>
                  </a:ext>
                </a:extLst>
              </p:cNvPr>
              <p:cNvSpPr>
                <a:spLocks/>
              </p:cNvSpPr>
              <p:nvPr/>
            </p:nvSpPr>
            <p:spPr bwMode="auto">
              <a:xfrm>
                <a:off x="6506" y="2782"/>
                <a:ext cx="58" cy="73"/>
              </a:xfrm>
              <a:custGeom>
                <a:avLst/>
                <a:gdLst>
                  <a:gd name="T0" fmla="*/ 12 w 12"/>
                  <a:gd name="T1" fmla="*/ 8 h 15"/>
                  <a:gd name="T2" fmla="*/ 3 w 12"/>
                  <a:gd name="T3" fmla="*/ 11 h 15"/>
                  <a:gd name="T4" fmla="*/ 7 w 12"/>
                  <a:gd name="T5" fmla="*/ 0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3"/>
                      <a:pt x="6" y="15"/>
                      <a:pt x="3" y="11"/>
                    </a:cubicBezTo>
                    <a:cubicBezTo>
                      <a:pt x="0" y="7"/>
                      <a:pt x="3" y="0"/>
                      <a:pt x="7" y="0"/>
                    </a:cubicBezTo>
                    <a:cubicBezTo>
                      <a:pt x="11" y="1"/>
                      <a:pt x="12" y="4"/>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7" name="Freeform 2386">
                <a:extLst>
                  <a:ext uri="{FF2B5EF4-FFF2-40B4-BE49-F238E27FC236}">
                    <a16:creationId xmlns:a16="http://schemas.microsoft.com/office/drawing/2014/main" id="{344E71E7-CC0B-4473-8F54-29B5DD84FEB2}"/>
                  </a:ext>
                </a:extLst>
              </p:cNvPr>
              <p:cNvSpPr>
                <a:spLocks/>
              </p:cNvSpPr>
              <p:nvPr/>
            </p:nvSpPr>
            <p:spPr bwMode="auto">
              <a:xfrm>
                <a:off x="6583" y="2609"/>
                <a:ext cx="58" cy="72"/>
              </a:xfrm>
              <a:custGeom>
                <a:avLst/>
                <a:gdLst>
                  <a:gd name="T0" fmla="*/ 11 w 12"/>
                  <a:gd name="T1" fmla="*/ 7 h 15"/>
                  <a:gd name="T2" fmla="*/ 3 w 12"/>
                  <a:gd name="T3" fmla="*/ 11 h 15"/>
                  <a:gd name="T4" fmla="*/ 7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1"/>
                    </a:cubicBezTo>
                    <a:cubicBezTo>
                      <a:pt x="0" y="7"/>
                      <a:pt x="2" y="0"/>
                      <a:pt x="7"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8" name="Freeform 2387">
                <a:extLst>
                  <a:ext uri="{FF2B5EF4-FFF2-40B4-BE49-F238E27FC236}">
                    <a16:creationId xmlns:a16="http://schemas.microsoft.com/office/drawing/2014/main" id="{D92F00F9-8FD0-4663-A751-F2904744729D}"/>
                  </a:ext>
                </a:extLst>
              </p:cNvPr>
              <p:cNvSpPr>
                <a:spLocks/>
              </p:cNvSpPr>
              <p:nvPr/>
            </p:nvSpPr>
            <p:spPr bwMode="auto">
              <a:xfrm>
                <a:off x="6598" y="2517"/>
                <a:ext cx="58" cy="68"/>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39" name="Freeform 2388">
                <a:extLst>
                  <a:ext uri="{FF2B5EF4-FFF2-40B4-BE49-F238E27FC236}">
                    <a16:creationId xmlns:a16="http://schemas.microsoft.com/office/drawing/2014/main" id="{42B4C550-470F-4574-8803-CA516F037149}"/>
                  </a:ext>
                </a:extLst>
              </p:cNvPr>
              <p:cNvSpPr>
                <a:spLocks/>
              </p:cNvSpPr>
              <p:nvPr/>
            </p:nvSpPr>
            <p:spPr bwMode="auto">
              <a:xfrm>
                <a:off x="6598" y="2425"/>
                <a:ext cx="58" cy="73"/>
              </a:xfrm>
              <a:custGeom>
                <a:avLst/>
                <a:gdLst>
                  <a:gd name="T0" fmla="*/ 11 w 12"/>
                  <a:gd name="T1" fmla="*/ 8 h 15"/>
                  <a:gd name="T2" fmla="*/ 3 w 12"/>
                  <a:gd name="T3" fmla="*/ 11 h 15"/>
                  <a:gd name="T4" fmla="*/ 6 w 12"/>
                  <a:gd name="T5" fmla="*/ 0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1" y="13"/>
                      <a:pt x="6" y="15"/>
                      <a:pt x="3" y="11"/>
                    </a:cubicBezTo>
                    <a:cubicBezTo>
                      <a:pt x="0" y="8"/>
                      <a:pt x="1" y="0"/>
                      <a:pt x="6" y="0"/>
                    </a:cubicBezTo>
                    <a:cubicBezTo>
                      <a:pt x="10" y="1"/>
                      <a:pt x="12" y="5"/>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0" name="Freeform 2389">
                <a:extLst>
                  <a:ext uri="{FF2B5EF4-FFF2-40B4-BE49-F238E27FC236}">
                    <a16:creationId xmlns:a16="http://schemas.microsoft.com/office/drawing/2014/main" id="{3CFEB2CA-5902-4AC4-A5D0-9F53E093D5DF}"/>
                  </a:ext>
                </a:extLst>
              </p:cNvPr>
              <p:cNvSpPr>
                <a:spLocks/>
              </p:cNvSpPr>
              <p:nvPr/>
            </p:nvSpPr>
            <p:spPr bwMode="auto">
              <a:xfrm>
                <a:off x="6665" y="2397"/>
                <a:ext cx="53" cy="67"/>
              </a:xfrm>
              <a:custGeom>
                <a:avLst/>
                <a:gdLst>
                  <a:gd name="T0" fmla="*/ 11 w 11"/>
                  <a:gd name="T1" fmla="*/ 7 h 14"/>
                  <a:gd name="T2" fmla="*/ 3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6" y="14"/>
                      <a:pt x="3" y="11"/>
                    </a:cubicBezTo>
                    <a:cubicBezTo>
                      <a:pt x="0" y="7"/>
                      <a:pt x="1" y="0"/>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1" name="Freeform 2390">
                <a:extLst>
                  <a:ext uri="{FF2B5EF4-FFF2-40B4-BE49-F238E27FC236}">
                    <a16:creationId xmlns:a16="http://schemas.microsoft.com/office/drawing/2014/main" id="{798C5C94-514A-4FA5-83D1-966655BC181D}"/>
                  </a:ext>
                </a:extLst>
              </p:cNvPr>
              <p:cNvSpPr>
                <a:spLocks/>
              </p:cNvSpPr>
              <p:nvPr/>
            </p:nvSpPr>
            <p:spPr bwMode="auto">
              <a:xfrm>
                <a:off x="6660" y="2570"/>
                <a:ext cx="58" cy="72"/>
              </a:xfrm>
              <a:custGeom>
                <a:avLst/>
                <a:gdLst>
                  <a:gd name="T0" fmla="*/ 11 w 12"/>
                  <a:gd name="T1" fmla="*/ 7 h 15"/>
                  <a:gd name="T2" fmla="*/ 3 w 12"/>
                  <a:gd name="T3" fmla="*/ 11 h 15"/>
                  <a:gd name="T4" fmla="*/ 7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3"/>
                      <a:pt x="6" y="15"/>
                      <a:pt x="3" y="11"/>
                    </a:cubicBezTo>
                    <a:cubicBezTo>
                      <a:pt x="0" y="7"/>
                      <a:pt x="2" y="0"/>
                      <a:pt x="7"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2" name="Freeform 2391">
                <a:extLst>
                  <a:ext uri="{FF2B5EF4-FFF2-40B4-BE49-F238E27FC236}">
                    <a16:creationId xmlns:a16="http://schemas.microsoft.com/office/drawing/2014/main" id="{FED540AF-64E7-45A4-AE78-75129BDDCD90}"/>
                  </a:ext>
                </a:extLst>
              </p:cNvPr>
              <p:cNvSpPr>
                <a:spLocks/>
              </p:cNvSpPr>
              <p:nvPr/>
            </p:nvSpPr>
            <p:spPr bwMode="auto">
              <a:xfrm>
                <a:off x="6641" y="2667"/>
                <a:ext cx="58" cy="72"/>
              </a:xfrm>
              <a:custGeom>
                <a:avLst/>
                <a:gdLst>
                  <a:gd name="T0" fmla="*/ 11 w 12"/>
                  <a:gd name="T1" fmla="*/ 8 h 15"/>
                  <a:gd name="T2" fmla="*/ 3 w 12"/>
                  <a:gd name="T3" fmla="*/ 11 h 15"/>
                  <a:gd name="T4" fmla="*/ 7 w 12"/>
                  <a:gd name="T5" fmla="*/ 0 h 15"/>
                  <a:gd name="T6" fmla="*/ 11 w 12"/>
                  <a:gd name="T7" fmla="*/ 8 h 15"/>
                </a:gdLst>
                <a:ahLst/>
                <a:cxnLst>
                  <a:cxn ang="0">
                    <a:pos x="T0" y="T1"/>
                  </a:cxn>
                  <a:cxn ang="0">
                    <a:pos x="T2" y="T3"/>
                  </a:cxn>
                  <a:cxn ang="0">
                    <a:pos x="T4" y="T5"/>
                  </a:cxn>
                  <a:cxn ang="0">
                    <a:pos x="T6" y="T7"/>
                  </a:cxn>
                </a:cxnLst>
                <a:rect l="0" t="0" r="r" b="b"/>
                <a:pathLst>
                  <a:path w="12" h="15">
                    <a:moveTo>
                      <a:pt x="11" y="8"/>
                    </a:moveTo>
                    <a:cubicBezTo>
                      <a:pt x="10" y="13"/>
                      <a:pt x="6" y="15"/>
                      <a:pt x="3" y="11"/>
                    </a:cubicBezTo>
                    <a:cubicBezTo>
                      <a:pt x="0" y="7"/>
                      <a:pt x="2" y="0"/>
                      <a:pt x="7" y="0"/>
                    </a:cubicBezTo>
                    <a:cubicBezTo>
                      <a:pt x="10" y="1"/>
                      <a:pt x="12" y="4"/>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3" name="Freeform 2392">
                <a:extLst>
                  <a:ext uri="{FF2B5EF4-FFF2-40B4-BE49-F238E27FC236}">
                    <a16:creationId xmlns:a16="http://schemas.microsoft.com/office/drawing/2014/main" id="{746CDAC1-EC15-45DE-AA4B-BBD36CAC0ED7}"/>
                  </a:ext>
                </a:extLst>
              </p:cNvPr>
              <p:cNvSpPr>
                <a:spLocks/>
              </p:cNvSpPr>
              <p:nvPr/>
            </p:nvSpPr>
            <p:spPr bwMode="auto">
              <a:xfrm>
                <a:off x="6709" y="2676"/>
                <a:ext cx="53" cy="68"/>
              </a:xfrm>
              <a:custGeom>
                <a:avLst/>
                <a:gdLst>
                  <a:gd name="T0" fmla="*/ 11 w 11"/>
                  <a:gd name="T1" fmla="*/ 7 h 14"/>
                  <a:gd name="T2" fmla="*/ 3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3" y="11"/>
                    </a:cubicBezTo>
                    <a:cubicBezTo>
                      <a:pt x="0" y="7"/>
                      <a:pt x="2" y="0"/>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4" name="Freeform 2393">
                <a:extLst>
                  <a:ext uri="{FF2B5EF4-FFF2-40B4-BE49-F238E27FC236}">
                    <a16:creationId xmlns:a16="http://schemas.microsoft.com/office/drawing/2014/main" id="{BE36D6EF-C932-41F3-ABE6-62A1A4EB8A53}"/>
                  </a:ext>
                </a:extLst>
              </p:cNvPr>
              <p:cNvSpPr>
                <a:spLocks/>
              </p:cNvSpPr>
              <p:nvPr/>
            </p:nvSpPr>
            <p:spPr bwMode="auto">
              <a:xfrm>
                <a:off x="6728" y="2580"/>
                <a:ext cx="53" cy="72"/>
              </a:xfrm>
              <a:custGeom>
                <a:avLst/>
                <a:gdLst>
                  <a:gd name="T0" fmla="*/ 11 w 11"/>
                  <a:gd name="T1" fmla="*/ 8 h 15"/>
                  <a:gd name="T2" fmla="*/ 3 w 11"/>
                  <a:gd name="T3" fmla="*/ 11 h 15"/>
                  <a:gd name="T4" fmla="*/ 6 w 11"/>
                  <a:gd name="T5" fmla="*/ 0 h 15"/>
                  <a:gd name="T6" fmla="*/ 11 w 11"/>
                  <a:gd name="T7" fmla="*/ 8 h 15"/>
                </a:gdLst>
                <a:ahLst/>
                <a:cxnLst>
                  <a:cxn ang="0">
                    <a:pos x="T0" y="T1"/>
                  </a:cxn>
                  <a:cxn ang="0">
                    <a:pos x="T2" y="T3"/>
                  </a:cxn>
                  <a:cxn ang="0">
                    <a:pos x="T4" y="T5"/>
                  </a:cxn>
                  <a:cxn ang="0">
                    <a:pos x="T6" y="T7"/>
                  </a:cxn>
                </a:cxnLst>
                <a:rect l="0" t="0" r="r" b="b"/>
                <a:pathLst>
                  <a:path w="11" h="15">
                    <a:moveTo>
                      <a:pt x="11" y="8"/>
                    </a:moveTo>
                    <a:cubicBezTo>
                      <a:pt x="10" y="13"/>
                      <a:pt x="6" y="15"/>
                      <a:pt x="3" y="11"/>
                    </a:cubicBezTo>
                    <a:cubicBezTo>
                      <a:pt x="0" y="8"/>
                      <a:pt x="2" y="0"/>
                      <a:pt x="6" y="0"/>
                    </a:cubicBezTo>
                    <a:cubicBezTo>
                      <a:pt x="10" y="1"/>
                      <a:pt x="11" y="4"/>
                      <a:pt x="11"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5" name="Freeform 2394">
                <a:extLst>
                  <a:ext uri="{FF2B5EF4-FFF2-40B4-BE49-F238E27FC236}">
                    <a16:creationId xmlns:a16="http://schemas.microsoft.com/office/drawing/2014/main" id="{554E4FB0-B064-46D8-8D21-D21290B730EB}"/>
                  </a:ext>
                </a:extLst>
              </p:cNvPr>
              <p:cNvSpPr>
                <a:spLocks/>
              </p:cNvSpPr>
              <p:nvPr/>
            </p:nvSpPr>
            <p:spPr bwMode="auto">
              <a:xfrm>
                <a:off x="6670" y="2488"/>
                <a:ext cx="58" cy="72"/>
              </a:xfrm>
              <a:custGeom>
                <a:avLst/>
                <a:gdLst>
                  <a:gd name="T0" fmla="*/ 11 w 12"/>
                  <a:gd name="T1" fmla="*/ 7 h 15"/>
                  <a:gd name="T2" fmla="*/ 4 w 12"/>
                  <a:gd name="T3" fmla="*/ 11 h 15"/>
                  <a:gd name="T4" fmla="*/ 6 w 12"/>
                  <a:gd name="T5" fmla="*/ 0 h 15"/>
                  <a:gd name="T6" fmla="*/ 11 w 12"/>
                  <a:gd name="T7" fmla="*/ 7 h 15"/>
                </a:gdLst>
                <a:ahLst/>
                <a:cxnLst>
                  <a:cxn ang="0">
                    <a:pos x="T0" y="T1"/>
                  </a:cxn>
                  <a:cxn ang="0">
                    <a:pos x="T2" y="T3"/>
                  </a:cxn>
                  <a:cxn ang="0">
                    <a:pos x="T4" y="T5"/>
                  </a:cxn>
                  <a:cxn ang="0">
                    <a:pos x="T6" y="T7"/>
                  </a:cxn>
                </a:cxnLst>
                <a:rect l="0" t="0" r="r" b="b"/>
                <a:pathLst>
                  <a:path w="12" h="15">
                    <a:moveTo>
                      <a:pt x="11" y="7"/>
                    </a:moveTo>
                    <a:cubicBezTo>
                      <a:pt x="11" y="12"/>
                      <a:pt x="7" y="15"/>
                      <a:pt x="4" y="11"/>
                    </a:cubicBezTo>
                    <a:cubicBezTo>
                      <a:pt x="0" y="7"/>
                      <a:pt x="2" y="0"/>
                      <a:pt x="6"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6" name="Freeform 2395">
                <a:extLst>
                  <a:ext uri="{FF2B5EF4-FFF2-40B4-BE49-F238E27FC236}">
                    <a16:creationId xmlns:a16="http://schemas.microsoft.com/office/drawing/2014/main" id="{E813EBFE-EE5A-410E-9522-433759A4BE6D}"/>
                  </a:ext>
                </a:extLst>
              </p:cNvPr>
              <p:cNvSpPr>
                <a:spLocks/>
              </p:cNvSpPr>
              <p:nvPr/>
            </p:nvSpPr>
            <p:spPr bwMode="auto">
              <a:xfrm>
                <a:off x="6742" y="2493"/>
                <a:ext cx="53" cy="67"/>
              </a:xfrm>
              <a:custGeom>
                <a:avLst/>
                <a:gdLst>
                  <a:gd name="T0" fmla="*/ 10 w 11"/>
                  <a:gd name="T1" fmla="*/ 7 h 14"/>
                  <a:gd name="T2" fmla="*/ 3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10" y="12"/>
                      <a:pt x="6" y="14"/>
                      <a:pt x="3" y="11"/>
                    </a:cubicBezTo>
                    <a:cubicBezTo>
                      <a:pt x="0" y="7"/>
                      <a:pt x="1" y="0"/>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7" name="Freeform 2396">
                <a:extLst>
                  <a:ext uri="{FF2B5EF4-FFF2-40B4-BE49-F238E27FC236}">
                    <a16:creationId xmlns:a16="http://schemas.microsoft.com/office/drawing/2014/main" id="{1E7E1AE1-36A1-4165-9D70-4BB761E54D1B}"/>
                  </a:ext>
                </a:extLst>
              </p:cNvPr>
              <p:cNvSpPr>
                <a:spLocks/>
              </p:cNvSpPr>
              <p:nvPr/>
            </p:nvSpPr>
            <p:spPr bwMode="auto">
              <a:xfrm>
                <a:off x="6506" y="2575"/>
                <a:ext cx="63" cy="72"/>
              </a:xfrm>
              <a:custGeom>
                <a:avLst/>
                <a:gdLst>
                  <a:gd name="T0" fmla="*/ 12 w 13"/>
                  <a:gd name="T1" fmla="*/ 8 h 15"/>
                  <a:gd name="T2" fmla="*/ 4 w 13"/>
                  <a:gd name="T3" fmla="*/ 11 h 15"/>
                  <a:gd name="T4" fmla="*/ 7 w 13"/>
                  <a:gd name="T5" fmla="*/ 0 h 15"/>
                  <a:gd name="T6" fmla="*/ 12 w 13"/>
                  <a:gd name="T7" fmla="*/ 8 h 15"/>
                </a:gdLst>
                <a:ahLst/>
                <a:cxnLst>
                  <a:cxn ang="0">
                    <a:pos x="T0" y="T1"/>
                  </a:cxn>
                  <a:cxn ang="0">
                    <a:pos x="T2" y="T3"/>
                  </a:cxn>
                  <a:cxn ang="0">
                    <a:pos x="T4" y="T5"/>
                  </a:cxn>
                  <a:cxn ang="0">
                    <a:pos x="T6" y="T7"/>
                  </a:cxn>
                </a:cxnLst>
                <a:rect l="0" t="0" r="r" b="b"/>
                <a:pathLst>
                  <a:path w="13" h="15">
                    <a:moveTo>
                      <a:pt x="12" y="8"/>
                    </a:moveTo>
                    <a:cubicBezTo>
                      <a:pt x="12" y="13"/>
                      <a:pt x="7" y="15"/>
                      <a:pt x="4" y="11"/>
                    </a:cubicBezTo>
                    <a:cubicBezTo>
                      <a:pt x="0" y="7"/>
                      <a:pt x="2" y="0"/>
                      <a:pt x="7" y="0"/>
                    </a:cubicBezTo>
                    <a:cubicBezTo>
                      <a:pt x="11" y="0"/>
                      <a:pt x="13" y="4"/>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8" name="Freeform 2397">
                <a:extLst>
                  <a:ext uri="{FF2B5EF4-FFF2-40B4-BE49-F238E27FC236}">
                    <a16:creationId xmlns:a16="http://schemas.microsoft.com/office/drawing/2014/main" id="{4C3B4572-579C-49DB-ABE8-551DA7F3BDD2}"/>
                  </a:ext>
                </a:extLst>
              </p:cNvPr>
              <p:cNvSpPr>
                <a:spLocks/>
              </p:cNvSpPr>
              <p:nvPr/>
            </p:nvSpPr>
            <p:spPr bwMode="auto">
              <a:xfrm>
                <a:off x="6526" y="2479"/>
                <a:ext cx="57" cy="67"/>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0"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49" name="Freeform 2398">
                <a:extLst>
                  <a:ext uri="{FF2B5EF4-FFF2-40B4-BE49-F238E27FC236}">
                    <a16:creationId xmlns:a16="http://schemas.microsoft.com/office/drawing/2014/main" id="{30468C9B-0F4F-416C-AB6A-4A776233ED8C}"/>
                  </a:ext>
                </a:extLst>
              </p:cNvPr>
              <p:cNvSpPr>
                <a:spLocks/>
              </p:cNvSpPr>
              <p:nvPr/>
            </p:nvSpPr>
            <p:spPr bwMode="auto">
              <a:xfrm>
                <a:off x="6448" y="2527"/>
                <a:ext cx="58" cy="72"/>
              </a:xfrm>
              <a:custGeom>
                <a:avLst/>
                <a:gdLst>
                  <a:gd name="T0" fmla="*/ 12 w 12"/>
                  <a:gd name="T1" fmla="*/ 8 h 15"/>
                  <a:gd name="T2" fmla="*/ 3 w 12"/>
                  <a:gd name="T3" fmla="*/ 12 h 15"/>
                  <a:gd name="T4" fmla="*/ 7 w 12"/>
                  <a:gd name="T5" fmla="*/ 0 h 15"/>
                  <a:gd name="T6" fmla="*/ 12 w 12"/>
                  <a:gd name="T7" fmla="*/ 8 h 15"/>
                </a:gdLst>
                <a:ahLst/>
                <a:cxnLst>
                  <a:cxn ang="0">
                    <a:pos x="T0" y="T1"/>
                  </a:cxn>
                  <a:cxn ang="0">
                    <a:pos x="T2" y="T3"/>
                  </a:cxn>
                  <a:cxn ang="0">
                    <a:pos x="T4" y="T5"/>
                  </a:cxn>
                  <a:cxn ang="0">
                    <a:pos x="T6" y="T7"/>
                  </a:cxn>
                </a:cxnLst>
                <a:rect l="0" t="0" r="r" b="b"/>
                <a:pathLst>
                  <a:path w="12" h="15">
                    <a:moveTo>
                      <a:pt x="12" y="8"/>
                    </a:moveTo>
                    <a:cubicBezTo>
                      <a:pt x="11" y="13"/>
                      <a:pt x="6" y="15"/>
                      <a:pt x="3" y="12"/>
                    </a:cubicBezTo>
                    <a:cubicBezTo>
                      <a:pt x="0" y="8"/>
                      <a:pt x="1" y="0"/>
                      <a:pt x="7" y="0"/>
                    </a:cubicBezTo>
                    <a:cubicBezTo>
                      <a:pt x="10" y="1"/>
                      <a:pt x="12" y="5"/>
                      <a:pt x="12"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950" name="Freeform 2399">
                <a:extLst>
                  <a:ext uri="{FF2B5EF4-FFF2-40B4-BE49-F238E27FC236}">
                    <a16:creationId xmlns:a16="http://schemas.microsoft.com/office/drawing/2014/main" id="{B452B563-EEE9-429D-8697-594E17EAA669}"/>
                  </a:ext>
                </a:extLst>
              </p:cNvPr>
              <p:cNvSpPr>
                <a:spLocks/>
              </p:cNvSpPr>
              <p:nvPr/>
            </p:nvSpPr>
            <p:spPr bwMode="auto">
              <a:xfrm>
                <a:off x="6574" y="2339"/>
                <a:ext cx="58" cy="67"/>
              </a:xfrm>
              <a:custGeom>
                <a:avLst/>
                <a:gdLst>
                  <a:gd name="T0" fmla="*/ 11 w 12"/>
                  <a:gd name="T1" fmla="*/ 7 h 14"/>
                  <a:gd name="T2" fmla="*/ 4 w 12"/>
                  <a:gd name="T3" fmla="*/ 11 h 14"/>
                  <a:gd name="T4" fmla="*/ 6 w 12"/>
                  <a:gd name="T5" fmla="*/ 0 h 14"/>
                  <a:gd name="T6" fmla="*/ 6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1" y="12"/>
                      <a:pt x="7" y="14"/>
                      <a:pt x="4" y="11"/>
                    </a:cubicBezTo>
                    <a:cubicBezTo>
                      <a:pt x="0" y="7"/>
                      <a:pt x="1" y="0"/>
                      <a:pt x="6" y="0"/>
                    </a:cubicBezTo>
                    <a:cubicBezTo>
                      <a:pt x="6" y="0"/>
                      <a:pt x="6" y="0"/>
                      <a:pt x="6" y="0"/>
                    </a:cubicBezTo>
                    <a:cubicBezTo>
                      <a:pt x="10" y="0"/>
                      <a:pt x="12"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grpSp>
          <p:nvGrpSpPr>
            <p:cNvPr id="3462" name="Group 2601">
              <a:extLst>
                <a:ext uri="{FF2B5EF4-FFF2-40B4-BE49-F238E27FC236}">
                  <a16:creationId xmlns:a16="http://schemas.microsoft.com/office/drawing/2014/main" id="{DED435B3-388D-4F6D-A188-33983119BEB5}"/>
                </a:ext>
              </a:extLst>
            </p:cNvPr>
            <p:cNvGrpSpPr>
              <a:grpSpLocks/>
            </p:cNvGrpSpPr>
            <p:nvPr/>
          </p:nvGrpSpPr>
          <p:grpSpPr bwMode="auto">
            <a:xfrm>
              <a:off x="6130" y="970"/>
              <a:ext cx="1186" cy="2217"/>
              <a:chOff x="6130" y="970"/>
              <a:chExt cx="1186" cy="2217"/>
            </a:xfrm>
          </p:grpSpPr>
          <p:sp>
            <p:nvSpPr>
              <p:cNvPr id="3551" name="Freeform 2401">
                <a:extLst>
                  <a:ext uri="{FF2B5EF4-FFF2-40B4-BE49-F238E27FC236}">
                    <a16:creationId xmlns:a16="http://schemas.microsoft.com/office/drawing/2014/main" id="{0439109A-7D00-4D21-88B3-D6F5DA54E2F2}"/>
                  </a:ext>
                </a:extLst>
              </p:cNvPr>
              <p:cNvSpPr>
                <a:spLocks/>
              </p:cNvSpPr>
              <p:nvPr/>
            </p:nvSpPr>
            <p:spPr bwMode="auto">
              <a:xfrm>
                <a:off x="6636" y="2300"/>
                <a:ext cx="53" cy="68"/>
              </a:xfrm>
              <a:custGeom>
                <a:avLst/>
                <a:gdLst>
                  <a:gd name="T0" fmla="*/ 11 w 11"/>
                  <a:gd name="T1" fmla="*/ 7 h 14"/>
                  <a:gd name="T2" fmla="*/ 4 w 11"/>
                  <a:gd name="T3" fmla="*/ 11 h 14"/>
                  <a:gd name="T4" fmla="*/ 6 w 11"/>
                  <a:gd name="T5" fmla="*/ 0 h 14"/>
                  <a:gd name="T6" fmla="*/ 6 w 11"/>
                  <a:gd name="T7" fmla="*/ 0 h 14"/>
                  <a:gd name="T8" fmla="*/ 11 w 11"/>
                  <a:gd name="T9" fmla="*/ 7 h 14"/>
                </a:gdLst>
                <a:ahLst/>
                <a:cxnLst>
                  <a:cxn ang="0">
                    <a:pos x="T0" y="T1"/>
                  </a:cxn>
                  <a:cxn ang="0">
                    <a:pos x="T2" y="T3"/>
                  </a:cxn>
                  <a:cxn ang="0">
                    <a:pos x="T4" y="T5"/>
                  </a:cxn>
                  <a:cxn ang="0">
                    <a:pos x="T6" y="T7"/>
                  </a:cxn>
                  <a:cxn ang="0">
                    <a:pos x="T8" y="T9"/>
                  </a:cxn>
                </a:cxnLst>
                <a:rect l="0" t="0" r="r" b="b"/>
                <a:pathLst>
                  <a:path w="11" h="14">
                    <a:moveTo>
                      <a:pt x="11" y="7"/>
                    </a:moveTo>
                    <a:cubicBezTo>
                      <a:pt x="11" y="12"/>
                      <a:pt x="7" y="14"/>
                      <a:pt x="4" y="11"/>
                    </a:cubicBezTo>
                    <a:cubicBezTo>
                      <a:pt x="0" y="7"/>
                      <a:pt x="1" y="0"/>
                      <a:pt x="6" y="0"/>
                    </a:cubicBezTo>
                    <a:cubicBezTo>
                      <a:pt x="6" y="0"/>
                      <a:pt x="6" y="0"/>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2" name="Freeform 2402">
                <a:extLst>
                  <a:ext uri="{FF2B5EF4-FFF2-40B4-BE49-F238E27FC236}">
                    <a16:creationId xmlns:a16="http://schemas.microsoft.com/office/drawing/2014/main" id="{3BA4C8D6-8C92-4F8C-AFA4-EC464DA3EB21}"/>
                  </a:ext>
                </a:extLst>
              </p:cNvPr>
              <p:cNvSpPr>
                <a:spLocks/>
              </p:cNvSpPr>
              <p:nvPr/>
            </p:nvSpPr>
            <p:spPr bwMode="auto">
              <a:xfrm>
                <a:off x="6627" y="2199"/>
                <a:ext cx="53" cy="67"/>
              </a:xfrm>
              <a:custGeom>
                <a:avLst/>
                <a:gdLst>
                  <a:gd name="T0" fmla="*/ 11 w 11"/>
                  <a:gd name="T1" fmla="*/ 7 h 14"/>
                  <a:gd name="T2" fmla="*/ 4 w 11"/>
                  <a:gd name="T3" fmla="*/ 10 h 14"/>
                  <a:gd name="T4" fmla="*/ 5 w 11"/>
                  <a:gd name="T5" fmla="*/ 0 h 14"/>
                  <a:gd name="T6" fmla="*/ 5 w 11"/>
                  <a:gd name="T7" fmla="*/ 0 h 14"/>
                  <a:gd name="T8" fmla="*/ 11 w 11"/>
                  <a:gd name="T9" fmla="*/ 7 h 14"/>
                </a:gdLst>
                <a:ahLst/>
                <a:cxnLst>
                  <a:cxn ang="0">
                    <a:pos x="T0" y="T1"/>
                  </a:cxn>
                  <a:cxn ang="0">
                    <a:pos x="T2" y="T3"/>
                  </a:cxn>
                  <a:cxn ang="0">
                    <a:pos x="T4" y="T5"/>
                  </a:cxn>
                  <a:cxn ang="0">
                    <a:pos x="T6" y="T7"/>
                  </a:cxn>
                  <a:cxn ang="0">
                    <a:pos x="T8" y="T9"/>
                  </a:cxn>
                </a:cxnLst>
                <a:rect l="0" t="0" r="r" b="b"/>
                <a:pathLst>
                  <a:path w="11" h="14">
                    <a:moveTo>
                      <a:pt x="11" y="7"/>
                    </a:moveTo>
                    <a:cubicBezTo>
                      <a:pt x="11" y="12"/>
                      <a:pt x="7" y="14"/>
                      <a:pt x="4" y="10"/>
                    </a:cubicBezTo>
                    <a:cubicBezTo>
                      <a:pt x="0" y="7"/>
                      <a:pt x="1" y="0"/>
                      <a:pt x="5" y="0"/>
                    </a:cubicBezTo>
                    <a:cubicBezTo>
                      <a:pt x="5" y="0"/>
                      <a:pt x="5" y="0"/>
                      <a:pt x="5"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3" name="Freeform 2403">
                <a:extLst>
                  <a:ext uri="{FF2B5EF4-FFF2-40B4-BE49-F238E27FC236}">
                    <a16:creationId xmlns:a16="http://schemas.microsoft.com/office/drawing/2014/main" id="{E35572E6-3352-43DF-B320-6FDA65241A19}"/>
                  </a:ext>
                </a:extLst>
              </p:cNvPr>
              <p:cNvSpPr>
                <a:spLocks/>
              </p:cNvSpPr>
              <p:nvPr/>
            </p:nvSpPr>
            <p:spPr bwMode="auto">
              <a:xfrm>
                <a:off x="6545" y="2127"/>
                <a:ext cx="58" cy="62"/>
              </a:xfrm>
              <a:custGeom>
                <a:avLst/>
                <a:gdLst>
                  <a:gd name="T0" fmla="*/ 11 w 12"/>
                  <a:gd name="T1" fmla="*/ 6 h 13"/>
                  <a:gd name="T2" fmla="*/ 4 w 12"/>
                  <a:gd name="T3" fmla="*/ 10 h 13"/>
                  <a:gd name="T4" fmla="*/ 5 w 12"/>
                  <a:gd name="T5" fmla="*/ 0 h 13"/>
                  <a:gd name="T6" fmla="*/ 6 w 12"/>
                  <a:gd name="T7" fmla="*/ 0 h 13"/>
                  <a:gd name="T8" fmla="*/ 11 w 12"/>
                  <a:gd name="T9" fmla="*/ 6 h 13"/>
                </a:gdLst>
                <a:ahLst/>
                <a:cxnLst>
                  <a:cxn ang="0">
                    <a:pos x="T0" y="T1"/>
                  </a:cxn>
                  <a:cxn ang="0">
                    <a:pos x="T2" y="T3"/>
                  </a:cxn>
                  <a:cxn ang="0">
                    <a:pos x="T4" y="T5"/>
                  </a:cxn>
                  <a:cxn ang="0">
                    <a:pos x="T6" y="T7"/>
                  </a:cxn>
                  <a:cxn ang="0">
                    <a:pos x="T8" y="T9"/>
                  </a:cxn>
                </a:cxnLst>
                <a:rect l="0" t="0" r="r" b="b"/>
                <a:pathLst>
                  <a:path w="12" h="13">
                    <a:moveTo>
                      <a:pt x="11" y="6"/>
                    </a:moveTo>
                    <a:cubicBezTo>
                      <a:pt x="12" y="11"/>
                      <a:pt x="7" y="13"/>
                      <a:pt x="4" y="10"/>
                    </a:cubicBezTo>
                    <a:cubicBezTo>
                      <a:pt x="0" y="6"/>
                      <a:pt x="1" y="0"/>
                      <a:pt x="5" y="0"/>
                    </a:cubicBezTo>
                    <a:cubicBezTo>
                      <a:pt x="5" y="0"/>
                      <a:pt x="6" y="0"/>
                      <a:pt x="6" y="0"/>
                    </a:cubicBezTo>
                    <a:cubicBezTo>
                      <a:pt x="9" y="0"/>
                      <a:pt x="11"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4" name="Freeform 2404">
                <a:extLst>
                  <a:ext uri="{FF2B5EF4-FFF2-40B4-BE49-F238E27FC236}">
                    <a16:creationId xmlns:a16="http://schemas.microsoft.com/office/drawing/2014/main" id="{289F1367-E186-4897-A98A-DDAD4B973CA6}"/>
                  </a:ext>
                </a:extLst>
              </p:cNvPr>
              <p:cNvSpPr>
                <a:spLocks/>
              </p:cNvSpPr>
              <p:nvPr/>
            </p:nvSpPr>
            <p:spPr bwMode="auto">
              <a:xfrm>
                <a:off x="6554" y="2030"/>
                <a:ext cx="58" cy="68"/>
              </a:xfrm>
              <a:custGeom>
                <a:avLst/>
                <a:gdLst>
                  <a:gd name="T0" fmla="*/ 11 w 12"/>
                  <a:gd name="T1" fmla="*/ 7 h 14"/>
                  <a:gd name="T2" fmla="*/ 4 w 12"/>
                  <a:gd name="T3" fmla="*/ 11 h 14"/>
                  <a:gd name="T4" fmla="*/ 5 w 12"/>
                  <a:gd name="T5" fmla="*/ 0 h 14"/>
                  <a:gd name="T6" fmla="*/ 5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2" y="12"/>
                      <a:pt x="8" y="14"/>
                      <a:pt x="4" y="11"/>
                    </a:cubicBezTo>
                    <a:cubicBezTo>
                      <a:pt x="0" y="7"/>
                      <a:pt x="1" y="1"/>
                      <a:pt x="5" y="0"/>
                    </a:cubicBezTo>
                    <a:cubicBezTo>
                      <a:pt x="5" y="0"/>
                      <a:pt x="5" y="0"/>
                      <a:pt x="5" y="0"/>
                    </a:cubicBezTo>
                    <a:cubicBezTo>
                      <a:pt x="9" y="1"/>
                      <a:pt x="11" y="4"/>
                      <a:pt x="11"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5" name="Freeform 2405">
                <a:extLst>
                  <a:ext uri="{FF2B5EF4-FFF2-40B4-BE49-F238E27FC236}">
                    <a16:creationId xmlns:a16="http://schemas.microsoft.com/office/drawing/2014/main" id="{24E46179-5E07-4724-AAF5-DEBBA920CAAE}"/>
                  </a:ext>
                </a:extLst>
              </p:cNvPr>
              <p:cNvSpPr>
                <a:spLocks/>
              </p:cNvSpPr>
              <p:nvPr/>
            </p:nvSpPr>
            <p:spPr bwMode="auto">
              <a:xfrm>
                <a:off x="6617" y="2107"/>
                <a:ext cx="58" cy="68"/>
              </a:xfrm>
              <a:custGeom>
                <a:avLst/>
                <a:gdLst>
                  <a:gd name="T0" fmla="*/ 11 w 12"/>
                  <a:gd name="T1" fmla="*/ 7 h 14"/>
                  <a:gd name="T2" fmla="*/ 5 w 12"/>
                  <a:gd name="T3" fmla="*/ 11 h 14"/>
                  <a:gd name="T4" fmla="*/ 5 w 12"/>
                  <a:gd name="T5" fmla="*/ 0 h 14"/>
                  <a:gd name="T6" fmla="*/ 6 w 12"/>
                  <a:gd name="T7" fmla="*/ 0 h 14"/>
                  <a:gd name="T8" fmla="*/ 11 w 12"/>
                  <a:gd name="T9" fmla="*/ 7 h 14"/>
                </a:gdLst>
                <a:ahLst/>
                <a:cxnLst>
                  <a:cxn ang="0">
                    <a:pos x="T0" y="T1"/>
                  </a:cxn>
                  <a:cxn ang="0">
                    <a:pos x="T2" y="T3"/>
                  </a:cxn>
                  <a:cxn ang="0">
                    <a:pos x="T4" y="T5"/>
                  </a:cxn>
                  <a:cxn ang="0">
                    <a:pos x="T6" y="T7"/>
                  </a:cxn>
                  <a:cxn ang="0">
                    <a:pos x="T8" y="T9"/>
                  </a:cxn>
                </a:cxnLst>
                <a:rect l="0" t="0" r="r" b="b"/>
                <a:pathLst>
                  <a:path w="12" h="14">
                    <a:moveTo>
                      <a:pt x="11" y="7"/>
                    </a:moveTo>
                    <a:cubicBezTo>
                      <a:pt x="12" y="12"/>
                      <a:pt x="8" y="14"/>
                      <a:pt x="5" y="11"/>
                    </a:cubicBezTo>
                    <a:cubicBezTo>
                      <a:pt x="0" y="8"/>
                      <a:pt x="1" y="1"/>
                      <a:pt x="5" y="0"/>
                    </a:cubicBezTo>
                    <a:cubicBezTo>
                      <a:pt x="5" y="0"/>
                      <a:pt x="5" y="0"/>
                      <a:pt x="6" y="0"/>
                    </a:cubicBezTo>
                    <a:cubicBezTo>
                      <a:pt x="9" y="1"/>
                      <a:pt x="11" y="4"/>
                      <a:pt x="11"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6" name="Freeform 2406">
                <a:extLst>
                  <a:ext uri="{FF2B5EF4-FFF2-40B4-BE49-F238E27FC236}">
                    <a16:creationId xmlns:a16="http://schemas.microsoft.com/office/drawing/2014/main" id="{884A7980-D499-4643-9DF4-1248FF0FAABD}"/>
                  </a:ext>
                </a:extLst>
              </p:cNvPr>
              <p:cNvSpPr>
                <a:spLocks/>
              </p:cNvSpPr>
              <p:nvPr/>
            </p:nvSpPr>
            <p:spPr bwMode="auto">
              <a:xfrm>
                <a:off x="6627" y="2016"/>
                <a:ext cx="53" cy="67"/>
              </a:xfrm>
              <a:custGeom>
                <a:avLst/>
                <a:gdLst>
                  <a:gd name="T0" fmla="*/ 10 w 11"/>
                  <a:gd name="T1" fmla="*/ 7 h 14"/>
                  <a:gd name="T2" fmla="*/ 4 w 11"/>
                  <a:gd name="T3" fmla="*/ 11 h 14"/>
                  <a:gd name="T4" fmla="*/ 4 w 11"/>
                  <a:gd name="T5" fmla="*/ 0 h 14"/>
                  <a:gd name="T6" fmla="*/ 4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1" y="12"/>
                      <a:pt x="7" y="14"/>
                      <a:pt x="4" y="11"/>
                    </a:cubicBezTo>
                    <a:cubicBezTo>
                      <a:pt x="0" y="8"/>
                      <a:pt x="0" y="1"/>
                      <a:pt x="4" y="0"/>
                    </a:cubicBezTo>
                    <a:cubicBezTo>
                      <a:pt x="4" y="0"/>
                      <a:pt x="4" y="0"/>
                      <a:pt x="4" y="0"/>
                    </a:cubicBezTo>
                    <a:cubicBezTo>
                      <a:pt x="8"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7" name="Freeform 2407">
                <a:extLst>
                  <a:ext uri="{FF2B5EF4-FFF2-40B4-BE49-F238E27FC236}">
                    <a16:creationId xmlns:a16="http://schemas.microsoft.com/office/drawing/2014/main" id="{9C09613A-2C23-47C3-820D-940FDEA2E4BA}"/>
                  </a:ext>
                </a:extLst>
              </p:cNvPr>
              <p:cNvSpPr>
                <a:spLocks/>
              </p:cNvSpPr>
              <p:nvPr/>
            </p:nvSpPr>
            <p:spPr bwMode="auto">
              <a:xfrm>
                <a:off x="6699" y="2069"/>
                <a:ext cx="53" cy="62"/>
              </a:xfrm>
              <a:custGeom>
                <a:avLst/>
                <a:gdLst>
                  <a:gd name="T0" fmla="*/ 10 w 11"/>
                  <a:gd name="T1" fmla="*/ 7 h 13"/>
                  <a:gd name="T2" fmla="*/ 4 w 11"/>
                  <a:gd name="T3" fmla="*/ 10 h 13"/>
                  <a:gd name="T4" fmla="*/ 4 w 11"/>
                  <a:gd name="T5" fmla="*/ 0 h 13"/>
                  <a:gd name="T6" fmla="*/ 5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7" y="13"/>
                      <a:pt x="4" y="10"/>
                    </a:cubicBezTo>
                    <a:cubicBezTo>
                      <a:pt x="0" y="7"/>
                      <a:pt x="0" y="0"/>
                      <a:pt x="4" y="0"/>
                    </a:cubicBezTo>
                    <a:cubicBezTo>
                      <a:pt x="4" y="0"/>
                      <a:pt x="5" y="0"/>
                      <a:pt x="5" y="0"/>
                    </a:cubicBezTo>
                    <a:cubicBezTo>
                      <a:pt x="8" y="0"/>
                      <a:pt x="10" y="4"/>
                      <a:pt x="10"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8" name="Freeform 2408">
                <a:extLst>
                  <a:ext uri="{FF2B5EF4-FFF2-40B4-BE49-F238E27FC236}">
                    <a16:creationId xmlns:a16="http://schemas.microsoft.com/office/drawing/2014/main" id="{5939BF86-50FA-4DD0-AD18-8359D5C53934}"/>
                  </a:ext>
                </a:extLst>
              </p:cNvPr>
              <p:cNvSpPr>
                <a:spLocks/>
              </p:cNvSpPr>
              <p:nvPr/>
            </p:nvSpPr>
            <p:spPr bwMode="auto">
              <a:xfrm>
                <a:off x="6752" y="2030"/>
                <a:ext cx="48" cy="63"/>
              </a:xfrm>
              <a:custGeom>
                <a:avLst/>
                <a:gdLst>
                  <a:gd name="T0" fmla="*/ 10 w 10"/>
                  <a:gd name="T1" fmla="*/ 7 h 13"/>
                  <a:gd name="T2" fmla="*/ 4 w 10"/>
                  <a:gd name="T3" fmla="*/ 10 h 13"/>
                  <a:gd name="T4" fmla="*/ 3 w 10"/>
                  <a:gd name="T5" fmla="*/ 0 h 13"/>
                  <a:gd name="T6" fmla="*/ 4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7" y="13"/>
                      <a:pt x="4" y="10"/>
                    </a:cubicBezTo>
                    <a:cubicBezTo>
                      <a:pt x="0" y="7"/>
                      <a:pt x="0" y="0"/>
                      <a:pt x="3" y="0"/>
                    </a:cubicBezTo>
                    <a:cubicBezTo>
                      <a:pt x="3" y="0"/>
                      <a:pt x="4" y="0"/>
                      <a:pt x="4" y="0"/>
                    </a:cubicBezTo>
                    <a:cubicBezTo>
                      <a:pt x="7"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9" name="Freeform 2409">
                <a:extLst>
                  <a:ext uri="{FF2B5EF4-FFF2-40B4-BE49-F238E27FC236}">
                    <a16:creationId xmlns:a16="http://schemas.microsoft.com/office/drawing/2014/main" id="{A09DC060-65C9-45CF-8EC1-57457EF64F28}"/>
                  </a:ext>
                </a:extLst>
              </p:cNvPr>
              <p:cNvSpPr>
                <a:spLocks/>
              </p:cNvSpPr>
              <p:nvPr/>
            </p:nvSpPr>
            <p:spPr bwMode="auto">
              <a:xfrm>
                <a:off x="6738" y="1939"/>
                <a:ext cx="53" cy="62"/>
              </a:xfrm>
              <a:custGeom>
                <a:avLst/>
                <a:gdLst>
                  <a:gd name="T0" fmla="*/ 10 w 11"/>
                  <a:gd name="T1" fmla="*/ 7 h 13"/>
                  <a:gd name="T2" fmla="*/ 5 w 11"/>
                  <a:gd name="T3" fmla="*/ 11 h 13"/>
                  <a:gd name="T4" fmla="*/ 3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3" y="0"/>
                    </a:cubicBezTo>
                    <a:cubicBezTo>
                      <a:pt x="4" y="0"/>
                      <a:pt x="4" y="0"/>
                      <a:pt x="4" y="0"/>
                    </a:cubicBezTo>
                    <a:cubicBezTo>
                      <a:pt x="7" y="1"/>
                      <a:pt x="9" y="4"/>
                      <a:pt x="10"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0" name="Freeform 2410">
                <a:extLst>
                  <a:ext uri="{FF2B5EF4-FFF2-40B4-BE49-F238E27FC236}">
                    <a16:creationId xmlns:a16="http://schemas.microsoft.com/office/drawing/2014/main" id="{AFFDFCB6-FC0E-412C-B7DC-3B72CC669E27}"/>
                  </a:ext>
                </a:extLst>
              </p:cNvPr>
              <p:cNvSpPr>
                <a:spLocks/>
              </p:cNvSpPr>
              <p:nvPr/>
            </p:nvSpPr>
            <p:spPr bwMode="auto">
              <a:xfrm>
                <a:off x="6800" y="1982"/>
                <a:ext cx="53" cy="63"/>
              </a:xfrm>
              <a:custGeom>
                <a:avLst/>
                <a:gdLst>
                  <a:gd name="T0" fmla="*/ 10 w 11"/>
                  <a:gd name="T1" fmla="*/ 7 h 13"/>
                  <a:gd name="T2" fmla="*/ 5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4" y="0"/>
                    </a:cubicBezTo>
                    <a:cubicBezTo>
                      <a:pt x="4" y="0"/>
                      <a:pt x="4" y="0"/>
                      <a:pt x="4" y="0"/>
                    </a:cubicBezTo>
                    <a:cubicBezTo>
                      <a:pt x="7"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1" name="Freeform 2411">
                <a:extLst>
                  <a:ext uri="{FF2B5EF4-FFF2-40B4-BE49-F238E27FC236}">
                    <a16:creationId xmlns:a16="http://schemas.microsoft.com/office/drawing/2014/main" id="{6EC1F6CF-C25F-4690-8287-5EF5331100FA}"/>
                  </a:ext>
                </a:extLst>
              </p:cNvPr>
              <p:cNvSpPr>
                <a:spLocks/>
              </p:cNvSpPr>
              <p:nvPr/>
            </p:nvSpPr>
            <p:spPr bwMode="auto">
              <a:xfrm>
                <a:off x="6839" y="1948"/>
                <a:ext cx="53" cy="63"/>
              </a:xfrm>
              <a:custGeom>
                <a:avLst/>
                <a:gdLst>
                  <a:gd name="T0" fmla="*/ 10 w 11"/>
                  <a:gd name="T1" fmla="*/ 7 h 13"/>
                  <a:gd name="T2" fmla="*/ 6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8"/>
                      <a:pt x="0" y="1"/>
                      <a:pt x="4" y="0"/>
                    </a:cubicBezTo>
                    <a:cubicBezTo>
                      <a:pt x="4" y="0"/>
                      <a:pt x="4" y="0"/>
                      <a:pt x="4" y="0"/>
                    </a:cubicBezTo>
                    <a:cubicBezTo>
                      <a:pt x="7"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2" name="Freeform 2412">
                <a:extLst>
                  <a:ext uri="{FF2B5EF4-FFF2-40B4-BE49-F238E27FC236}">
                    <a16:creationId xmlns:a16="http://schemas.microsoft.com/office/drawing/2014/main" id="{60FE9842-0737-442C-8149-977A84929164}"/>
                  </a:ext>
                </a:extLst>
              </p:cNvPr>
              <p:cNvSpPr>
                <a:spLocks/>
              </p:cNvSpPr>
              <p:nvPr/>
            </p:nvSpPr>
            <p:spPr bwMode="auto">
              <a:xfrm>
                <a:off x="6897" y="2001"/>
                <a:ext cx="48" cy="63"/>
              </a:xfrm>
              <a:custGeom>
                <a:avLst/>
                <a:gdLst>
                  <a:gd name="T0" fmla="*/ 10 w 10"/>
                  <a:gd name="T1" fmla="*/ 7 h 13"/>
                  <a:gd name="T2" fmla="*/ 6 w 10"/>
                  <a:gd name="T3" fmla="*/ 11 h 13"/>
                  <a:gd name="T4" fmla="*/ 4 w 10"/>
                  <a:gd name="T5" fmla="*/ 0 h 13"/>
                  <a:gd name="T6" fmla="*/ 4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9" y="13"/>
                      <a:pt x="6" y="11"/>
                    </a:cubicBezTo>
                    <a:cubicBezTo>
                      <a:pt x="2" y="8"/>
                      <a:pt x="0" y="1"/>
                      <a:pt x="4" y="0"/>
                    </a:cubicBezTo>
                    <a:cubicBezTo>
                      <a:pt x="4" y="0"/>
                      <a:pt x="4" y="0"/>
                      <a:pt x="4" y="0"/>
                    </a:cubicBezTo>
                    <a:cubicBezTo>
                      <a:pt x="7" y="0"/>
                      <a:pt x="9" y="4"/>
                      <a:pt x="10"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3" name="Freeform 2413">
                <a:extLst>
                  <a:ext uri="{FF2B5EF4-FFF2-40B4-BE49-F238E27FC236}">
                    <a16:creationId xmlns:a16="http://schemas.microsoft.com/office/drawing/2014/main" id="{4F85E2DF-E00D-4431-A9A1-3A81622010BA}"/>
                  </a:ext>
                </a:extLst>
              </p:cNvPr>
              <p:cNvSpPr>
                <a:spLocks/>
              </p:cNvSpPr>
              <p:nvPr/>
            </p:nvSpPr>
            <p:spPr bwMode="auto">
              <a:xfrm>
                <a:off x="6950" y="2064"/>
                <a:ext cx="48" cy="63"/>
              </a:xfrm>
              <a:custGeom>
                <a:avLst/>
                <a:gdLst>
                  <a:gd name="T0" fmla="*/ 9 w 10"/>
                  <a:gd name="T1" fmla="*/ 7 h 13"/>
                  <a:gd name="T2" fmla="*/ 6 w 10"/>
                  <a:gd name="T3" fmla="*/ 11 h 13"/>
                  <a:gd name="T4" fmla="*/ 4 w 10"/>
                  <a:gd name="T5" fmla="*/ 0 h 13"/>
                  <a:gd name="T6" fmla="*/ 4 w 10"/>
                  <a:gd name="T7" fmla="*/ 0 h 13"/>
                  <a:gd name="T8" fmla="*/ 9 w 10"/>
                  <a:gd name="T9" fmla="*/ 7 h 13"/>
                </a:gdLst>
                <a:ahLst/>
                <a:cxnLst>
                  <a:cxn ang="0">
                    <a:pos x="T0" y="T1"/>
                  </a:cxn>
                  <a:cxn ang="0">
                    <a:pos x="T2" y="T3"/>
                  </a:cxn>
                  <a:cxn ang="0">
                    <a:pos x="T4" y="T5"/>
                  </a:cxn>
                  <a:cxn ang="0">
                    <a:pos x="T6" y="T7"/>
                  </a:cxn>
                  <a:cxn ang="0">
                    <a:pos x="T8" y="T9"/>
                  </a:cxn>
                </a:cxnLst>
                <a:rect l="0" t="0" r="r" b="b"/>
                <a:pathLst>
                  <a:path w="10" h="13">
                    <a:moveTo>
                      <a:pt x="9" y="7"/>
                    </a:moveTo>
                    <a:cubicBezTo>
                      <a:pt x="10" y="11"/>
                      <a:pt x="8" y="13"/>
                      <a:pt x="6" y="11"/>
                    </a:cubicBezTo>
                    <a:cubicBezTo>
                      <a:pt x="2" y="8"/>
                      <a:pt x="0" y="1"/>
                      <a:pt x="4" y="0"/>
                    </a:cubicBezTo>
                    <a:cubicBezTo>
                      <a:pt x="4" y="0"/>
                      <a:pt x="4" y="0"/>
                      <a:pt x="4" y="0"/>
                    </a:cubicBezTo>
                    <a:cubicBezTo>
                      <a:pt x="7"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4" name="Freeform 2414">
                <a:extLst>
                  <a:ext uri="{FF2B5EF4-FFF2-40B4-BE49-F238E27FC236}">
                    <a16:creationId xmlns:a16="http://schemas.microsoft.com/office/drawing/2014/main" id="{631636FC-BA37-4EF4-84F6-6750C059512A}"/>
                  </a:ext>
                </a:extLst>
              </p:cNvPr>
              <p:cNvSpPr>
                <a:spLocks/>
              </p:cNvSpPr>
              <p:nvPr/>
            </p:nvSpPr>
            <p:spPr bwMode="auto">
              <a:xfrm>
                <a:off x="7007" y="2122"/>
                <a:ext cx="44" cy="62"/>
              </a:xfrm>
              <a:custGeom>
                <a:avLst/>
                <a:gdLst>
                  <a:gd name="T0" fmla="*/ 9 w 9"/>
                  <a:gd name="T1" fmla="*/ 7 h 13"/>
                  <a:gd name="T2" fmla="*/ 5 w 9"/>
                  <a:gd name="T3" fmla="*/ 12 h 13"/>
                  <a:gd name="T4" fmla="*/ 4 w 9"/>
                  <a:gd name="T5" fmla="*/ 0 h 13"/>
                  <a:gd name="T6" fmla="*/ 4 w 9"/>
                  <a:gd name="T7" fmla="*/ 0 h 13"/>
                  <a:gd name="T8" fmla="*/ 9 w 9"/>
                  <a:gd name="T9" fmla="*/ 7 h 13"/>
                </a:gdLst>
                <a:ahLst/>
                <a:cxnLst>
                  <a:cxn ang="0">
                    <a:pos x="T0" y="T1"/>
                  </a:cxn>
                  <a:cxn ang="0">
                    <a:pos x="T2" y="T3"/>
                  </a:cxn>
                  <a:cxn ang="0">
                    <a:pos x="T4" y="T5"/>
                  </a:cxn>
                  <a:cxn ang="0">
                    <a:pos x="T6" y="T7"/>
                  </a:cxn>
                  <a:cxn ang="0">
                    <a:pos x="T8" y="T9"/>
                  </a:cxn>
                </a:cxnLst>
                <a:rect l="0" t="0" r="r" b="b"/>
                <a:pathLst>
                  <a:path w="9" h="13">
                    <a:moveTo>
                      <a:pt x="9" y="7"/>
                    </a:moveTo>
                    <a:cubicBezTo>
                      <a:pt x="9" y="11"/>
                      <a:pt x="7" y="13"/>
                      <a:pt x="5" y="12"/>
                    </a:cubicBezTo>
                    <a:cubicBezTo>
                      <a:pt x="2" y="9"/>
                      <a:pt x="0" y="1"/>
                      <a:pt x="4" y="0"/>
                    </a:cubicBezTo>
                    <a:cubicBezTo>
                      <a:pt x="4" y="0"/>
                      <a:pt x="4" y="0"/>
                      <a:pt x="4"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5" name="Freeform 2415">
                <a:extLst>
                  <a:ext uri="{FF2B5EF4-FFF2-40B4-BE49-F238E27FC236}">
                    <a16:creationId xmlns:a16="http://schemas.microsoft.com/office/drawing/2014/main" id="{7F2595DF-3A0A-4204-9D32-63F620CC58C3}"/>
                  </a:ext>
                </a:extLst>
              </p:cNvPr>
              <p:cNvSpPr>
                <a:spLocks/>
              </p:cNvSpPr>
              <p:nvPr/>
            </p:nvSpPr>
            <p:spPr bwMode="auto">
              <a:xfrm>
                <a:off x="7007" y="2199"/>
                <a:ext cx="39" cy="63"/>
              </a:xfrm>
              <a:custGeom>
                <a:avLst/>
                <a:gdLst>
                  <a:gd name="T0" fmla="*/ 8 w 8"/>
                  <a:gd name="T1" fmla="*/ 7 h 13"/>
                  <a:gd name="T2" fmla="*/ 4 w 8"/>
                  <a:gd name="T3" fmla="*/ 11 h 13"/>
                  <a:gd name="T4" fmla="*/ 3 w 8"/>
                  <a:gd name="T5" fmla="*/ 0 h 13"/>
                  <a:gd name="T6" fmla="*/ 3 w 8"/>
                  <a:gd name="T7" fmla="*/ 0 h 13"/>
                  <a:gd name="T8" fmla="*/ 8 w 8"/>
                  <a:gd name="T9" fmla="*/ 7 h 13"/>
                </a:gdLst>
                <a:ahLst/>
                <a:cxnLst>
                  <a:cxn ang="0">
                    <a:pos x="T0" y="T1"/>
                  </a:cxn>
                  <a:cxn ang="0">
                    <a:pos x="T2" y="T3"/>
                  </a:cxn>
                  <a:cxn ang="0">
                    <a:pos x="T4" y="T5"/>
                  </a:cxn>
                  <a:cxn ang="0">
                    <a:pos x="T6" y="T7"/>
                  </a:cxn>
                  <a:cxn ang="0">
                    <a:pos x="T8" y="T9"/>
                  </a:cxn>
                </a:cxnLst>
                <a:rect l="0" t="0" r="r" b="b"/>
                <a:pathLst>
                  <a:path w="8" h="13">
                    <a:moveTo>
                      <a:pt x="8" y="7"/>
                    </a:moveTo>
                    <a:cubicBezTo>
                      <a:pt x="8" y="11"/>
                      <a:pt x="6" y="13"/>
                      <a:pt x="4" y="11"/>
                    </a:cubicBezTo>
                    <a:cubicBezTo>
                      <a:pt x="0" y="9"/>
                      <a:pt x="0" y="0"/>
                      <a:pt x="3" y="0"/>
                    </a:cubicBezTo>
                    <a:cubicBezTo>
                      <a:pt x="3" y="0"/>
                      <a:pt x="3" y="0"/>
                      <a:pt x="3" y="0"/>
                    </a:cubicBezTo>
                    <a:cubicBezTo>
                      <a:pt x="6" y="0"/>
                      <a:pt x="8"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6" name="Freeform 2416">
                <a:extLst>
                  <a:ext uri="{FF2B5EF4-FFF2-40B4-BE49-F238E27FC236}">
                    <a16:creationId xmlns:a16="http://schemas.microsoft.com/office/drawing/2014/main" id="{2201A96F-F737-442C-BB40-50D4A5409771}"/>
                  </a:ext>
                </a:extLst>
              </p:cNvPr>
              <p:cNvSpPr>
                <a:spLocks/>
              </p:cNvSpPr>
              <p:nvPr/>
            </p:nvSpPr>
            <p:spPr bwMode="auto">
              <a:xfrm>
                <a:off x="6882" y="2127"/>
                <a:ext cx="48" cy="62"/>
              </a:xfrm>
              <a:custGeom>
                <a:avLst/>
                <a:gdLst>
                  <a:gd name="T0" fmla="*/ 10 w 10"/>
                  <a:gd name="T1" fmla="*/ 7 h 13"/>
                  <a:gd name="T2" fmla="*/ 5 w 10"/>
                  <a:gd name="T3" fmla="*/ 11 h 13"/>
                  <a:gd name="T4" fmla="*/ 4 w 10"/>
                  <a:gd name="T5" fmla="*/ 0 h 13"/>
                  <a:gd name="T6" fmla="*/ 5 w 10"/>
                  <a:gd name="T7" fmla="*/ 0 h 13"/>
                  <a:gd name="T8" fmla="*/ 10 w 10"/>
                  <a:gd name="T9" fmla="*/ 7 h 13"/>
                </a:gdLst>
                <a:ahLst/>
                <a:cxnLst>
                  <a:cxn ang="0">
                    <a:pos x="T0" y="T1"/>
                  </a:cxn>
                  <a:cxn ang="0">
                    <a:pos x="T2" y="T3"/>
                  </a:cxn>
                  <a:cxn ang="0">
                    <a:pos x="T4" y="T5"/>
                  </a:cxn>
                  <a:cxn ang="0">
                    <a:pos x="T6" y="T7"/>
                  </a:cxn>
                  <a:cxn ang="0">
                    <a:pos x="T8" y="T9"/>
                  </a:cxn>
                </a:cxnLst>
                <a:rect l="0" t="0" r="r" b="b"/>
                <a:pathLst>
                  <a:path w="10" h="13">
                    <a:moveTo>
                      <a:pt x="10" y="7"/>
                    </a:moveTo>
                    <a:cubicBezTo>
                      <a:pt x="10" y="11"/>
                      <a:pt x="8" y="13"/>
                      <a:pt x="5" y="11"/>
                    </a:cubicBezTo>
                    <a:cubicBezTo>
                      <a:pt x="1" y="8"/>
                      <a:pt x="0" y="0"/>
                      <a:pt x="4" y="0"/>
                    </a:cubicBezTo>
                    <a:cubicBezTo>
                      <a:pt x="4" y="0"/>
                      <a:pt x="4" y="0"/>
                      <a:pt x="5" y="0"/>
                    </a:cubicBezTo>
                    <a:cubicBezTo>
                      <a:pt x="7"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7" name="Freeform 2417">
                <a:extLst>
                  <a:ext uri="{FF2B5EF4-FFF2-40B4-BE49-F238E27FC236}">
                    <a16:creationId xmlns:a16="http://schemas.microsoft.com/office/drawing/2014/main" id="{C3043DB4-062C-426D-A055-B2971806FE35}"/>
                  </a:ext>
                </a:extLst>
              </p:cNvPr>
              <p:cNvSpPr>
                <a:spLocks/>
              </p:cNvSpPr>
              <p:nvPr/>
            </p:nvSpPr>
            <p:spPr bwMode="auto">
              <a:xfrm>
                <a:off x="7152" y="2151"/>
                <a:ext cx="34" cy="62"/>
              </a:xfrm>
              <a:custGeom>
                <a:avLst/>
                <a:gdLst>
                  <a:gd name="T0" fmla="*/ 6 w 7"/>
                  <a:gd name="T1" fmla="*/ 8 h 13"/>
                  <a:gd name="T2" fmla="*/ 5 w 7"/>
                  <a:gd name="T3" fmla="*/ 12 h 13"/>
                  <a:gd name="T4" fmla="*/ 2 w 7"/>
                  <a:gd name="T5" fmla="*/ 0 h 13"/>
                  <a:gd name="T6" fmla="*/ 2 w 7"/>
                  <a:gd name="T7" fmla="*/ 0 h 13"/>
                  <a:gd name="T8" fmla="*/ 6 w 7"/>
                  <a:gd name="T9" fmla="*/ 8 h 13"/>
                </a:gdLst>
                <a:ahLst/>
                <a:cxnLst>
                  <a:cxn ang="0">
                    <a:pos x="T0" y="T1"/>
                  </a:cxn>
                  <a:cxn ang="0">
                    <a:pos x="T2" y="T3"/>
                  </a:cxn>
                  <a:cxn ang="0">
                    <a:pos x="T4" y="T5"/>
                  </a:cxn>
                  <a:cxn ang="0">
                    <a:pos x="T6" y="T7"/>
                  </a:cxn>
                  <a:cxn ang="0">
                    <a:pos x="T8" y="T9"/>
                  </a:cxn>
                </a:cxnLst>
                <a:rect l="0" t="0" r="r" b="b"/>
                <a:pathLst>
                  <a:path w="7" h="13">
                    <a:moveTo>
                      <a:pt x="6" y="8"/>
                    </a:moveTo>
                    <a:cubicBezTo>
                      <a:pt x="7" y="11"/>
                      <a:pt x="6" y="13"/>
                      <a:pt x="5" y="12"/>
                    </a:cubicBezTo>
                    <a:cubicBezTo>
                      <a:pt x="2" y="10"/>
                      <a:pt x="0" y="1"/>
                      <a:pt x="2" y="0"/>
                    </a:cubicBezTo>
                    <a:cubicBezTo>
                      <a:pt x="2" y="0"/>
                      <a:pt x="2" y="0"/>
                      <a:pt x="2" y="0"/>
                    </a:cubicBezTo>
                    <a:cubicBezTo>
                      <a:pt x="4" y="1"/>
                      <a:pt x="6" y="5"/>
                      <a:pt x="6" y="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8" name="Freeform 2418">
                <a:extLst>
                  <a:ext uri="{FF2B5EF4-FFF2-40B4-BE49-F238E27FC236}">
                    <a16:creationId xmlns:a16="http://schemas.microsoft.com/office/drawing/2014/main" id="{2A572059-8B2C-48E3-9250-FDF9EF356007}"/>
                  </a:ext>
                </a:extLst>
              </p:cNvPr>
              <p:cNvSpPr>
                <a:spLocks/>
              </p:cNvSpPr>
              <p:nvPr/>
            </p:nvSpPr>
            <p:spPr bwMode="auto">
              <a:xfrm>
                <a:off x="7181" y="2233"/>
                <a:ext cx="34" cy="62"/>
              </a:xfrm>
              <a:custGeom>
                <a:avLst/>
                <a:gdLst>
                  <a:gd name="T0" fmla="*/ 6 w 7"/>
                  <a:gd name="T1" fmla="*/ 7 h 13"/>
                  <a:gd name="T2" fmla="*/ 4 w 7"/>
                  <a:gd name="T3" fmla="*/ 12 h 13"/>
                  <a:gd name="T4" fmla="*/ 2 w 7"/>
                  <a:gd name="T5" fmla="*/ 0 h 13"/>
                  <a:gd name="T6" fmla="*/ 3 w 7"/>
                  <a:gd name="T7" fmla="*/ 0 h 13"/>
                  <a:gd name="T8" fmla="*/ 6 w 7"/>
                  <a:gd name="T9" fmla="*/ 7 h 13"/>
                </a:gdLst>
                <a:ahLst/>
                <a:cxnLst>
                  <a:cxn ang="0">
                    <a:pos x="T0" y="T1"/>
                  </a:cxn>
                  <a:cxn ang="0">
                    <a:pos x="T2" y="T3"/>
                  </a:cxn>
                  <a:cxn ang="0">
                    <a:pos x="T4" y="T5"/>
                  </a:cxn>
                  <a:cxn ang="0">
                    <a:pos x="T6" y="T7"/>
                  </a:cxn>
                  <a:cxn ang="0">
                    <a:pos x="T8" y="T9"/>
                  </a:cxn>
                </a:cxnLst>
                <a:rect l="0" t="0" r="r" b="b"/>
                <a:pathLst>
                  <a:path w="7" h="13">
                    <a:moveTo>
                      <a:pt x="6" y="7"/>
                    </a:moveTo>
                    <a:cubicBezTo>
                      <a:pt x="7" y="10"/>
                      <a:pt x="6" y="13"/>
                      <a:pt x="4" y="12"/>
                    </a:cubicBezTo>
                    <a:cubicBezTo>
                      <a:pt x="2" y="10"/>
                      <a:pt x="0" y="0"/>
                      <a:pt x="2" y="0"/>
                    </a:cubicBezTo>
                    <a:cubicBezTo>
                      <a:pt x="2" y="0"/>
                      <a:pt x="3" y="0"/>
                      <a:pt x="3" y="0"/>
                    </a:cubicBezTo>
                    <a:cubicBezTo>
                      <a:pt x="4" y="0"/>
                      <a:pt x="6"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69" name="Freeform 2419">
                <a:extLst>
                  <a:ext uri="{FF2B5EF4-FFF2-40B4-BE49-F238E27FC236}">
                    <a16:creationId xmlns:a16="http://schemas.microsoft.com/office/drawing/2014/main" id="{E86CA2BD-C903-481F-9418-2BE8FF033EA4}"/>
                  </a:ext>
                </a:extLst>
              </p:cNvPr>
              <p:cNvSpPr>
                <a:spLocks/>
              </p:cNvSpPr>
              <p:nvPr/>
            </p:nvSpPr>
            <p:spPr bwMode="auto">
              <a:xfrm>
                <a:off x="7215" y="2237"/>
                <a:ext cx="28" cy="63"/>
              </a:xfrm>
              <a:custGeom>
                <a:avLst/>
                <a:gdLst>
                  <a:gd name="T0" fmla="*/ 5 w 6"/>
                  <a:gd name="T1" fmla="*/ 7 h 13"/>
                  <a:gd name="T2" fmla="*/ 4 w 6"/>
                  <a:gd name="T3" fmla="*/ 12 h 13"/>
                  <a:gd name="T4" fmla="*/ 2 w 6"/>
                  <a:gd name="T5" fmla="*/ 0 h 13"/>
                  <a:gd name="T6" fmla="*/ 2 w 6"/>
                  <a:gd name="T7" fmla="*/ 0 h 13"/>
                  <a:gd name="T8" fmla="*/ 5 w 6"/>
                  <a:gd name="T9" fmla="*/ 7 h 13"/>
                </a:gdLst>
                <a:ahLst/>
                <a:cxnLst>
                  <a:cxn ang="0">
                    <a:pos x="T0" y="T1"/>
                  </a:cxn>
                  <a:cxn ang="0">
                    <a:pos x="T2" y="T3"/>
                  </a:cxn>
                  <a:cxn ang="0">
                    <a:pos x="T4" y="T5"/>
                  </a:cxn>
                  <a:cxn ang="0">
                    <a:pos x="T6" y="T7"/>
                  </a:cxn>
                  <a:cxn ang="0">
                    <a:pos x="T8" y="T9"/>
                  </a:cxn>
                </a:cxnLst>
                <a:rect l="0" t="0" r="r" b="b"/>
                <a:pathLst>
                  <a:path w="6" h="13">
                    <a:moveTo>
                      <a:pt x="5" y="7"/>
                    </a:moveTo>
                    <a:cubicBezTo>
                      <a:pt x="6" y="11"/>
                      <a:pt x="5" y="13"/>
                      <a:pt x="4" y="12"/>
                    </a:cubicBezTo>
                    <a:cubicBezTo>
                      <a:pt x="2" y="10"/>
                      <a:pt x="0" y="0"/>
                      <a:pt x="2" y="0"/>
                    </a:cubicBezTo>
                    <a:cubicBezTo>
                      <a:pt x="2" y="0"/>
                      <a:pt x="2" y="0"/>
                      <a:pt x="2" y="0"/>
                    </a:cubicBezTo>
                    <a:cubicBezTo>
                      <a:pt x="3" y="0"/>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0" name="Freeform 2420">
                <a:extLst>
                  <a:ext uri="{FF2B5EF4-FFF2-40B4-BE49-F238E27FC236}">
                    <a16:creationId xmlns:a16="http://schemas.microsoft.com/office/drawing/2014/main" id="{CB7228DC-08CB-4326-A208-3AABED6D7D77}"/>
                  </a:ext>
                </a:extLst>
              </p:cNvPr>
              <p:cNvSpPr>
                <a:spLocks/>
              </p:cNvSpPr>
              <p:nvPr/>
            </p:nvSpPr>
            <p:spPr bwMode="auto">
              <a:xfrm>
                <a:off x="7186" y="2146"/>
                <a:ext cx="29" cy="63"/>
              </a:xfrm>
              <a:custGeom>
                <a:avLst/>
                <a:gdLst>
                  <a:gd name="T0" fmla="*/ 5 w 6"/>
                  <a:gd name="T1" fmla="*/ 7 h 13"/>
                  <a:gd name="T2" fmla="*/ 4 w 6"/>
                  <a:gd name="T3" fmla="*/ 12 h 13"/>
                  <a:gd name="T4" fmla="*/ 1 w 6"/>
                  <a:gd name="T5" fmla="*/ 0 h 13"/>
                  <a:gd name="T6" fmla="*/ 2 w 6"/>
                  <a:gd name="T7" fmla="*/ 0 h 13"/>
                  <a:gd name="T8" fmla="*/ 5 w 6"/>
                  <a:gd name="T9" fmla="*/ 7 h 13"/>
                </a:gdLst>
                <a:ahLst/>
                <a:cxnLst>
                  <a:cxn ang="0">
                    <a:pos x="T0" y="T1"/>
                  </a:cxn>
                  <a:cxn ang="0">
                    <a:pos x="T2" y="T3"/>
                  </a:cxn>
                  <a:cxn ang="0">
                    <a:pos x="T4" y="T5"/>
                  </a:cxn>
                  <a:cxn ang="0">
                    <a:pos x="T6" y="T7"/>
                  </a:cxn>
                  <a:cxn ang="0">
                    <a:pos x="T8" y="T9"/>
                  </a:cxn>
                </a:cxnLst>
                <a:rect l="0" t="0" r="r" b="b"/>
                <a:pathLst>
                  <a:path w="6" h="13">
                    <a:moveTo>
                      <a:pt x="5" y="7"/>
                    </a:moveTo>
                    <a:cubicBezTo>
                      <a:pt x="6" y="11"/>
                      <a:pt x="6" y="13"/>
                      <a:pt x="4" y="12"/>
                    </a:cubicBezTo>
                    <a:cubicBezTo>
                      <a:pt x="2" y="11"/>
                      <a:pt x="0" y="1"/>
                      <a:pt x="1" y="0"/>
                    </a:cubicBezTo>
                    <a:cubicBezTo>
                      <a:pt x="2" y="0"/>
                      <a:pt x="2" y="0"/>
                      <a:pt x="2" y="0"/>
                    </a:cubicBezTo>
                    <a:cubicBezTo>
                      <a:pt x="3" y="1"/>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1" name="Freeform 2421">
                <a:extLst>
                  <a:ext uri="{FF2B5EF4-FFF2-40B4-BE49-F238E27FC236}">
                    <a16:creationId xmlns:a16="http://schemas.microsoft.com/office/drawing/2014/main" id="{CBA56563-872A-4F9C-AFF0-C798F4E07A39}"/>
                  </a:ext>
                </a:extLst>
              </p:cNvPr>
              <p:cNvSpPr>
                <a:spLocks/>
              </p:cNvSpPr>
              <p:nvPr/>
            </p:nvSpPr>
            <p:spPr bwMode="auto">
              <a:xfrm>
                <a:off x="7215" y="2156"/>
                <a:ext cx="28" cy="62"/>
              </a:xfrm>
              <a:custGeom>
                <a:avLst/>
                <a:gdLst>
                  <a:gd name="T0" fmla="*/ 5 w 6"/>
                  <a:gd name="T1" fmla="*/ 8 h 13"/>
                  <a:gd name="T2" fmla="*/ 5 w 6"/>
                  <a:gd name="T3" fmla="*/ 12 h 13"/>
                  <a:gd name="T4" fmla="*/ 2 w 6"/>
                  <a:gd name="T5" fmla="*/ 0 h 13"/>
                  <a:gd name="T6" fmla="*/ 2 w 6"/>
                  <a:gd name="T7" fmla="*/ 0 h 13"/>
                  <a:gd name="T8" fmla="*/ 5 w 6"/>
                  <a:gd name="T9" fmla="*/ 8 h 13"/>
                </a:gdLst>
                <a:ahLst/>
                <a:cxnLst>
                  <a:cxn ang="0">
                    <a:pos x="T0" y="T1"/>
                  </a:cxn>
                  <a:cxn ang="0">
                    <a:pos x="T2" y="T3"/>
                  </a:cxn>
                  <a:cxn ang="0">
                    <a:pos x="T4" y="T5"/>
                  </a:cxn>
                  <a:cxn ang="0">
                    <a:pos x="T6" y="T7"/>
                  </a:cxn>
                  <a:cxn ang="0">
                    <a:pos x="T8" y="T9"/>
                  </a:cxn>
                </a:cxnLst>
                <a:rect l="0" t="0" r="r" b="b"/>
                <a:pathLst>
                  <a:path w="6" h="13">
                    <a:moveTo>
                      <a:pt x="5" y="8"/>
                    </a:moveTo>
                    <a:cubicBezTo>
                      <a:pt x="6" y="11"/>
                      <a:pt x="6" y="13"/>
                      <a:pt x="5" y="12"/>
                    </a:cubicBezTo>
                    <a:cubicBezTo>
                      <a:pt x="3" y="11"/>
                      <a:pt x="0" y="1"/>
                      <a:pt x="2" y="0"/>
                    </a:cubicBezTo>
                    <a:cubicBezTo>
                      <a:pt x="2" y="0"/>
                      <a:pt x="2" y="0"/>
                      <a:pt x="2" y="0"/>
                    </a:cubicBezTo>
                    <a:cubicBezTo>
                      <a:pt x="3"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2" name="Freeform 2422">
                <a:extLst>
                  <a:ext uri="{FF2B5EF4-FFF2-40B4-BE49-F238E27FC236}">
                    <a16:creationId xmlns:a16="http://schemas.microsoft.com/office/drawing/2014/main" id="{AA445597-803D-48AF-8119-0FA219691898}"/>
                  </a:ext>
                </a:extLst>
              </p:cNvPr>
              <p:cNvSpPr>
                <a:spLocks/>
              </p:cNvSpPr>
              <p:nvPr/>
            </p:nvSpPr>
            <p:spPr bwMode="auto">
              <a:xfrm>
                <a:off x="7248" y="2189"/>
                <a:ext cx="24" cy="58"/>
              </a:xfrm>
              <a:custGeom>
                <a:avLst/>
                <a:gdLst>
                  <a:gd name="T0" fmla="*/ 4 w 5"/>
                  <a:gd name="T1" fmla="*/ 7 h 12"/>
                  <a:gd name="T2" fmla="*/ 4 w 5"/>
                  <a:gd name="T3" fmla="*/ 12 h 12"/>
                  <a:gd name="T4" fmla="*/ 1 w 5"/>
                  <a:gd name="T5" fmla="*/ 0 h 12"/>
                  <a:gd name="T6" fmla="*/ 1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5" y="10"/>
                      <a:pt x="5" y="12"/>
                      <a:pt x="4" y="12"/>
                    </a:cubicBezTo>
                    <a:cubicBezTo>
                      <a:pt x="2" y="11"/>
                      <a:pt x="0" y="0"/>
                      <a:pt x="1" y="0"/>
                    </a:cubicBezTo>
                    <a:cubicBezTo>
                      <a:pt x="1" y="0"/>
                      <a:pt x="1" y="0"/>
                      <a:pt x="1" y="0"/>
                    </a:cubicBezTo>
                    <a:cubicBezTo>
                      <a:pt x="2"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3" name="Freeform 2423">
                <a:extLst>
                  <a:ext uri="{FF2B5EF4-FFF2-40B4-BE49-F238E27FC236}">
                    <a16:creationId xmlns:a16="http://schemas.microsoft.com/office/drawing/2014/main" id="{0C663491-2452-4C0F-81B1-D065FEEE318D}"/>
                  </a:ext>
                </a:extLst>
              </p:cNvPr>
              <p:cNvSpPr>
                <a:spLocks/>
              </p:cNvSpPr>
              <p:nvPr/>
            </p:nvSpPr>
            <p:spPr bwMode="auto">
              <a:xfrm>
                <a:off x="7277" y="2233"/>
                <a:ext cx="19" cy="57"/>
              </a:xfrm>
              <a:custGeom>
                <a:avLst/>
                <a:gdLst>
                  <a:gd name="T0" fmla="*/ 3 w 4"/>
                  <a:gd name="T1" fmla="*/ 7 h 12"/>
                  <a:gd name="T2" fmla="*/ 3 w 4"/>
                  <a:gd name="T3" fmla="*/ 12 h 12"/>
                  <a:gd name="T4" fmla="*/ 1 w 4"/>
                  <a:gd name="T5" fmla="*/ 0 h 12"/>
                  <a:gd name="T6" fmla="*/ 1 w 4"/>
                  <a:gd name="T7" fmla="*/ 0 h 12"/>
                  <a:gd name="T8" fmla="*/ 3 w 4"/>
                  <a:gd name="T9" fmla="*/ 7 h 12"/>
                </a:gdLst>
                <a:ahLst/>
                <a:cxnLst>
                  <a:cxn ang="0">
                    <a:pos x="T0" y="T1"/>
                  </a:cxn>
                  <a:cxn ang="0">
                    <a:pos x="T2" y="T3"/>
                  </a:cxn>
                  <a:cxn ang="0">
                    <a:pos x="T4" y="T5"/>
                  </a:cxn>
                  <a:cxn ang="0">
                    <a:pos x="T6" y="T7"/>
                  </a:cxn>
                  <a:cxn ang="0">
                    <a:pos x="T8" y="T9"/>
                  </a:cxn>
                </a:cxnLst>
                <a:rect l="0" t="0" r="r" b="b"/>
                <a:pathLst>
                  <a:path w="4" h="12">
                    <a:moveTo>
                      <a:pt x="3" y="7"/>
                    </a:moveTo>
                    <a:cubicBezTo>
                      <a:pt x="4" y="10"/>
                      <a:pt x="4" y="12"/>
                      <a:pt x="3" y="12"/>
                    </a:cubicBezTo>
                    <a:cubicBezTo>
                      <a:pt x="2" y="11"/>
                      <a:pt x="0" y="0"/>
                      <a:pt x="1" y="0"/>
                    </a:cubicBezTo>
                    <a:cubicBezTo>
                      <a:pt x="1" y="0"/>
                      <a:pt x="1" y="0"/>
                      <a:pt x="1" y="0"/>
                    </a:cubicBezTo>
                    <a:cubicBezTo>
                      <a:pt x="2" y="0"/>
                      <a:pt x="3"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4" name="Freeform 2424">
                <a:extLst>
                  <a:ext uri="{FF2B5EF4-FFF2-40B4-BE49-F238E27FC236}">
                    <a16:creationId xmlns:a16="http://schemas.microsoft.com/office/drawing/2014/main" id="{9E97F03A-B94C-42A8-9B01-799F62F80512}"/>
                  </a:ext>
                </a:extLst>
              </p:cNvPr>
              <p:cNvSpPr>
                <a:spLocks/>
              </p:cNvSpPr>
              <p:nvPr/>
            </p:nvSpPr>
            <p:spPr bwMode="auto">
              <a:xfrm>
                <a:off x="7253" y="2136"/>
                <a:ext cx="19" cy="58"/>
              </a:xfrm>
              <a:custGeom>
                <a:avLst/>
                <a:gdLst>
                  <a:gd name="T0" fmla="*/ 4 w 4"/>
                  <a:gd name="T1" fmla="*/ 7 h 12"/>
                  <a:gd name="T2" fmla="*/ 4 w 4"/>
                  <a:gd name="T3" fmla="*/ 12 h 12"/>
                  <a:gd name="T4" fmla="*/ 1 w 4"/>
                  <a:gd name="T5" fmla="*/ 0 h 12"/>
                  <a:gd name="T6" fmla="*/ 1 w 4"/>
                  <a:gd name="T7" fmla="*/ 0 h 12"/>
                  <a:gd name="T8" fmla="*/ 4 w 4"/>
                  <a:gd name="T9" fmla="*/ 7 h 12"/>
                </a:gdLst>
                <a:ahLst/>
                <a:cxnLst>
                  <a:cxn ang="0">
                    <a:pos x="T0" y="T1"/>
                  </a:cxn>
                  <a:cxn ang="0">
                    <a:pos x="T2" y="T3"/>
                  </a:cxn>
                  <a:cxn ang="0">
                    <a:pos x="T4" y="T5"/>
                  </a:cxn>
                  <a:cxn ang="0">
                    <a:pos x="T6" y="T7"/>
                  </a:cxn>
                  <a:cxn ang="0">
                    <a:pos x="T8" y="T9"/>
                  </a:cxn>
                </a:cxnLst>
                <a:rect l="0" t="0" r="r" b="b"/>
                <a:pathLst>
                  <a:path w="4" h="12">
                    <a:moveTo>
                      <a:pt x="4" y="7"/>
                    </a:moveTo>
                    <a:cubicBezTo>
                      <a:pt x="4" y="10"/>
                      <a:pt x="4" y="12"/>
                      <a:pt x="4" y="12"/>
                    </a:cubicBezTo>
                    <a:cubicBezTo>
                      <a:pt x="3" y="11"/>
                      <a:pt x="0" y="0"/>
                      <a:pt x="1" y="0"/>
                    </a:cubicBezTo>
                    <a:cubicBezTo>
                      <a:pt x="1" y="0"/>
                      <a:pt x="1" y="0"/>
                      <a:pt x="1" y="0"/>
                    </a:cubicBezTo>
                    <a:cubicBezTo>
                      <a:pt x="1" y="0"/>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5" name="Freeform 2425">
                <a:extLst>
                  <a:ext uri="{FF2B5EF4-FFF2-40B4-BE49-F238E27FC236}">
                    <a16:creationId xmlns:a16="http://schemas.microsoft.com/office/drawing/2014/main" id="{767C181D-3155-42B9-A851-5E1DE91C69EA}"/>
                  </a:ext>
                </a:extLst>
              </p:cNvPr>
              <p:cNvSpPr>
                <a:spLocks/>
              </p:cNvSpPr>
              <p:nvPr/>
            </p:nvSpPr>
            <p:spPr bwMode="auto">
              <a:xfrm>
                <a:off x="7224" y="2049"/>
                <a:ext cx="24" cy="53"/>
              </a:xfrm>
              <a:custGeom>
                <a:avLst/>
                <a:gdLst>
                  <a:gd name="T0" fmla="*/ 4 w 5"/>
                  <a:gd name="T1" fmla="*/ 6 h 11"/>
                  <a:gd name="T2" fmla="*/ 5 w 5"/>
                  <a:gd name="T3" fmla="*/ 11 h 11"/>
                  <a:gd name="T4" fmla="*/ 1 w 5"/>
                  <a:gd name="T5" fmla="*/ 0 h 11"/>
                  <a:gd name="T6" fmla="*/ 1 w 5"/>
                  <a:gd name="T7" fmla="*/ 0 h 11"/>
                  <a:gd name="T8" fmla="*/ 4 w 5"/>
                  <a:gd name="T9" fmla="*/ 6 h 11"/>
                </a:gdLst>
                <a:ahLst/>
                <a:cxnLst>
                  <a:cxn ang="0">
                    <a:pos x="T0" y="T1"/>
                  </a:cxn>
                  <a:cxn ang="0">
                    <a:pos x="T2" y="T3"/>
                  </a:cxn>
                  <a:cxn ang="0">
                    <a:pos x="T4" y="T5"/>
                  </a:cxn>
                  <a:cxn ang="0">
                    <a:pos x="T6" y="T7"/>
                  </a:cxn>
                  <a:cxn ang="0">
                    <a:pos x="T8" y="T9"/>
                  </a:cxn>
                </a:cxnLst>
                <a:rect l="0" t="0" r="r" b="b"/>
                <a:pathLst>
                  <a:path w="5" h="11">
                    <a:moveTo>
                      <a:pt x="4" y="6"/>
                    </a:moveTo>
                    <a:cubicBezTo>
                      <a:pt x="5" y="9"/>
                      <a:pt x="5" y="11"/>
                      <a:pt x="5" y="11"/>
                    </a:cubicBezTo>
                    <a:cubicBezTo>
                      <a:pt x="4" y="11"/>
                      <a:pt x="0" y="0"/>
                      <a:pt x="1" y="0"/>
                    </a:cubicBezTo>
                    <a:cubicBezTo>
                      <a:pt x="1" y="0"/>
                      <a:pt x="1" y="0"/>
                      <a:pt x="1" y="0"/>
                    </a:cubicBezTo>
                    <a:cubicBezTo>
                      <a:pt x="2" y="0"/>
                      <a:pt x="3"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6" name="Freeform 2426">
                <a:extLst>
                  <a:ext uri="{FF2B5EF4-FFF2-40B4-BE49-F238E27FC236}">
                    <a16:creationId xmlns:a16="http://schemas.microsoft.com/office/drawing/2014/main" id="{B13F2294-F219-4366-AD91-A911CE37D03D}"/>
                  </a:ext>
                </a:extLst>
              </p:cNvPr>
              <p:cNvSpPr>
                <a:spLocks/>
              </p:cNvSpPr>
              <p:nvPr/>
            </p:nvSpPr>
            <p:spPr bwMode="auto">
              <a:xfrm>
                <a:off x="7253" y="2102"/>
                <a:ext cx="24" cy="58"/>
              </a:xfrm>
              <a:custGeom>
                <a:avLst/>
                <a:gdLst>
                  <a:gd name="T0" fmla="*/ 4 w 5"/>
                  <a:gd name="T1" fmla="*/ 7 h 12"/>
                  <a:gd name="T2" fmla="*/ 4 w 5"/>
                  <a:gd name="T3" fmla="*/ 12 h 12"/>
                  <a:gd name="T4" fmla="*/ 1 w 5"/>
                  <a:gd name="T5" fmla="*/ 0 h 12"/>
                  <a:gd name="T6" fmla="*/ 1 w 5"/>
                  <a:gd name="T7" fmla="*/ 0 h 12"/>
                  <a:gd name="T8" fmla="*/ 4 w 5"/>
                  <a:gd name="T9" fmla="*/ 7 h 12"/>
                </a:gdLst>
                <a:ahLst/>
                <a:cxnLst>
                  <a:cxn ang="0">
                    <a:pos x="T0" y="T1"/>
                  </a:cxn>
                  <a:cxn ang="0">
                    <a:pos x="T2" y="T3"/>
                  </a:cxn>
                  <a:cxn ang="0">
                    <a:pos x="T4" y="T5"/>
                  </a:cxn>
                  <a:cxn ang="0">
                    <a:pos x="T6" y="T7"/>
                  </a:cxn>
                  <a:cxn ang="0">
                    <a:pos x="T8" y="T9"/>
                  </a:cxn>
                </a:cxnLst>
                <a:rect l="0" t="0" r="r" b="b"/>
                <a:pathLst>
                  <a:path w="5" h="12">
                    <a:moveTo>
                      <a:pt x="4" y="7"/>
                    </a:moveTo>
                    <a:cubicBezTo>
                      <a:pt x="4" y="8"/>
                      <a:pt x="5" y="11"/>
                      <a:pt x="4" y="12"/>
                    </a:cubicBezTo>
                    <a:cubicBezTo>
                      <a:pt x="4" y="12"/>
                      <a:pt x="0" y="1"/>
                      <a:pt x="1" y="0"/>
                    </a:cubicBezTo>
                    <a:cubicBezTo>
                      <a:pt x="1" y="0"/>
                      <a:pt x="1" y="0"/>
                      <a:pt x="1" y="0"/>
                    </a:cubicBezTo>
                    <a:cubicBezTo>
                      <a:pt x="1" y="1"/>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7" name="Freeform 2427">
                <a:extLst>
                  <a:ext uri="{FF2B5EF4-FFF2-40B4-BE49-F238E27FC236}">
                    <a16:creationId xmlns:a16="http://schemas.microsoft.com/office/drawing/2014/main" id="{BEE94A20-A51C-4236-8820-75F3CA541909}"/>
                  </a:ext>
                </a:extLst>
              </p:cNvPr>
              <p:cNvSpPr>
                <a:spLocks/>
              </p:cNvSpPr>
              <p:nvPr/>
            </p:nvSpPr>
            <p:spPr bwMode="auto">
              <a:xfrm>
                <a:off x="7296" y="2276"/>
                <a:ext cx="20" cy="58"/>
              </a:xfrm>
              <a:custGeom>
                <a:avLst/>
                <a:gdLst>
                  <a:gd name="T0" fmla="*/ 3 w 4"/>
                  <a:gd name="T1" fmla="*/ 7 h 12"/>
                  <a:gd name="T2" fmla="*/ 3 w 4"/>
                  <a:gd name="T3" fmla="*/ 12 h 12"/>
                  <a:gd name="T4" fmla="*/ 1 w 4"/>
                  <a:gd name="T5" fmla="*/ 0 h 12"/>
                  <a:gd name="T6" fmla="*/ 1 w 4"/>
                  <a:gd name="T7" fmla="*/ 0 h 12"/>
                  <a:gd name="T8" fmla="*/ 3 w 4"/>
                  <a:gd name="T9" fmla="*/ 7 h 12"/>
                </a:gdLst>
                <a:ahLst/>
                <a:cxnLst>
                  <a:cxn ang="0">
                    <a:pos x="T0" y="T1"/>
                  </a:cxn>
                  <a:cxn ang="0">
                    <a:pos x="T2" y="T3"/>
                  </a:cxn>
                  <a:cxn ang="0">
                    <a:pos x="T4" y="T5"/>
                  </a:cxn>
                  <a:cxn ang="0">
                    <a:pos x="T6" y="T7"/>
                  </a:cxn>
                  <a:cxn ang="0">
                    <a:pos x="T8" y="T9"/>
                  </a:cxn>
                </a:cxnLst>
                <a:rect l="0" t="0" r="r" b="b"/>
                <a:pathLst>
                  <a:path w="4" h="12">
                    <a:moveTo>
                      <a:pt x="3" y="7"/>
                    </a:moveTo>
                    <a:cubicBezTo>
                      <a:pt x="3" y="8"/>
                      <a:pt x="4" y="11"/>
                      <a:pt x="3" y="12"/>
                    </a:cubicBezTo>
                    <a:cubicBezTo>
                      <a:pt x="3" y="12"/>
                      <a:pt x="0" y="0"/>
                      <a:pt x="1" y="0"/>
                    </a:cubicBezTo>
                    <a:cubicBezTo>
                      <a:pt x="1" y="0"/>
                      <a:pt x="1" y="0"/>
                      <a:pt x="1" y="0"/>
                    </a:cubicBezTo>
                    <a:cubicBezTo>
                      <a:pt x="2" y="0"/>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8" name="Freeform 2428">
                <a:extLst>
                  <a:ext uri="{FF2B5EF4-FFF2-40B4-BE49-F238E27FC236}">
                    <a16:creationId xmlns:a16="http://schemas.microsoft.com/office/drawing/2014/main" id="{5D22FE09-A152-4CF4-A529-E70F0528CBC3}"/>
                  </a:ext>
                </a:extLst>
              </p:cNvPr>
              <p:cNvSpPr>
                <a:spLocks/>
              </p:cNvSpPr>
              <p:nvPr/>
            </p:nvSpPr>
            <p:spPr bwMode="auto">
              <a:xfrm>
                <a:off x="7282" y="2189"/>
                <a:ext cx="19" cy="58"/>
              </a:xfrm>
              <a:custGeom>
                <a:avLst/>
                <a:gdLst>
                  <a:gd name="T0" fmla="*/ 3 w 4"/>
                  <a:gd name="T1" fmla="*/ 8 h 12"/>
                  <a:gd name="T2" fmla="*/ 4 w 4"/>
                  <a:gd name="T3" fmla="*/ 12 h 12"/>
                  <a:gd name="T4" fmla="*/ 1 w 4"/>
                  <a:gd name="T5" fmla="*/ 0 h 12"/>
                  <a:gd name="T6" fmla="*/ 1 w 4"/>
                  <a:gd name="T7" fmla="*/ 0 h 12"/>
                  <a:gd name="T8" fmla="*/ 3 w 4"/>
                  <a:gd name="T9" fmla="*/ 8 h 12"/>
                </a:gdLst>
                <a:ahLst/>
                <a:cxnLst>
                  <a:cxn ang="0">
                    <a:pos x="T0" y="T1"/>
                  </a:cxn>
                  <a:cxn ang="0">
                    <a:pos x="T2" y="T3"/>
                  </a:cxn>
                  <a:cxn ang="0">
                    <a:pos x="T4" y="T5"/>
                  </a:cxn>
                  <a:cxn ang="0">
                    <a:pos x="T6" y="T7"/>
                  </a:cxn>
                  <a:cxn ang="0">
                    <a:pos x="T8" y="T9"/>
                  </a:cxn>
                </a:cxnLst>
                <a:rect l="0" t="0" r="r" b="b"/>
                <a:pathLst>
                  <a:path w="4" h="12">
                    <a:moveTo>
                      <a:pt x="3" y="8"/>
                    </a:moveTo>
                    <a:cubicBezTo>
                      <a:pt x="3" y="9"/>
                      <a:pt x="4" y="12"/>
                      <a:pt x="4" y="12"/>
                    </a:cubicBezTo>
                    <a:cubicBezTo>
                      <a:pt x="3" y="12"/>
                      <a:pt x="0" y="1"/>
                      <a:pt x="1" y="0"/>
                    </a:cubicBezTo>
                    <a:cubicBezTo>
                      <a:pt x="1" y="0"/>
                      <a:pt x="1" y="0"/>
                      <a:pt x="1" y="0"/>
                    </a:cubicBezTo>
                    <a:cubicBezTo>
                      <a:pt x="1" y="1"/>
                      <a:pt x="2" y="4"/>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79" name="Freeform 2429">
                <a:extLst>
                  <a:ext uri="{FF2B5EF4-FFF2-40B4-BE49-F238E27FC236}">
                    <a16:creationId xmlns:a16="http://schemas.microsoft.com/office/drawing/2014/main" id="{EC11B2BD-6773-4D4F-AE48-43330FDBA195}"/>
                  </a:ext>
                </a:extLst>
              </p:cNvPr>
              <p:cNvSpPr>
                <a:spLocks/>
              </p:cNvSpPr>
              <p:nvPr/>
            </p:nvSpPr>
            <p:spPr bwMode="auto">
              <a:xfrm>
                <a:off x="7224" y="2006"/>
                <a:ext cx="24" cy="58"/>
              </a:xfrm>
              <a:custGeom>
                <a:avLst/>
                <a:gdLst>
                  <a:gd name="T0" fmla="*/ 3 w 5"/>
                  <a:gd name="T1" fmla="*/ 7 h 12"/>
                  <a:gd name="T2" fmla="*/ 4 w 5"/>
                  <a:gd name="T3" fmla="*/ 12 h 12"/>
                  <a:gd name="T4" fmla="*/ 0 w 5"/>
                  <a:gd name="T5" fmla="*/ 0 h 12"/>
                  <a:gd name="T6" fmla="*/ 0 w 5"/>
                  <a:gd name="T7" fmla="*/ 1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3" y="8"/>
                      <a:pt x="5" y="12"/>
                      <a:pt x="4" y="12"/>
                    </a:cubicBezTo>
                    <a:cubicBezTo>
                      <a:pt x="4" y="12"/>
                      <a:pt x="0" y="1"/>
                      <a:pt x="0" y="0"/>
                    </a:cubicBezTo>
                    <a:cubicBezTo>
                      <a:pt x="0" y="1"/>
                      <a:pt x="0" y="1"/>
                      <a:pt x="0" y="1"/>
                    </a:cubicBezTo>
                    <a:cubicBezTo>
                      <a:pt x="1" y="1"/>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0" name="Freeform 2430">
                <a:extLst>
                  <a:ext uri="{FF2B5EF4-FFF2-40B4-BE49-F238E27FC236}">
                    <a16:creationId xmlns:a16="http://schemas.microsoft.com/office/drawing/2014/main" id="{B86CC060-8EA8-4DDD-8CD1-5D89152B3191}"/>
                  </a:ext>
                </a:extLst>
              </p:cNvPr>
              <p:cNvSpPr>
                <a:spLocks/>
              </p:cNvSpPr>
              <p:nvPr/>
            </p:nvSpPr>
            <p:spPr bwMode="auto">
              <a:xfrm>
                <a:off x="7186" y="1924"/>
                <a:ext cx="29" cy="53"/>
              </a:xfrm>
              <a:custGeom>
                <a:avLst/>
                <a:gdLst>
                  <a:gd name="T0" fmla="*/ 4 w 6"/>
                  <a:gd name="T1" fmla="*/ 6 h 11"/>
                  <a:gd name="T2" fmla="*/ 5 w 6"/>
                  <a:gd name="T3" fmla="*/ 11 h 11"/>
                  <a:gd name="T4" fmla="*/ 1 w 6"/>
                  <a:gd name="T5" fmla="*/ 0 h 11"/>
                  <a:gd name="T6" fmla="*/ 1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1"/>
                      <a:pt x="5" y="11"/>
                    </a:cubicBezTo>
                    <a:cubicBezTo>
                      <a:pt x="5" y="11"/>
                      <a:pt x="0" y="0"/>
                      <a:pt x="1" y="0"/>
                    </a:cubicBezTo>
                    <a:cubicBezTo>
                      <a:pt x="1" y="0"/>
                      <a:pt x="1" y="0"/>
                      <a:pt x="1" y="0"/>
                    </a:cubicBezTo>
                    <a:cubicBezTo>
                      <a:pt x="1" y="0"/>
                      <a:pt x="3"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1" name="Freeform 2431">
                <a:extLst>
                  <a:ext uri="{FF2B5EF4-FFF2-40B4-BE49-F238E27FC236}">
                    <a16:creationId xmlns:a16="http://schemas.microsoft.com/office/drawing/2014/main" id="{69787321-31C2-43E9-B549-34189E3420B4}"/>
                  </a:ext>
                </a:extLst>
              </p:cNvPr>
              <p:cNvSpPr>
                <a:spLocks/>
              </p:cNvSpPr>
              <p:nvPr/>
            </p:nvSpPr>
            <p:spPr bwMode="auto">
              <a:xfrm>
                <a:off x="7152" y="1861"/>
                <a:ext cx="29" cy="53"/>
              </a:xfrm>
              <a:custGeom>
                <a:avLst/>
                <a:gdLst>
                  <a:gd name="T0" fmla="*/ 4 w 6"/>
                  <a:gd name="T1" fmla="*/ 7 h 11"/>
                  <a:gd name="T2" fmla="*/ 5 w 6"/>
                  <a:gd name="T3" fmla="*/ 11 h 11"/>
                  <a:gd name="T4" fmla="*/ 0 w 6"/>
                  <a:gd name="T5" fmla="*/ 0 h 11"/>
                  <a:gd name="T6" fmla="*/ 0 w 6"/>
                  <a:gd name="T7" fmla="*/ 0 h 11"/>
                  <a:gd name="T8" fmla="*/ 4 w 6"/>
                  <a:gd name="T9" fmla="*/ 7 h 11"/>
                </a:gdLst>
                <a:ahLst/>
                <a:cxnLst>
                  <a:cxn ang="0">
                    <a:pos x="T0" y="T1"/>
                  </a:cxn>
                  <a:cxn ang="0">
                    <a:pos x="T2" y="T3"/>
                  </a:cxn>
                  <a:cxn ang="0">
                    <a:pos x="T4" y="T5"/>
                  </a:cxn>
                  <a:cxn ang="0">
                    <a:pos x="T6" y="T7"/>
                  </a:cxn>
                  <a:cxn ang="0">
                    <a:pos x="T8" y="T9"/>
                  </a:cxn>
                </a:cxnLst>
                <a:rect l="0" t="0" r="r" b="b"/>
                <a:pathLst>
                  <a:path w="6" h="11">
                    <a:moveTo>
                      <a:pt x="4" y="7"/>
                    </a:moveTo>
                    <a:cubicBezTo>
                      <a:pt x="5" y="8"/>
                      <a:pt x="6" y="11"/>
                      <a:pt x="5" y="11"/>
                    </a:cubicBezTo>
                    <a:cubicBezTo>
                      <a:pt x="4" y="11"/>
                      <a:pt x="0" y="1"/>
                      <a:pt x="0" y="0"/>
                    </a:cubicBezTo>
                    <a:cubicBezTo>
                      <a:pt x="0" y="0"/>
                      <a:pt x="0" y="0"/>
                      <a:pt x="0" y="0"/>
                    </a:cubicBezTo>
                    <a:cubicBezTo>
                      <a:pt x="1" y="1"/>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2" name="Freeform 2432">
                <a:extLst>
                  <a:ext uri="{FF2B5EF4-FFF2-40B4-BE49-F238E27FC236}">
                    <a16:creationId xmlns:a16="http://schemas.microsoft.com/office/drawing/2014/main" id="{AF7DC344-0742-4C97-9813-4B4381FF8F59}"/>
                  </a:ext>
                </a:extLst>
              </p:cNvPr>
              <p:cNvSpPr>
                <a:spLocks/>
              </p:cNvSpPr>
              <p:nvPr/>
            </p:nvSpPr>
            <p:spPr bwMode="auto">
              <a:xfrm>
                <a:off x="7099" y="1775"/>
                <a:ext cx="34" cy="53"/>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6" y="9"/>
                      <a:pt x="7" y="11"/>
                      <a:pt x="6" y="11"/>
                    </a:cubicBezTo>
                    <a:cubicBezTo>
                      <a:pt x="5" y="10"/>
                      <a:pt x="0" y="0"/>
                      <a:pt x="1" y="0"/>
                    </a:cubicBezTo>
                    <a:cubicBezTo>
                      <a:pt x="1" y="0"/>
                      <a:pt x="1" y="0"/>
                      <a:pt x="1" y="0"/>
                    </a:cubicBezTo>
                    <a:cubicBezTo>
                      <a:pt x="2" y="0"/>
                      <a:pt x="4"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3" name="Freeform 2433">
                <a:extLst>
                  <a:ext uri="{FF2B5EF4-FFF2-40B4-BE49-F238E27FC236}">
                    <a16:creationId xmlns:a16="http://schemas.microsoft.com/office/drawing/2014/main" id="{6FC023CC-65C7-474B-8CBB-E798226817E1}"/>
                  </a:ext>
                </a:extLst>
              </p:cNvPr>
              <p:cNvSpPr>
                <a:spLocks/>
              </p:cNvSpPr>
              <p:nvPr/>
            </p:nvSpPr>
            <p:spPr bwMode="auto">
              <a:xfrm>
                <a:off x="7046" y="1698"/>
                <a:ext cx="38" cy="53"/>
              </a:xfrm>
              <a:custGeom>
                <a:avLst/>
                <a:gdLst>
                  <a:gd name="T0" fmla="*/ 6 w 8"/>
                  <a:gd name="T1" fmla="*/ 7 h 11"/>
                  <a:gd name="T2" fmla="*/ 7 w 8"/>
                  <a:gd name="T3" fmla="*/ 11 h 11"/>
                  <a:gd name="T4" fmla="*/ 1 w 8"/>
                  <a:gd name="T5" fmla="*/ 1 h 11"/>
                  <a:gd name="T6" fmla="*/ 1 w 8"/>
                  <a:gd name="T7" fmla="*/ 1 h 11"/>
                  <a:gd name="T8" fmla="*/ 6 w 8"/>
                  <a:gd name="T9" fmla="*/ 7 h 11"/>
                </a:gdLst>
                <a:ahLst/>
                <a:cxnLst>
                  <a:cxn ang="0">
                    <a:pos x="T0" y="T1"/>
                  </a:cxn>
                  <a:cxn ang="0">
                    <a:pos x="T2" y="T3"/>
                  </a:cxn>
                  <a:cxn ang="0">
                    <a:pos x="T4" y="T5"/>
                  </a:cxn>
                  <a:cxn ang="0">
                    <a:pos x="T6" y="T7"/>
                  </a:cxn>
                  <a:cxn ang="0">
                    <a:pos x="T8" y="T9"/>
                  </a:cxn>
                </a:cxnLst>
                <a:rect l="0" t="0" r="r" b="b"/>
                <a:pathLst>
                  <a:path w="8" h="11">
                    <a:moveTo>
                      <a:pt x="6" y="7"/>
                    </a:moveTo>
                    <a:cubicBezTo>
                      <a:pt x="7" y="9"/>
                      <a:pt x="8" y="11"/>
                      <a:pt x="7" y="11"/>
                    </a:cubicBezTo>
                    <a:cubicBezTo>
                      <a:pt x="6" y="10"/>
                      <a:pt x="0" y="1"/>
                      <a:pt x="1" y="1"/>
                    </a:cubicBezTo>
                    <a:cubicBezTo>
                      <a:pt x="1" y="0"/>
                      <a:pt x="1" y="1"/>
                      <a:pt x="1" y="1"/>
                    </a:cubicBezTo>
                    <a:cubicBezTo>
                      <a:pt x="2" y="1"/>
                      <a:pt x="4"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4" name="Freeform 2434">
                <a:extLst>
                  <a:ext uri="{FF2B5EF4-FFF2-40B4-BE49-F238E27FC236}">
                    <a16:creationId xmlns:a16="http://schemas.microsoft.com/office/drawing/2014/main" id="{24991825-E506-4956-82F0-F20FC36571AE}"/>
                  </a:ext>
                </a:extLst>
              </p:cNvPr>
              <p:cNvSpPr>
                <a:spLocks/>
              </p:cNvSpPr>
              <p:nvPr/>
            </p:nvSpPr>
            <p:spPr bwMode="auto">
              <a:xfrm>
                <a:off x="7123" y="1794"/>
                <a:ext cx="29" cy="53"/>
              </a:xfrm>
              <a:custGeom>
                <a:avLst/>
                <a:gdLst>
                  <a:gd name="T0" fmla="*/ 4 w 6"/>
                  <a:gd name="T1" fmla="*/ 6 h 11"/>
                  <a:gd name="T2" fmla="*/ 6 w 6"/>
                  <a:gd name="T3" fmla="*/ 11 h 11"/>
                  <a:gd name="T4" fmla="*/ 0 w 6"/>
                  <a:gd name="T5" fmla="*/ 0 h 11"/>
                  <a:gd name="T6" fmla="*/ 0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0"/>
                      <a:pt x="6" y="11"/>
                    </a:cubicBezTo>
                    <a:cubicBezTo>
                      <a:pt x="5" y="11"/>
                      <a:pt x="0" y="1"/>
                      <a:pt x="0" y="0"/>
                    </a:cubicBezTo>
                    <a:cubicBezTo>
                      <a:pt x="0" y="0"/>
                      <a:pt x="0" y="0"/>
                      <a:pt x="0" y="0"/>
                    </a:cubicBezTo>
                    <a:cubicBezTo>
                      <a:pt x="1" y="0"/>
                      <a:pt x="3"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5" name="Freeform 2435">
                <a:extLst>
                  <a:ext uri="{FF2B5EF4-FFF2-40B4-BE49-F238E27FC236}">
                    <a16:creationId xmlns:a16="http://schemas.microsoft.com/office/drawing/2014/main" id="{C398DA91-6201-40ED-AFC4-A8E3D342B286}"/>
                  </a:ext>
                </a:extLst>
              </p:cNvPr>
              <p:cNvSpPr>
                <a:spLocks/>
              </p:cNvSpPr>
              <p:nvPr/>
            </p:nvSpPr>
            <p:spPr bwMode="auto">
              <a:xfrm>
                <a:off x="7157" y="1852"/>
                <a:ext cx="29" cy="53"/>
              </a:xfrm>
              <a:custGeom>
                <a:avLst/>
                <a:gdLst>
                  <a:gd name="T0" fmla="*/ 4 w 6"/>
                  <a:gd name="T1" fmla="*/ 7 h 11"/>
                  <a:gd name="T2" fmla="*/ 6 w 6"/>
                  <a:gd name="T3" fmla="*/ 11 h 11"/>
                  <a:gd name="T4" fmla="*/ 1 w 6"/>
                  <a:gd name="T5" fmla="*/ 0 h 11"/>
                  <a:gd name="T6" fmla="*/ 1 w 6"/>
                  <a:gd name="T7" fmla="*/ 0 h 11"/>
                  <a:gd name="T8" fmla="*/ 4 w 6"/>
                  <a:gd name="T9" fmla="*/ 7 h 11"/>
                </a:gdLst>
                <a:ahLst/>
                <a:cxnLst>
                  <a:cxn ang="0">
                    <a:pos x="T0" y="T1"/>
                  </a:cxn>
                  <a:cxn ang="0">
                    <a:pos x="T2" y="T3"/>
                  </a:cxn>
                  <a:cxn ang="0">
                    <a:pos x="T4" y="T5"/>
                  </a:cxn>
                  <a:cxn ang="0">
                    <a:pos x="T6" y="T7"/>
                  </a:cxn>
                  <a:cxn ang="0">
                    <a:pos x="T8" y="T9"/>
                  </a:cxn>
                </a:cxnLst>
                <a:rect l="0" t="0" r="r" b="b"/>
                <a:pathLst>
                  <a:path w="6" h="11">
                    <a:moveTo>
                      <a:pt x="4" y="7"/>
                    </a:moveTo>
                    <a:cubicBezTo>
                      <a:pt x="4" y="7"/>
                      <a:pt x="6" y="11"/>
                      <a:pt x="6" y="11"/>
                    </a:cubicBezTo>
                    <a:cubicBezTo>
                      <a:pt x="5" y="11"/>
                      <a:pt x="0" y="1"/>
                      <a:pt x="1" y="0"/>
                    </a:cubicBezTo>
                    <a:cubicBezTo>
                      <a:pt x="1" y="0"/>
                      <a:pt x="1" y="0"/>
                      <a:pt x="1" y="0"/>
                    </a:cubicBezTo>
                    <a:cubicBezTo>
                      <a:pt x="1" y="1"/>
                      <a:pt x="3"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6" name="Freeform 2436">
                <a:extLst>
                  <a:ext uri="{FF2B5EF4-FFF2-40B4-BE49-F238E27FC236}">
                    <a16:creationId xmlns:a16="http://schemas.microsoft.com/office/drawing/2014/main" id="{574457C5-2B47-4E4F-8A0D-809661D40AA7}"/>
                  </a:ext>
                </a:extLst>
              </p:cNvPr>
              <p:cNvSpPr>
                <a:spLocks/>
              </p:cNvSpPr>
              <p:nvPr/>
            </p:nvSpPr>
            <p:spPr bwMode="auto">
              <a:xfrm>
                <a:off x="7200" y="1939"/>
                <a:ext cx="24" cy="53"/>
              </a:xfrm>
              <a:custGeom>
                <a:avLst/>
                <a:gdLst>
                  <a:gd name="T0" fmla="*/ 3 w 5"/>
                  <a:gd name="T1" fmla="*/ 7 h 11"/>
                  <a:gd name="T2" fmla="*/ 5 w 5"/>
                  <a:gd name="T3" fmla="*/ 11 h 11"/>
                  <a:gd name="T4" fmla="*/ 0 w 5"/>
                  <a:gd name="T5" fmla="*/ 0 h 11"/>
                  <a:gd name="T6" fmla="*/ 0 w 5"/>
                  <a:gd name="T7" fmla="*/ 0 h 11"/>
                  <a:gd name="T8" fmla="*/ 3 w 5"/>
                  <a:gd name="T9" fmla="*/ 7 h 11"/>
                </a:gdLst>
                <a:ahLst/>
                <a:cxnLst>
                  <a:cxn ang="0">
                    <a:pos x="T0" y="T1"/>
                  </a:cxn>
                  <a:cxn ang="0">
                    <a:pos x="T2" y="T3"/>
                  </a:cxn>
                  <a:cxn ang="0">
                    <a:pos x="T4" y="T5"/>
                  </a:cxn>
                  <a:cxn ang="0">
                    <a:pos x="T6" y="T7"/>
                  </a:cxn>
                  <a:cxn ang="0">
                    <a:pos x="T8" y="T9"/>
                  </a:cxn>
                </a:cxnLst>
                <a:rect l="0" t="0" r="r" b="b"/>
                <a:pathLst>
                  <a:path w="5" h="11">
                    <a:moveTo>
                      <a:pt x="3" y="7"/>
                    </a:moveTo>
                    <a:cubicBezTo>
                      <a:pt x="4" y="8"/>
                      <a:pt x="5" y="11"/>
                      <a:pt x="5" y="11"/>
                    </a:cubicBezTo>
                    <a:cubicBezTo>
                      <a:pt x="4" y="11"/>
                      <a:pt x="0" y="0"/>
                      <a:pt x="0" y="0"/>
                    </a:cubicBezTo>
                    <a:cubicBezTo>
                      <a:pt x="0" y="0"/>
                      <a:pt x="0" y="0"/>
                      <a:pt x="0" y="0"/>
                    </a:cubicBezTo>
                    <a:cubicBezTo>
                      <a:pt x="1" y="1"/>
                      <a:pt x="2"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7" name="Freeform 2437">
                <a:extLst>
                  <a:ext uri="{FF2B5EF4-FFF2-40B4-BE49-F238E27FC236}">
                    <a16:creationId xmlns:a16="http://schemas.microsoft.com/office/drawing/2014/main" id="{600FBC7C-73EF-48B0-A9E6-3404E2879787}"/>
                  </a:ext>
                </a:extLst>
              </p:cNvPr>
              <p:cNvSpPr>
                <a:spLocks/>
              </p:cNvSpPr>
              <p:nvPr/>
            </p:nvSpPr>
            <p:spPr bwMode="auto">
              <a:xfrm>
                <a:off x="7200" y="1934"/>
                <a:ext cx="24" cy="53"/>
              </a:xfrm>
              <a:custGeom>
                <a:avLst/>
                <a:gdLst>
                  <a:gd name="T0" fmla="*/ 5 w 5"/>
                  <a:gd name="T1" fmla="*/ 11 h 11"/>
                  <a:gd name="T2" fmla="*/ 0 w 5"/>
                  <a:gd name="T3" fmla="*/ 0 h 11"/>
                  <a:gd name="T4" fmla="*/ 5 w 5"/>
                  <a:gd name="T5" fmla="*/ 11 h 11"/>
                  <a:gd name="T6" fmla="*/ 5 w 5"/>
                  <a:gd name="T7" fmla="*/ 11 h 11"/>
                </a:gdLst>
                <a:ahLst/>
                <a:cxnLst>
                  <a:cxn ang="0">
                    <a:pos x="T0" y="T1"/>
                  </a:cxn>
                  <a:cxn ang="0">
                    <a:pos x="T2" y="T3"/>
                  </a:cxn>
                  <a:cxn ang="0">
                    <a:pos x="T4" y="T5"/>
                  </a:cxn>
                  <a:cxn ang="0">
                    <a:pos x="T6" y="T7"/>
                  </a:cxn>
                </a:cxnLst>
                <a:rect l="0" t="0" r="r" b="b"/>
                <a:pathLst>
                  <a:path w="5" h="11">
                    <a:moveTo>
                      <a:pt x="5" y="11"/>
                    </a:moveTo>
                    <a:cubicBezTo>
                      <a:pt x="5" y="11"/>
                      <a:pt x="0" y="0"/>
                      <a:pt x="0" y="0"/>
                    </a:cubicBezTo>
                    <a:cubicBezTo>
                      <a:pt x="5" y="11"/>
                      <a:pt x="5" y="11"/>
                      <a:pt x="5" y="11"/>
                    </a:cubicBezTo>
                    <a:cubicBezTo>
                      <a:pt x="5" y="11"/>
                      <a:pt x="5" y="11"/>
                      <a:pt x="5"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8" name="Freeform 2438">
                <a:extLst>
                  <a:ext uri="{FF2B5EF4-FFF2-40B4-BE49-F238E27FC236}">
                    <a16:creationId xmlns:a16="http://schemas.microsoft.com/office/drawing/2014/main" id="{C0D16141-3F82-4729-82BA-5FB354C4BB8E}"/>
                  </a:ext>
                </a:extLst>
              </p:cNvPr>
              <p:cNvSpPr>
                <a:spLocks/>
              </p:cNvSpPr>
              <p:nvPr/>
            </p:nvSpPr>
            <p:spPr bwMode="auto">
              <a:xfrm>
                <a:off x="7157" y="1842"/>
                <a:ext cx="24" cy="53"/>
              </a:xfrm>
              <a:custGeom>
                <a:avLst/>
                <a:gdLst>
                  <a:gd name="T0" fmla="*/ 4 w 5"/>
                  <a:gd name="T1" fmla="*/ 8 h 11"/>
                  <a:gd name="T2" fmla="*/ 5 w 5"/>
                  <a:gd name="T3" fmla="*/ 11 h 11"/>
                  <a:gd name="T4" fmla="*/ 0 w 5"/>
                  <a:gd name="T5" fmla="*/ 0 h 11"/>
                  <a:gd name="T6" fmla="*/ 0 w 5"/>
                  <a:gd name="T7" fmla="*/ 0 h 11"/>
                  <a:gd name="T8" fmla="*/ 1 w 5"/>
                  <a:gd name="T9" fmla="*/ 2 h 11"/>
                  <a:gd name="T10" fmla="*/ 4 w 5"/>
                  <a:gd name="T11" fmla="*/ 8 h 11"/>
                  <a:gd name="T12" fmla="*/ 4 w 5"/>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4" y="8"/>
                    </a:moveTo>
                    <a:cubicBezTo>
                      <a:pt x="5" y="10"/>
                      <a:pt x="5" y="11"/>
                      <a:pt x="5" y="11"/>
                    </a:cubicBezTo>
                    <a:cubicBezTo>
                      <a:pt x="5" y="10"/>
                      <a:pt x="0" y="0"/>
                      <a:pt x="0" y="0"/>
                    </a:cubicBezTo>
                    <a:cubicBezTo>
                      <a:pt x="0" y="0"/>
                      <a:pt x="0" y="0"/>
                      <a:pt x="0" y="0"/>
                    </a:cubicBezTo>
                    <a:cubicBezTo>
                      <a:pt x="0" y="0"/>
                      <a:pt x="1" y="1"/>
                      <a:pt x="1" y="2"/>
                    </a:cubicBezTo>
                    <a:cubicBezTo>
                      <a:pt x="4" y="8"/>
                      <a:pt x="4" y="8"/>
                      <a:pt x="4" y="8"/>
                    </a:cubicBezTo>
                    <a:cubicBezTo>
                      <a:pt x="4" y="8"/>
                      <a:pt x="4" y="8"/>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89" name="Freeform 2439">
                <a:extLst>
                  <a:ext uri="{FF2B5EF4-FFF2-40B4-BE49-F238E27FC236}">
                    <a16:creationId xmlns:a16="http://schemas.microsoft.com/office/drawing/2014/main" id="{CC51CD8A-BFB2-43B3-A641-53F417FD7631}"/>
                  </a:ext>
                </a:extLst>
              </p:cNvPr>
              <p:cNvSpPr>
                <a:spLocks/>
              </p:cNvSpPr>
              <p:nvPr/>
            </p:nvSpPr>
            <p:spPr bwMode="auto">
              <a:xfrm>
                <a:off x="7113" y="1765"/>
                <a:ext cx="29" cy="53"/>
              </a:xfrm>
              <a:custGeom>
                <a:avLst/>
                <a:gdLst>
                  <a:gd name="T0" fmla="*/ 4 w 6"/>
                  <a:gd name="T1" fmla="*/ 6 h 11"/>
                  <a:gd name="T2" fmla="*/ 6 w 6"/>
                  <a:gd name="T3" fmla="*/ 11 h 11"/>
                  <a:gd name="T4" fmla="*/ 0 w 6"/>
                  <a:gd name="T5" fmla="*/ 0 h 11"/>
                  <a:gd name="T6" fmla="*/ 0 w 6"/>
                  <a:gd name="T7" fmla="*/ 0 h 11"/>
                  <a:gd name="T8" fmla="*/ 4 w 6"/>
                  <a:gd name="T9" fmla="*/ 6 h 11"/>
                </a:gdLst>
                <a:ahLst/>
                <a:cxnLst>
                  <a:cxn ang="0">
                    <a:pos x="T0" y="T1"/>
                  </a:cxn>
                  <a:cxn ang="0">
                    <a:pos x="T2" y="T3"/>
                  </a:cxn>
                  <a:cxn ang="0">
                    <a:pos x="T4" y="T5"/>
                  </a:cxn>
                  <a:cxn ang="0">
                    <a:pos x="T6" y="T7"/>
                  </a:cxn>
                  <a:cxn ang="0">
                    <a:pos x="T8" y="T9"/>
                  </a:cxn>
                </a:cxnLst>
                <a:rect l="0" t="0" r="r" b="b"/>
                <a:pathLst>
                  <a:path w="6" h="11">
                    <a:moveTo>
                      <a:pt x="4" y="6"/>
                    </a:moveTo>
                    <a:cubicBezTo>
                      <a:pt x="4" y="7"/>
                      <a:pt x="6" y="10"/>
                      <a:pt x="6" y="11"/>
                    </a:cubicBezTo>
                    <a:cubicBezTo>
                      <a:pt x="6" y="10"/>
                      <a:pt x="0" y="1"/>
                      <a:pt x="0" y="0"/>
                    </a:cubicBezTo>
                    <a:cubicBezTo>
                      <a:pt x="0" y="0"/>
                      <a:pt x="0" y="0"/>
                      <a:pt x="0" y="0"/>
                    </a:cubicBezTo>
                    <a:cubicBezTo>
                      <a:pt x="1" y="0"/>
                      <a:pt x="3"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0" name="Freeform 2440">
                <a:extLst>
                  <a:ext uri="{FF2B5EF4-FFF2-40B4-BE49-F238E27FC236}">
                    <a16:creationId xmlns:a16="http://schemas.microsoft.com/office/drawing/2014/main" id="{36A90BE7-97D2-4A62-AC39-D9C8B91EA18D}"/>
                  </a:ext>
                </a:extLst>
              </p:cNvPr>
              <p:cNvSpPr>
                <a:spLocks/>
              </p:cNvSpPr>
              <p:nvPr/>
            </p:nvSpPr>
            <p:spPr bwMode="auto">
              <a:xfrm>
                <a:off x="7118" y="1765"/>
                <a:ext cx="29" cy="53"/>
              </a:xfrm>
              <a:custGeom>
                <a:avLst/>
                <a:gdLst>
                  <a:gd name="T0" fmla="*/ 6 w 6"/>
                  <a:gd name="T1" fmla="*/ 11 h 11"/>
                  <a:gd name="T2" fmla="*/ 0 w 6"/>
                  <a:gd name="T3" fmla="*/ 0 h 11"/>
                  <a:gd name="T4" fmla="*/ 4 w 6"/>
                  <a:gd name="T5" fmla="*/ 7 h 11"/>
                  <a:gd name="T6" fmla="*/ 6 w 6"/>
                  <a:gd name="T7" fmla="*/ 11 h 11"/>
                  <a:gd name="T8" fmla="*/ 6 w 6"/>
                  <a:gd name="T9" fmla="*/ 11 h 11"/>
                </a:gdLst>
                <a:ahLst/>
                <a:cxnLst>
                  <a:cxn ang="0">
                    <a:pos x="T0" y="T1"/>
                  </a:cxn>
                  <a:cxn ang="0">
                    <a:pos x="T2" y="T3"/>
                  </a:cxn>
                  <a:cxn ang="0">
                    <a:pos x="T4" y="T5"/>
                  </a:cxn>
                  <a:cxn ang="0">
                    <a:pos x="T6" y="T7"/>
                  </a:cxn>
                  <a:cxn ang="0">
                    <a:pos x="T8" y="T9"/>
                  </a:cxn>
                </a:cxnLst>
                <a:rect l="0" t="0" r="r" b="b"/>
                <a:pathLst>
                  <a:path w="6" h="11">
                    <a:moveTo>
                      <a:pt x="6" y="11"/>
                    </a:moveTo>
                    <a:cubicBezTo>
                      <a:pt x="5" y="10"/>
                      <a:pt x="1" y="2"/>
                      <a:pt x="0" y="0"/>
                    </a:cubicBezTo>
                    <a:cubicBezTo>
                      <a:pt x="4" y="7"/>
                      <a:pt x="4" y="7"/>
                      <a:pt x="4" y="7"/>
                    </a:cubicBezTo>
                    <a:cubicBezTo>
                      <a:pt x="6" y="11"/>
                      <a:pt x="6" y="11"/>
                      <a:pt x="6" y="11"/>
                    </a:cubicBezTo>
                    <a:cubicBezTo>
                      <a:pt x="6" y="11"/>
                      <a:pt x="6" y="11"/>
                      <a:pt x="6" y="11"/>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1" name="Freeform 2441">
                <a:extLst>
                  <a:ext uri="{FF2B5EF4-FFF2-40B4-BE49-F238E27FC236}">
                    <a16:creationId xmlns:a16="http://schemas.microsoft.com/office/drawing/2014/main" id="{F2D9A4EC-9AE2-436C-91B7-4C3E3DB95EBE}"/>
                  </a:ext>
                </a:extLst>
              </p:cNvPr>
              <p:cNvSpPr>
                <a:spLocks/>
              </p:cNvSpPr>
              <p:nvPr/>
            </p:nvSpPr>
            <p:spPr bwMode="auto">
              <a:xfrm>
                <a:off x="7056" y="1673"/>
                <a:ext cx="33" cy="53"/>
              </a:xfrm>
              <a:custGeom>
                <a:avLst/>
                <a:gdLst>
                  <a:gd name="T0" fmla="*/ 5 w 7"/>
                  <a:gd name="T1" fmla="*/ 6 h 11"/>
                  <a:gd name="T2" fmla="*/ 7 w 7"/>
                  <a:gd name="T3" fmla="*/ 11 h 11"/>
                  <a:gd name="T4" fmla="*/ 0 w 7"/>
                  <a:gd name="T5" fmla="*/ 0 h 11"/>
                  <a:gd name="T6" fmla="*/ 0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5" y="7"/>
                      <a:pt x="7" y="10"/>
                      <a:pt x="7" y="11"/>
                    </a:cubicBezTo>
                    <a:cubicBezTo>
                      <a:pt x="6" y="10"/>
                      <a:pt x="0" y="1"/>
                      <a:pt x="0" y="0"/>
                    </a:cubicBezTo>
                    <a:cubicBezTo>
                      <a:pt x="0" y="0"/>
                      <a:pt x="0" y="0"/>
                      <a:pt x="0" y="0"/>
                    </a:cubicBezTo>
                    <a:cubicBezTo>
                      <a:pt x="1" y="1"/>
                      <a:pt x="3"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2" name="Freeform 2442">
                <a:extLst>
                  <a:ext uri="{FF2B5EF4-FFF2-40B4-BE49-F238E27FC236}">
                    <a16:creationId xmlns:a16="http://schemas.microsoft.com/office/drawing/2014/main" id="{5B9D9056-8CC3-4CA1-95C6-694C03EC3A88}"/>
                  </a:ext>
                </a:extLst>
              </p:cNvPr>
              <p:cNvSpPr>
                <a:spLocks/>
              </p:cNvSpPr>
              <p:nvPr/>
            </p:nvSpPr>
            <p:spPr bwMode="auto">
              <a:xfrm>
                <a:off x="6983" y="1620"/>
                <a:ext cx="44" cy="49"/>
              </a:xfrm>
              <a:custGeom>
                <a:avLst/>
                <a:gdLst>
                  <a:gd name="T0" fmla="*/ 7 w 9"/>
                  <a:gd name="T1" fmla="*/ 6 h 10"/>
                  <a:gd name="T2" fmla="*/ 8 w 9"/>
                  <a:gd name="T3" fmla="*/ 10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8" y="9"/>
                      <a:pt x="9" y="10"/>
                      <a:pt x="8" y="10"/>
                    </a:cubicBezTo>
                    <a:cubicBezTo>
                      <a:pt x="6" y="10"/>
                      <a:pt x="0" y="1"/>
                      <a:pt x="1" y="0"/>
                    </a:cubicBezTo>
                    <a:cubicBezTo>
                      <a:pt x="2" y="0"/>
                      <a:pt x="2" y="0"/>
                      <a:pt x="2" y="0"/>
                    </a:cubicBezTo>
                    <a:cubicBezTo>
                      <a:pt x="3" y="1"/>
                      <a:pt x="5"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3" name="Freeform 2443">
                <a:extLst>
                  <a:ext uri="{FF2B5EF4-FFF2-40B4-BE49-F238E27FC236}">
                    <a16:creationId xmlns:a16="http://schemas.microsoft.com/office/drawing/2014/main" id="{AC0EBF41-AAB4-4795-8DEA-1667EF5A57AB}"/>
                  </a:ext>
                </a:extLst>
              </p:cNvPr>
              <p:cNvSpPr>
                <a:spLocks/>
              </p:cNvSpPr>
              <p:nvPr/>
            </p:nvSpPr>
            <p:spPr bwMode="auto">
              <a:xfrm>
                <a:off x="6916" y="1534"/>
                <a:ext cx="43" cy="48"/>
              </a:xfrm>
              <a:custGeom>
                <a:avLst/>
                <a:gdLst>
                  <a:gd name="T0" fmla="*/ 6 w 9"/>
                  <a:gd name="T1" fmla="*/ 6 h 10"/>
                  <a:gd name="T2" fmla="*/ 8 w 9"/>
                  <a:gd name="T3" fmla="*/ 10 h 10"/>
                  <a:gd name="T4" fmla="*/ 1 w 9"/>
                  <a:gd name="T5" fmla="*/ 0 h 10"/>
                  <a:gd name="T6" fmla="*/ 1 w 9"/>
                  <a:gd name="T7" fmla="*/ 0 h 10"/>
                  <a:gd name="T8" fmla="*/ 6 w 9"/>
                  <a:gd name="T9" fmla="*/ 6 h 10"/>
                </a:gdLst>
                <a:ahLst/>
                <a:cxnLst>
                  <a:cxn ang="0">
                    <a:pos x="T0" y="T1"/>
                  </a:cxn>
                  <a:cxn ang="0">
                    <a:pos x="T2" y="T3"/>
                  </a:cxn>
                  <a:cxn ang="0">
                    <a:pos x="T4" y="T5"/>
                  </a:cxn>
                  <a:cxn ang="0">
                    <a:pos x="T6" y="T7"/>
                  </a:cxn>
                  <a:cxn ang="0">
                    <a:pos x="T8" y="T9"/>
                  </a:cxn>
                </a:cxnLst>
                <a:rect l="0" t="0" r="r" b="b"/>
                <a:pathLst>
                  <a:path w="9" h="10">
                    <a:moveTo>
                      <a:pt x="6" y="6"/>
                    </a:moveTo>
                    <a:cubicBezTo>
                      <a:pt x="8" y="8"/>
                      <a:pt x="9" y="10"/>
                      <a:pt x="8" y="10"/>
                    </a:cubicBezTo>
                    <a:cubicBezTo>
                      <a:pt x="6" y="9"/>
                      <a:pt x="0" y="1"/>
                      <a:pt x="1" y="0"/>
                    </a:cubicBezTo>
                    <a:cubicBezTo>
                      <a:pt x="1" y="0"/>
                      <a:pt x="1" y="0"/>
                      <a:pt x="1" y="0"/>
                    </a:cubicBezTo>
                    <a:cubicBezTo>
                      <a:pt x="2"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4" name="Freeform 2444">
                <a:extLst>
                  <a:ext uri="{FF2B5EF4-FFF2-40B4-BE49-F238E27FC236}">
                    <a16:creationId xmlns:a16="http://schemas.microsoft.com/office/drawing/2014/main" id="{4AA3D777-DD06-4628-AE93-84B8C69522C9}"/>
                  </a:ext>
                </a:extLst>
              </p:cNvPr>
              <p:cNvSpPr>
                <a:spLocks/>
              </p:cNvSpPr>
              <p:nvPr/>
            </p:nvSpPr>
            <p:spPr bwMode="auto">
              <a:xfrm>
                <a:off x="6805" y="1481"/>
                <a:ext cx="43" cy="43"/>
              </a:xfrm>
              <a:custGeom>
                <a:avLst/>
                <a:gdLst>
                  <a:gd name="T0" fmla="*/ 7 w 9"/>
                  <a:gd name="T1" fmla="*/ 5 h 9"/>
                  <a:gd name="T2" fmla="*/ 8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8" y="9"/>
                    </a:cubicBezTo>
                    <a:cubicBezTo>
                      <a:pt x="5" y="8"/>
                      <a:pt x="0" y="1"/>
                      <a:pt x="1" y="0"/>
                    </a:cubicBezTo>
                    <a:cubicBezTo>
                      <a:pt x="1" y="0"/>
                      <a:pt x="1" y="0"/>
                      <a:pt x="1" y="0"/>
                    </a:cubicBezTo>
                    <a:cubicBezTo>
                      <a:pt x="3" y="0"/>
                      <a:pt x="6"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5" name="Freeform 2445">
                <a:extLst>
                  <a:ext uri="{FF2B5EF4-FFF2-40B4-BE49-F238E27FC236}">
                    <a16:creationId xmlns:a16="http://schemas.microsoft.com/office/drawing/2014/main" id="{44279531-7DFC-479B-A11B-FAB6B9613A47}"/>
                  </a:ext>
                </a:extLst>
              </p:cNvPr>
              <p:cNvSpPr>
                <a:spLocks/>
              </p:cNvSpPr>
              <p:nvPr/>
            </p:nvSpPr>
            <p:spPr bwMode="auto">
              <a:xfrm>
                <a:off x="6762" y="1408"/>
                <a:ext cx="48" cy="44"/>
              </a:xfrm>
              <a:custGeom>
                <a:avLst/>
                <a:gdLst>
                  <a:gd name="T0" fmla="*/ 8 w 10"/>
                  <a:gd name="T1" fmla="*/ 6 h 9"/>
                  <a:gd name="T2" fmla="*/ 9 w 10"/>
                  <a:gd name="T3" fmla="*/ 9 h 9"/>
                  <a:gd name="T4" fmla="*/ 1 w 10"/>
                  <a:gd name="T5" fmla="*/ 0 h 9"/>
                  <a:gd name="T6" fmla="*/ 2 w 10"/>
                  <a:gd name="T7" fmla="*/ 0 h 9"/>
                  <a:gd name="T8" fmla="*/ 8 w 10"/>
                  <a:gd name="T9" fmla="*/ 6 h 9"/>
                </a:gdLst>
                <a:ahLst/>
                <a:cxnLst>
                  <a:cxn ang="0">
                    <a:pos x="T0" y="T1"/>
                  </a:cxn>
                  <a:cxn ang="0">
                    <a:pos x="T2" y="T3"/>
                  </a:cxn>
                  <a:cxn ang="0">
                    <a:pos x="T4" y="T5"/>
                  </a:cxn>
                  <a:cxn ang="0">
                    <a:pos x="T6" y="T7"/>
                  </a:cxn>
                  <a:cxn ang="0">
                    <a:pos x="T8" y="T9"/>
                  </a:cxn>
                </a:cxnLst>
                <a:rect l="0" t="0" r="r" b="b"/>
                <a:pathLst>
                  <a:path w="10" h="9">
                    <a:moveTo>
                      <a:pt x="8" y="6"/>
                    </a:moveTo>
                    <a:cubicBezTo>
                      <a:pt x="9" y="8"/>
                      <a:pt x="10" y="9"/>
                      <a:pt x="9" y="9"/>
                    </a:cubicBezTo>
                    <a:cubicBezTo>
                      <a:pt x="6" y="9"/>
                      <a:pt x="0" y="1"/>
                      <a:pt x="1" y="0"/>
                    </a:cubicBezTo>
                    <a:cubicBezTo>
                      <a:pt x="1" y="0"/>
                      <a:pt x="1" y="0"/>
                      <a:pt x="2" y="0"/>
                    </a:cubicBezTo>
                    <a:cubicBezTo>
                      <a:pt x="3" y="1"/>
                      <a:pt x="6"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6" name="Freeform 2446">
                <a:extLst>
                  <a:ext uri="{FF2B5EF4-FFF2-40B4-BE49-F238E27FC236}">
                    <a16:creationId xmlns:a16="http://schemas.microsoft.com/office/drawing/2014/main" id="{28B0A1F4-2419-4F41-A7F4-AAC7F9B9C413}"/>
                  </a:ext>
                </a:extLst>
              </p:cNvPr>
              <p:cNvSpPr>
                <a:spLocks/>
              </p:cNvSpPr>
              <p:nvPr/>
            </p:nvSpPr>
            <p:spPr bwMode="auto">
              <a:xfrm>
                <a:off x="6651" y="1321"/>
                <a:ext cx="53" cy="39"/>
              </a:xfrm>
              <a:custGeom>
                <a:avLst/>
                <a:gdLst>
                  <a:gd name="T0" fmla="*/ 8 w 11"/>
                  <a:gd name="T1" fmla="*/ 5 h 8"/>
                  <a:gd name="T2" fmla="*/ 10 w 11"/>
                  <a:gd name="T3" fmla="*/ 8 h 8"/>
                  <a:gd name="T4" fmla="*/ 2 w 11"/>
                  <a:gd name="T5" fmla="*/ 0 h 8"/>
                  <a:gd name="T6" fmla="*/ 2 w 11"/>
                  <a:gd name="T7" fmla="*/ 0 h 8"/>
                  <a:gd name="T8" fmla="*/ 8 w 11"/>
                  <a:gd name="T9" fmla="*/ 5 h 8"/>
                </a:gdLst>
                <a:ahLst/>
                <a:cxnLst>
                  <a:cxn ang="0">
                    <a:pos x="T0" y="T1"/>
                  </a:cxn>
                  <a:cxn ang="0">
                    <a:pos x="T2" y="T3"/>
                  </a:cxn>
                  <a:cxn ang="0">
                    <a:pos x="T4" y="T5"/>
                  </a:cxn>
                  <a:cxn ang="0">
                    <a:pos x="T6" y="T7"/>
                  </a:cxn>
                  <a:cxn ang="0">
                    <a:pos x="T8" y="T9"/>
                  </a:cxn>
                </a:cxnLst>
                <a:rect l="0" t="0" r="r" b="b"/>
                <a:pathLst>
                  <a:path w="11" h="8">
                    <a:moveTo>
                      <a:pt x="8" y="5"/>
                    </a:moveTo>
                    <a:cubicBezTo>
                      <a:pt x="10" y="7"/>
                      <a:pt x="11" y="8"/>
                      <a:pt x="10" y="8"/>
                    </a:cubicBezTo>
                    <a:cubicBezTo>
                      <a:pt x="7" y="8"/>
                      <a:pt x="0" y="1"/>
                      <a:pt x="2" y="0"/>
                    </a:cubicBezTo>
                    <a:cubicBezTo>
                      <a:pt x="2" y="0"/>
                      <a:pt x="2" y="0"/>
                      <a:pt x="2" y="0"/>
                    </a:cubicBezTo>
                    <a:cubicBezTo>
                      <a:pt x="4" y="0"/>
                      <a:pt x="7"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7" name="Freeform 2447">
                <a:extLst>
                  <a:ext uri="{FF2B5EF4-FFF2-40B4-BE49-F238E27FC236}">
                    <a16:creationId xmlns:a16="http://schemas.microsoft.com/office/drawing/2014/main" id="{B904B37D-1EA1-40BE-8A3C-BAD4B90ABF4B}"/>
                  </a:ext>
                </a:extLst>
              </p:cNvPr>
              <p:cNvSpPr>
                <a:spLocks/>
              </p:cNvSpPr>
              <p:nvPr/>
            </p:nvSpPr>
            <p:spPr bwMode="auto">
              <a:xfrm>
                <a:off x="6636" y="1283"/>
                <a:ext cx="49" cy="38"/>
              </a:xfrm>
              <a:custGeom>
                <a:avLst/>
                <a:gdLst>
                  <a:gd name="T0" fmla="*/ 8 w 10"/>
                  <a:gd name="T1" fmla="*/ 5 h 8"/>
                  <a:gd name="T2" fmla="*/ 9 w 10"/>
                  <a:gd name="T3" fmla="*/ 8 h 8"/>
                  <a:gd name="T4" fmla="*/ 1 w 10"/>
                  <a:gd name="T5" fmla="*/ 0 h 8"/>
                  <a:gd name="T6" fmla="*/ 1 w 10"/>
                  <a:gd name="T7" fmla="*/ 0 h 8"/>
                  <a:gd name="T8" fmla="*/ 8 w 10"/>
                  <a:gd name="T9" fmla="*/ 5 h 8"/>
                </a:gdLst>
                <a:ahLst/>
                <a:cxnLst>
                  <a:cxn ang="0">
                    <a:pos x="T0" y="T1"/>
                  </a:cxn>
                  <a:cxn ang="0">
                    <a:pos x="T2" y="T3"/>
                  </a:cxn>
                  <a:cxn ang="0">
                    <a:pos x="T4" y="T5"/>
                  </a:cxn>
                  <a:cxn ang="0">
                    <a:pos x="T6" y="T7"/>
                  </a:cxn>
                  <a:cxn ang="0">
                    <a:pos x="T8" y="T9"/>
                  </a:cxn>
                </a:cxnLst>
                <a:rect l="0" t="0" r="r" b="b"/>
                <a:pathLst>
                  <a:path w="10" h="8">
                    <a:moveTo>
                      <a:pt x="8" y="5"/>
                    </a:moveTo>
                    <a:cubicBezTo>
                      <a:pt x="9" y="7"/>
                      <a:pt x="10" y="8"/>
                      <a:pt x="9" y="8"/>
                    </a:cubicBezTo>
                    <a:cubicBezTo>
                      <a:pt x="7" y="8"/>
                      <a:pt x="0" y="1"/>
                      <a:pt x="1" y="0"/>
                    </a:cubicBezTo>
                    <a:cubicBezTo>
                      <a:pt x="1" y="0"/>
                      <a:pt x="1" y="0"/>
                      <a:pt x="1" y="0"/>
                    </a:cubicBezTo>
                    <a:cubicBezTo>
                      <a:pt x="3" y="0"/>
                      <a:pt x="6"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8" name="Freeform 2448">
                <a:extLst>
                  <a:ext uri="{FF2B5EF4-FFF2-40B4-BE49-F238E27FC236}">
                    <a16:creationId xmlns:a16="http://schemas.microsoft.com/office/drawing/2014/main" id="{8E33541A-B543-4120-8551-EA20801E6203}"/>
                  </a:ext>
                </a:extLst>
              </p:cNvPr>
              <p:cNvSpPr>
                <a:spLocks/>
              </p:cNvSpPr>
              <p:nvPr/>
            </p:nvSpPr>
            <p:spPr bwMode="auto">
              <a:xfrm>
                <a:off x="6583" y="1225"/>
                <a:ext cx="49" cy="39"/>
              </a:xfrm>
              <a:custGeom>
                <a:avLst/>
                <a:gdLst>
                  <a:gd name="T0" fmla="*/ 7 w 10"/>
                  <a:gd name="T1" fmla="*/ 5 h 8"/>
                  <a:gd name="T2" fmla="*/ 9 w 10"/>
                  <a:gd name="T3" fmla="*/ 8 h 8"/>
                  <a:gd name="T4" fmla="*/ 0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9" y="6"/>
                      <a:pt x="10" y="8"/>
                      <a:pt x="9" y="8"/>
                    </a:cubicBezTo>
                    <a:cubicBezTo>
                      <a:pt x="8" y="8"/>
                      <a:pt x="0" y="1"/>
                      <a:pt x="0" y="0"/>
                    </a:cubicBezTo>
                    <a:cubicBezTo>
                      <a:pt x="0" y="0"/>
                      <a:pt x="1" y="0"/>
                      <a:pt x="1" y="0"/>
                    </a:cubicBezTo>
                    <a:cubicBezTo>
                      <a:pt x="2"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99" name="Freeform 2449">
                <a:extLst>
                  <a:ext uri="{FF2B5EF4-FFF2-40B4-BE49-F238E27FC236}">
                    <a16:creationId xmlns:a16="http://schemas.microsoft.com/office/drawing/2014/main" id="{A2AF278B-F2CE-4546-A8E8-4A9CBB426676}"/>
                  </a:ext>
                </a:extLst>
              </p:cNvPr>
              <p:cNvSpPr>
                <a:spLocks/>
              </p:cNvSpPr>
              <p:nvPr/>
            </p:nvSpPr>
            <p:spPr bwMode="auto">
              <a:xfrm>
                <a:off x="6130" y="970"/>
                <a:ext cx="44" cy="24"/>
              </a:xfrm>
              <a:custGeom>
                <a:avLst/>
                <a:gdLst>
                  <a:gd name="T0" fmla="*/ 7 w 9"/>
                  <a:gd name="T1" fmla="*/ 3 h 5"/>
                  <a:gd name="T2" fmla="*/ 9 w 9"/>
                  <a:gd name="T3" fmla="*/ 4 h 5"/>
                  <a:gd name="T4" fmla="*/ 0 w 9"/>
                  <a:gd name="T5" fmla="*/ 0 h 5"/>
                  <a:gd name="T6" fmla="*/ 0 w 9"/>
                  <a:gd name="T7" fmla="*/ 0 h 5"/>
                  <a:gd name="T8" fmla="*/ 7 w 9"/>
                  <a:gd name="T9" fmla="*/ 3 h 5"/>
                </a:gdLst>
                <a:ahLst/>
                <a:cxnLst>
                  <a:cxn ang="0">
                    <a:pos x="T0" y="T1"/>
                  </a:cxn>
                  <a:cxn ang="0">
                    <a:pos x="T2" y="T3"/>
                  </a:cxn>
                  <a:cxn ang="0">
                    <a:pos x="T4" y="T5"/>
                  </a:cxn>
                  <a:cxn ang="0">
                    <a:pos x="T6" y="T7"/>
                  </a:cxn>
                  <a:cxn ang="0">
                    <a:pos x="T8" y="T9"/>
                  </a:cxn>
                </a:cxnLst>
                <a:rect l="0" t="0" r="r" b="b"/>
                <a:pathLst>
                  <a:path w="9" h="5">
                    <a:moveTo>
                      <a:pt x="7" y="3"/>
                    </a:moveTo>
                    <a:cubicBezTo>
                      <a:pt x="8" y="3"/>
                      <a:pt x="9" y="4"/>
                      <a:pt x="9" y="4"/>
                    </a:cubicBezTo>
                    <a:cubicBezTo>
                      <a:pt x="9" y="5"/>
                      <a:pt x="0" y="1"/>
                      <a:pt x="0" y="0"/>
                    </a:cubicBezTo>
                    <a:cubicBezTo>
                      <a:pt x="0" y="0"/>
                      <a:pt x="0" y="0"/>
                      <a:pt x="0" y="0"/>
                    </a:cubicBezTo>
                    <a:cubicBezTo>
                      <a:pt x="1" y="0"/>
                      <a:pt x="4"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0" name="Freeform 2450">
                <a:extLst>
                  <a:ext uri="{FF2B5EF4-FFF2-40B4-BE49-F238E27FC236}">
                    <a16:creationId xmlns:a16="http://schemas.microsoft.com/office/drawing/2014/main" id="{5466D951-93FC-4431-963A-4B030B186515}"/>
                  </a:ext>
                </a:extLst>
              </p:cNvPr>
              <p:cNvSpPr>
                <a:spLocks/>
              </p:cNvSpPr>
              <p:nvPr/>
            </p:nvSpPr>
            <p:spPr bwMode="auto">
              <a:xfrm>
                <a:off x="6174" y="984"/>
                <a:ext cx="48" cy="24"/>
              </a:xfrm>
              <a:custGeom>
                <a:avLst/>
                <a:gdLst>
                  <a:gd name="T0" fmla="*/ 7 w 10"/>
                  <a:gd name="T1" fmla="*/ 3 h 5"/>
                  <a:gd name="T2" fmla="*/ 10 w 10"/>
                  <a:gd name="T3" fmla="*/ 5 h 5"/>
                  <a:gd name="T4" fmla="*/ 0 w 10"/>
                  <a:gd name="T5" fmla="*/ 0 h 5"/>
                  <a:gd name="T6" fmla="*/ 1 w 10"/>
                  <a:gd name="T7" fmla="*/ 0 h 5"/>
                  <a:gd name="T8" fmla="*/ 7 w 10"/>
                  <a:gd name="T9" fmla="*/ 3 h 5"/>
                </a:gdLst>
                <a:ahLst/>
                <a:cxnLst>
                  <a:cxn ang="0">
                    <a:pos x="T0" y="T1"/>
                  </a:cxn>
                  <a:cxn ang="0">
                    <a:pos x="T2" y="T3"/>
                  </a:cxn>
                  <a:cxn ang="0">
                    <a:pos x="T4" y="T5"/>
                  </a:cxn>
                  <a:cxn ang="0">
                    <a:pos x="T6" y="T7"/>
                  </a:cxn>
                  <a:cxn ang="0">
                    <a:pos x="T8" y="T9"/>
                  </a:cxn>
                </a:cxnLst>
                <a:rect l="0" t="0" r="r" b="b"/>
                <a:pathLst>
                  <a:path w="10" h="5">
                    <a:moveTo>
                      <a:pt x="7" y="3"/>
                    </a:moveTo>
                    <a:cubicBezTo>
                      <a:pt x="8" y="3"/>
                      <a:pt x="10" y="4"/>
                      <a:pt x="10" y="5"/>
                    </a:cubicBezTo>
                    <a:cubicBezTo>
                      <a:pt x="10" y="5"/>
                      <a:pt x="1" y="1"/>
                      <a:pt x="0" y="0"/>
                    </a:cubicBezTo>
                    <a:cubicBezTo>
                      <a:pt x="0" y="0"/>
                      <a:pt x="0" y="0"/>
                      <a:pt x="1" y="0"/>
                    </a:cubicBezTo>
                    <a:cubicBezTo>
                      <a:pt x="2" y="0"/>
                      <a:pt x="5"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1" name="Freeform 2451">
                <a:extLst>
                  <a:ext uri="{FF2B5EF4-FFF2-40B4-BE49-F238E27FC236}">
                    <a16:creationId xmlns:a16="http://schemas.microsoft.com/office/drawing/2014/main" id="{4C5486F7-03C9-4089-A71B-D4D649D0D76E}"/>
                  </a:ext>
                </a:extLst>
              </p:cNvPr>
              <p:cNvSpPr>
                <a:spLocks/>
              </p:cNvSpPr>
              <p:nvPr/>
            </p:nvSpPr>
            <p:spPr bwMode="auto">
              <a:xfrm>
                <a:off x="6246" y="1023"/>
                <a:ext cx="48" cy="28"/>
              </a:xfrm>
              <a:custGeom>
                <a:avLst/>
                <a:gdLst>
                  <a:gd name="T0" fmla="*/ 7 w 10"/>
                  <a:gd name="T1" fmla="*/ 3 h 6"/>
                  <a:gd name="T2" fmla="*/ 10 w 10"/>
                  <a:gd name="T3" fmla="*/ 5 h 6"/>
                  <a:gd name="T4" fmla="*/ 0 w 10"/>
                  <a:gd name="T5" fmla="*/ 0 h 6"/>
                  <a:gd name="T6" fmla="*/ 1 w 10"/>
                  <a:gd name="T7" fmla="*/ 0 h 6"/>
                  <a:gd name="T8" fmla="*/ 7 w 10"/>
                  <a:gd name="T9" fmla="*/ 3 h 6"/>
                </a:gdLst>
                <a:ahLst/>
                <a:cxnLst>
                  <a:cxn ang="0">
                    <a:pos x="T0" y="T1"/>
                  </a:cxn>
                  <a:cxn ang="0">
                    <a:pos x="T2" y="T3"/>
                  </a:cxn>
                  <a:cxn ang="0">
                    <a:pos x="T4" y="T5"/>
                  </a:cxn>
                  <a:cxn ang="0">
                    <a:pos x="T6" y="T7"/>
                  </a:cxn>
                  <a:cxn ang="0">
                    <a:pos x="T8" y="T9"/>
                  </a:cxn>
                </a:cxnLst>
                <a:rect l="0" t="0" r="r" b="b"/>
                <a:pathLst>
                  <a:path w="10" h="6">
                    <a:moveTo>
                      <a:pt x="7" y="3"/>
                    </a:moveTo>
                    <a:cubicBezTo>
                      <a:pt x="8" y="4"/>
                      <a:pt x="10" y="5"/>
                      <a:pt x="10" y="5"/>
                    </a:cubicBezTo>
                    <a:cubicBezTo>
                      <a:pt x="9" y="6"/>
                      <a:pt x="0" y="1"/>
                      <a:pt x="0" y="0"/>
                    </a:cubicBezTo>
                    <a:cubicBezTo>
                      <a:pt x="0" y="0"/>
                      <a:pt x="0" y="0"/>
                      <a:pt x="1" y="0"/>
                    </a:cubicBezTo>
                    <a:cubicBezTo>
                      <a:pt x="2" y="0"/>
                      <a:pt x="5" y="2"/>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2" name="Freeform 2452">
                <a:extLst>
                  <a:ext uri="{FF2B5EF4-FFF2-40B4-BE49-F238E27FC236}">
                    <a16:creationId xmlns:a16="http://schemas.microsoft.com/office/drawing/2014/main" id="{227CC86F-A63D-4C58-9D6A-614A0412A506}"/>
                  </a:ext>
                </a:extLst>
              </p:cNvPr>
              <p:cNvSpPr>
                <a:spLocks/>
              </p:cNvSpPr>
              <p:nvPr/>
            </p:nvSpPr>
            <p:spPr bwMode="auto">
              <a:xfrm>
                <a:off x="6232" y="1003"/>
                <a:ext cx="48" cy="29"/>
              </a:xfrm>
              <a:custGeom>
                <a:avLst/>
                <a:gdLst>
                  <a:gd name="T0" fmla="*/ 7 w 10"/>
                  <a:gd name="T1" fmla="*/ 4 h 6"/>
                  <a:gd name="T2" fmla="*/ 10 w 10"/>
                  <a:gd name="T3" fmla="*/ 6 h 6"/>
                  <a:gd name="T4" fmla="*/ 0 w 10"/>
                  <a:gd name="T5" fmla="*/ 1 h 6"/>
                  <a:gd name="T6" fmla="*/ 1 w 10"/>
                  <a:gd name="T7" fmla="*/ 1 h 6"/>
                  <a:gd name="T8" fmla="*/ 7 w 10"/>
                  <a:gd name="T9" fmla="*/ 4 h 6"/>
                </a:gdLst>
                <a:ahLst/>
                <a:cxnLst>
                  <a:cxn ang="0">
                    <a:pos x="T0" y="T1"/>
                  </a:cxn>
                  <a:cxn ang="0">
                    <a:pos x="T2" y="T3"/>
                  </a:cxn>
                  <a:cxn ang="0">
                    <a:pos x="T4" y="T5"/>
                  </a:cxn>
                  <a:cxn ang="0">
                    <a:pos x="T6" y="T7"/>
                  </a:cxn>
                  <a:cxn ang="0">
                    <a:pos x="T8" y="T9"/>
                  </a:cxn>
                </a:cxnLst>
                <a:rect l="0" t="0" r="r" b="b"/>
                <a:pathLst>
                  <a:path w="10" h="6">
                    <a:moveTo>
                      <a:pt x="7" y="4"/>
                    </a:moveTo>
                    <a:cubicBezTo>
                      <a:pt x="8" y="4"/>
                      <a:pt x="10" y="5"/>
                      <a:pt x="10" y="6"/>
                    </a:cubicBezTo>
                    <a:cubicBezTo>
                      <a:pt x="10" y="6"/>
                      <a:pt x="1" y="1"/>
                      <a:pt x="0" y="1"/>
                    </a:cubicBezTo>
                    <a:cubicBezTo>
                      <a:pt x="0" y="1"/>
                      <a:pt x="0" y="0"/>
                      <a:pt x="1" y="1"/>
                    </a:cubicBezTo>
                    <a:cubicBezTo>
                      <a:pt x="2" y="1"/>
                      <a:pt x="5" y="2"/>
                      <a:pt x="7"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3" name="Freeform 2453">
                <a:extLst>
                  <a:ext uri="{FF2B5EF4-FFF2-40B4-BE49-F238E27FC236}">
                    <a16:creationId xmlns:a16="http://schemas.microsoft.com/office/drawing/2014/main" id="{8914CE40-DB7C-466C-A78C-7081A2048846}"/>
                  </a:ext>
                </a:extLst>
              </p:cNvPr>
              <p:cNvSpPr>
                <a:spLocks/>
              </p:cNvSpPr>
              <p:nvPr/>
            </p:nvSpPr>
            <p:spPr bwMode="auto">
              <a:xfrm>
                <a:off x="6159" y="970"/>
                <a:ext cx="48" cy="24"/>
              </a:xfrm>
              <a:custGeom>
                <a:avLst/>
                <a:gdLst>
                  <a:gd name="T0" fmla="*/ 6 w 10"/>
                  <a:gd name="T1" fmla="*/ 2 h 5"/>
                  <a:gd name="T2" fmla="*/ 10 w 10"/>
                  <a:gd name="T3" fmla="*/ 4 h 5"/>
                  <a:gd name="T4" fmla="*/ 0 w 10"/>
                  <a:gd name="T5" fmla="*/ 0 h 5"/>
                  <a:gd name="T6" fmla="*/ 0 w 10"/>
                  <a:gd name="T7" fmla="*/ 0 h 5"/>
                  <a:gd name="T8" fmla="*/ 6 w 10"/>
                  <a:gd name="T9" fmla="*/ 2 h 5"/>
                </a:gdLst>
                <a:ahLst/>
                <a:cxnLst>
                  <a:cxn ang="0">
                    <a:pos x="T0" y="T1"/>
                  </a:cxn>
                  <a:cxn ang="0">
                    <a:pos x="T2" y="T3"/>
                  </a:cxn>
                  <a:cxn ang="0">
                    <a:pos x="T4" y="T5"/>
                  </a:cxn>
                  <a:cxn ang="0">
                    <a:pos x="T6" y="T7"/>
                  </a:cxn>
                  <a:cxn ang="0">
                    <a:pos x="T8" y="T9"/>
                  </a:cxn>
                </a:cxnLst>
                <a:rect l="0" t="0" r="r" b="b"/>
                <a:pathLst>
                  <a:path w="10" h="5">
                    <a:moveTo>
                      <a:pt x="6" y="2"/>
                    </a:moveTo>
                    <a:cubicBezTo>
                      <a:pt x="7" y="3"/>
                      <a:pt x="9" y="4"/>
                      <a:pt x="10" y="4"/>
                    </a:cubicBezTo>
                    <a:cubicBezTo>
                      <a:pt x="9" y="5"/>
                      <a:pt x="0" y="0"/>
                      <a:pt x="0" y="0"/>
                    </a:cubicBezTo>
                    <a:cubicBezTo>
                      <a:pt x="0" y="0"/>
                      <a:pt x="0" y="0"/>
                      <a:pt x="0" y="0"/>
                    </a:cubicBezTo>
                    <a:cubicBezTo>
                      <a:pt x="1" y="0"/>
                      <a:pt x="4" y="1"/>
                      <a:pt x="6"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4" name="Freeform 2454">
                <a:extLst>
                  <a:ext uri="{FF2B5EF4-FFF2-40B4-BE49-F238E27FC236}">
                    <a16:creationId xmlns:a16="http://schemas.microsoft.com/office/drawing/2014/main" id="{EDB95962-5A57-43BC-AFD9-9CB6586E0A2C}"/>
                  </a:ext>
                </a:extLst>
              </p:cNvPr>
              <p:cNvSpPr>
                <a:spLocks/>
              </p:cNvSpPr>
              <p:nvPr/>
            </p:nvSpPr>
            <p:spPr bwMode="auto">
              <a:xfrm>
                <a:off x="6203" y="984"/>
                <a:ext cx="48" cy="19"/>
              </a:xfrm>
              <a:custGeom>
                <a:avLst/>
                <a:gdLst>
                  <a:gd name="T0" fmla="*/ 7 w 10"/>
                  <a:gd name="T1" fmla="*/ 2 h 4"/>
                  <a:gd name="T2" fmla="*/ 10 w 10"/>
                  <a:gd name="T3" fmla="*/ 4 h 4"/>
                  <a:gd name="T4" fmla="*/ 0 w 10"/>
                  <a:gd name="T5" fmla="*/ 0 h 4"/>
                  <a:gd name="T6" fmla="*/ 0 w 10"/>
                  <a:gd name="T7" fmla="*/ 0 h 4"/>
                  <a:gd name="T8" fmla="*/ 7 w 10"/>
                  <a:gd name="T9" fmla="*/ 2 h 4"/>
                </a:gdLst>
                <a:ahLst/>
                <a:cxnLst>
                  <a:cxn ang="0">
                    <a:pos x="T0" y="T1"/>
                  </a:cxn>
                  <a:cxn ang="0">
                    <a:pos x="T2" y="T3"/>
                  </a:cxn>
                  <a:cxn ang="0">
                    <a:pos x="T4" y="T5"/>
                  </a:cxn>
                  <a:cxn ang="0">
                    <a:pos x="T6" y="T7"/>
                  </a:cxn>
                  <a:cxn ang="0">
                    <a:pos x="T8" y="T9"/>
                  </a:cxn>
                </a:cxnLst>
                <a:rect l="0" t="0" r="r" b="b"/>
                <a:pathLst>
                  <a:path w="10" h="4">
                    <a:moveTo>
                      <a:pt x="7" y="2"/>
                    </a:moveTo>
                    <a:cubicBezTo>
                      <a:pt x="8" y="3"/>
                      <a:pt x="10" y="4"/>
                      <a:pt x="10" y="4"/>
                    </a:cubicBezTo>
                    <a:cubicBezTo>
                      <a:pt x="9" y="4"/>
                      <a:pt x="0" y="0"/>
                      <a:pt x="0" y="0"/>
                    </a:cubicBezTo>
                    <a:cubicBezTo>
                      <a:pt x="0" y="0"/>
                      <a:pt x="0" y="0"/>
                      <a:pt x="0" y="0"/>
                    </a:cubicBezTo>
                    <a:cubicBezTo>
                      <a:pt x="1" y="0"/>
                      <a:pt x="4" y="1"/>
                      <a:pt x="7" y="2"/>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5" name="Freeform 2455">
                <a:extLst>
                  <a:ext uri="{FF2B5EF4-FFF2-40B4-BE49-F238E27FC236}">
                    <a16:creationId xmlns:a16="http://schemas.microsoft.com/office/drawing/2014/main" id="{B22007B2-6262-4077-8662-E2F12D3A8AB7}"/>
                  </a:ext>
                </a:extLst>
              </p:cNvPr>
              <p:cNvSpPr>
                <a:spLocks/>
              </p:cNvSpPr>
              <p:nvPr/>
            </p:nvSpPr>
            <p:spPr bwMode="auto">
              <a:xfrm>
                <a:off x="6275" y="1023"/>
                <a:ext cx="48" cy="24"/>
              </a:xfrm>
              <a:custGeom>
                <a:avLst/>
                <a:gdLst>
                  <a:gd name="T0" fmla="*/ 7 w 10"/>
                  <a:gd name="T1" fmla="*/ 3 h 5"/>
                  <a:gd name="T2" fmla="*/ 10 w 10"/>
                  <a:gd name="T3" fmla="*/ 5 h 5"/>
                  <a:gd name="T4" fmla="*/ 0 w 10"/>
                  <a:gd name="T5" fmla="*/ 0 h 5"/>
                  <a:gd name="T6" fmla="*/ 1 w 10"/>
                  <a:gd name="T7" fmla="*/ 0 h 5"/>
                  <a:gd name="T8" fmla="*/ 7 w 10"/>
                  <a:gd name="T9" fmla="*/ 3 h 5"/>
                </a:gdLst>
                <a:ahLst/>
                <a:cxnLst>
                  <a:cxn ang="0">
                    <a:pos x="T0" y="T1"/>
                  </a:cxn>
                  <a:cxn ang="0">
                    <a:pos x="T2" y="T3"/>
                  </a:cxn>
                  <a:cxn ang="0">
                    <a:pos x="T4" y="T5"/>
                  </a:cxn>
                  <a:cxn ang="0">
                    <a:pos x="T6" y="T7"/>
                  </a:cxn>
                  <a:cxn ang="0">
                    <a:pos x="T8" y="T9"/>
                  </a:cxn>
                </a:cxnLst>
                <a:rect l="0" t="0" r="r" b="b"/>
                <a:pathLst>
                  <a:path w="10" h="5">
                    <a:moveTo>
                      <a:pt x="7" y="3"/>
                    </a:moveTo>
                    <a:cubicBezTo>
                      <a:pt x="8" y="3"/>
                      <a:pt x="10" y="5"/>
                      <a:pt x="10" y="5"/>
                    </a:cubicBezTo>
                    <a:cubicBezTo>
                      <a:pt x="10" y="5"/>
                      <a:pt x="1" y="1"/>
                      <a:pt x="0" y="0"/>
                    </a:cubicBezTo>
                    <a:cubicBezTo>
                      <a:pt x="0" y="0"/>
                      <a:pt x="0" y="0"/>
                      <a:pt x="1" y="0"/>
                    </a:cubicBezTo>
                    <a:cubicBezTo>
                      <a:pt x="2" y="0"/>
                      <a:pt x="5" y="1"/>
                      <a:pt x="7"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6" name="Freeform 2456">
                <a:extLst>
                  <a:ext uri="{FF2B5EF4-FFF2-40B4-BE49-F238E27FC236}">
                    <a16:creationId xmlns:a16="http://schemas.microsoft.com/office/drawing/2014/main" id="{CC860ED5-060F-468F-8408-6156DA7DD09D}"/>
                  </a:ext>
                </a:extLst>
              </p:cNvPr>
              <p:cNvSpPr>
                <a:spLocks/>
              </p:cNvSpPr>
              <p:nvPr/>
            </p:nvSpPr>
            <p:spPr bwMode="auto">
              <a:xfrm>
                <a:off x="6583" y="1259"/>
                <a:ext cx="53" cy="38"/>
              </a:xfrm>
              <a:custGeom>
                <a:avLst/>
                <a:gdLst>
                  <a:gd name="T0" fmla="*/ 8 w 11"/>
                  <a:gd name="T1" fmla="*/ 4 h 8"/>
                  <a:gd name="T2" fmla="*/ 10 w 11"/>
                  <a:gd name="T3" fmla="*/ 8 h 8"/>
                  <a:gd name="T4" fmla="*/ 1 w 11"/>
                  <a:gd name="T5" fmla="*/ 0 h 8"/>
                  <a:gd name="T6" fmla="*/ 2 w 11"/>
                  <a:gd name="T7" fmla="*/ 0 h 8"/>
                  <a:gd name="T8" fmla="*/ 8 w 11"/>
                  <a:gd name="T9" fmla="*/ 4 h 8"/>
                </a:gdLst>
                <a:ahLst/>
                <a:cxnLst>
                  <a:cxn ang="0">
                    <a:pos x="T0" y="T1"/>
                  </a:cxn>
                  <a:cxn ang="0">
                    <a:pos x="T2" y="T3"/>
                  </a:cxn>
                  <a:cxn ang="0">
                    <a:pos x="T4" y="T5"/>
                  </a:cxn>
                  <a:cxn ang="0">
                    <a:pos x="T6" y="T7"/>
                  </a:cxn>
                  <a:cxn ang="0">
                    <a:pos x="T8" y="T9"/>
                  </a:cxn>
                </a:cxnLst>
                <a:rect l="0" t="0" r="r" b="b"/>
                <a:pathLst>
                  <a:path w="11" h="8">
                    <a:moveTo>
                      <a:pt x="8" y="4"/>
                    </a:moveTo>
                    <a:cubicBezTo>
                      <a:pt x="10" y="6"/>
                      <a:pt x="11" y="8"/>
                      <a:pt x="10" y="8"/>
                    </a:cubicBezTo>
                    <a:cubicBezTo>
                      <a:pt x="8" y="8"/>
                      <a:pt x="0" y="1"/>
                      <a:pt x="1" y="0"/>
                    </a:cubicBezTo>
                    <a:cubicBezTo>
                      <a:pt x="1" y="0"/>
                      <a:pt x="2" y="0"/>
                      <a:pt x="2" y="0"/>
                    </a:cubicBezTo>
                    <a:cubicBezTo>
                      <a:pt x="3" y="0"/>
                      <a:pt x="6" y="2"/>
                      <a:pt x="8" y="4"/>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7" name="Freeform 2457">
                <a:extLst>
                  <a:ext uri="{FF2B5EF4-FFF2-40B4-BE49-F238E27FC236}">
                    <a16:creationId xmlns:a16="http://schemas.microsoft.com/office/drawing/2014/main" id="{01E1C0EF-0805-4C4E-867B-DF2818B958A6}"/>
                  </a:ext>
                </a:extLst>
              </p:cNvPr>
              <p:cNvSpPr>
                <a:spLocks/>
              </p:cNvSpPr>
              <p:nvPr/>
            </p:nvSpPr>
            <p:spPr bwMode="auto">
              <a:xfrm>
                <a:off x="6603" y="1297"/>
                <a:ext cx="48" cy="44"/>
              </a:xfrm>
              <a:custGeom>
                <a:avLst/>
                <a:gdLst>
                  <a:gd name="T0" fmla="*/ 8 w 10"/>
                  <a:gd name="T1" fmla="*/ 5 h 9"/>
                  <a:gd name="T2" fmla="*/ 9 w 10"/>
                  <a:gd name="T3" fmla="*/ 8 h 9"/>
                  <a:gd name="T4" fmla="*/ 1 w 10"/>
                  <a:gd name="T5" fmla="*/ 0 h 9"/>
                  <a:gd name="T6" fmla="*/ 2 w 10"/>
                  <a:gd name="T7" fmla="*/ 0 h 9"/>
                  <a:gd name="T8" fmla="*/ 8 w 10"/>
                  <a:gd name="T9" fmla="*/ 5 h 9"/>
                </a:gdLst>
                <a:ahLst/>
                <a:cxnLst>
                  <a:cxn ang="0">
                    <a:pos x="T0" y="T1"/>
                  </a:cxn>
                  <a:cxn ang="0">
                    <a:pos x="T2" y="T3"/>
                  </a:cxn>
                  <a:cxn ang="0">
                    <a:pos x="T4" y="T5"/>
                  </a:cxn>
                  <a:cxn ang="0">
                    <a:pos x="T6" y="T7"/>
                  </a:cxn>
                  <a:cxn ang="0">
                    <a:pos x="T8" y="T9"/>
                  </a:cxn>
                </a:cxnLst>
                <a:rect l="0" t="0" r="r" b="b"/>
                <a:pathLst>
                  <a:path w="10" h="9">
                    <a:moveTo>
                      <a:pt x="8" y="5"/>
                    </a:moveTo>
                    <a:cubicBezTo>
                      <a:pt x="10" y="7"/>
                      <a:pt x="10" y="9"/>
                      <a:pt x="9" y="8"/>
                    </a:cubicBezTo>
                    <a:cubicBezTo>
                      <a:pt x="7" y="8"/>
                      <a:pt x="0" y="2"/>
                      <a:pt x="1" y="0"/>
                    </a:cubicBezTo>
                    <a:cubicBezTo>
                      <a:pt x="1" y="0"/>
                      <a:pt x="1" y="0"/>
                      <a:pt x="2" y="0"/>
                    </a:cubicBezTo>
                    <a:cubicBezTo>
                      <a:pt x="3" y="1"/>
                      <a:pt x="6"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8" name="Freeform 2458">
                <a:extLst>
                  <a:ext uri="{FF2B5EF4-FFF2-40B4-BE49-F238E27FC236}">
                    <a16:creationId xmlns:a16="http://schemas.microsoft.com/office/drawing/2014/main" id="{2EE6310C-CD10-4BBA-B911-4E679E79BB57}"/>
                  </a:ext>
                </a:extLst>
              </p:cNvPr>
              <p:cNvSpPr>
                <a:spLocks/>
              </p:cNvSpPr>
              <p:nvPr/>
            </p:nvSpPr>
            <p:spPr bwMode="auto">
              <a:xfrm>
                <a:off x="6670" y="1365"/>
                <a:ext cx="48" cy="43"/>
              </a:xfrm>
              <a:custGeom>
                <a:avLst/>
                <a:gdLst>
                  <a:gd name="T0" fmla="*/ 8 w 10"/>
                  <a:gd name="T1" fmla="*/ 6 h 9"/>
                  <a:gd name="T2" fmla="*/ 9 w 10"/>
                  <a:gd name="T3" fmla="*/ 9 h 9"/>
                  <a:gd name="T4" fmla="*/ 1 w 10"/>
                  <a:gd name="T5" fmla="*/ 1 h 9"/>
                  <a:gd name="T6" fmla="*/ 2 w 10"/>
                  <a:gd name="T7" fmla="*/ 0 h 9"/>
                  <a:gd name="T8" fmla="*/ 8 w 10"/>
                  <a:gd name="T9" fmla="*/ 6 h 9"/>
                </a:gdLst>
                <a:ahLst/>
                <a:cxnLst>
                  <a:cxn ang="0">
                    <a:pos x="T0" y="T1"/>
                  </a:cxn>
                  <a:cxn ang="0">
                    <a:pos x="T2" y="T3"/>
                  </a:cxn>
                  <a:cxn ang="0">
                    <a:pos x="T4" y="T5"/>
                  </a:cxn>
                  <a:cxn ang="0">
                    <a:pos x="T6" y="T7"/>
                  </a:cxn>
                  <a:cxn ang="0">
                    <a:pos x="T8" y="T9"/>
                  </a:cxn>
                </a:cxnLst>
                <a:rect l="0" t="0" r="r" b="b"/>
                <a:pathLst>
                  <a:path w="10" h="9">
                    <a:moveTo>
                      <a:pt x="8" y="6"/>
                    </a:moveTo>
                    <a:cubicBezTo>
                      <a:pt x="10" y="8"/>
                      <a:pt x="10" y="9"/>
                      <a:pt x="9" y="9"/>
                    </a:cubicBezTo>
                    <a:cubicBezTo>
                      <a:pt x="6" y="9"/>
                      <a:pt x="0" y="2"/>
                      <a:pt x="1" y="1"/>
                    </a:cubicBezTo>
                    <a:cubicBezTo>
                      <a:pt x="1" y="0"/>
                      <a:pt x="2" y="0"/>
                      <a:pt x="2" y="0"/>
                    </a:cubicBezTo>
                    <a:cubicBezTo>
                      <a:pt x="3" y="1"/>
                      <a:pt x="6" y="3"/>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09" name="Freeform 2459">
                <a:extLst>
                  <a:ext uri="{FF2B5EF4-FFF2-40B4-BE49-F238E27FC236}">
                    <a16:creationId xmlns:a16="http://schemas.microsoft.com/office/drawing/2014/main" id="{B81A810F-B765-4ECD-8F31-43759816A5EC}"/>
                  </a:ext>
                </a:extLst>
              </p:cNvPr>
              <p:cNvSpPr>
                <a:spLocks/>
              </p:cNvSpPr>
              <p:nvPr/>
            </p:nvSpPr>
            <p:spPr bwMode="auto">
              <a:xfrm>
                <a:off x="6603" y="1336"/>
                <a:ext cx="53" cy="38"/>
              </a:xfrm>
              <a:custGeom>
                <a:avLst/>
                <a:gdLst>
                  <a:gd name="T0" fmla="*/ 9 w 11"/>
                  <a:gd name="T1" fmla="*/ 5 h 8"/>
                  <a:gd name="T2" fmla="*/ 9 w 11"/>
                  <a:gd name="T3" fmla="*/ 8 h 8"/>
                  <a:gd name="T4" fmla="*/ 2 w 11"/>
                  <a:gd name="T5" fmla="*/ 0 h 8"/>
                  <a:gd name="T6" fmla="*/ 2 w 11"/>
                  <a:gd name="T7" fmla="*/ 0 h 8"/>
                  <a:gd name="T8" fmla="*/ 9 w 11"/>
                  <a:gd name="T9" fmla="*/ 5 h 8"/>
                </a:gdLst>
                <a:ahLst/>
                <a:cxnLst>
                  <a:cxn ang="0">
                    <a:pos x="T0" y="T1"/>
                  </a:cxn>
                  <a:cxn ang="0">
                    <a:pos x="T2" y="T3"/>
                  </a:cxn>
                  <a:cxn ang="0">
                    <a:pos x="T4" y="T5"/>
                  </a:cxn>
                  <a:cxn ang="0">
                    <a:pos x="T6" y="T7"/>
                  </a:cxn>
                  <a:cxn ang="0">
                    <a:pos x="T8" y="T9"/>
                  </a:cxn>
                </a:cxnLst>
                <a:rect l="0" t="0" r="r" b="b"/>
                <a:pathLst>
                  <a:path w="11" h="8">
                    <a:moveTo>
                      <a:pt x="9" y="5"/>
                    </a:moveTo>
                    <a:cubicBezTo>
                      <a:pt x="10" y="7"/>
                      <a:pt x="11" y="8"/>
                      <a:pt x="9" y="8"/>
                    </a:cubicBezTo>
                    <a:cubicBezTo>
                      <a:pt x="6" y="8"/>
                      <a:pt x="0" y="1"/>
                      <a:pt x="2" y="0"/>
                    </a:cubicBezTo>
                    <a:cubicBezTo>
                      <a:pt x="2" y="0"/>
                      <a:pt x="2" y="0"/>
                      <a:pt x="2" y="0"/>
                    </a:cubicBezTo>
                    <a:cubicBezTo>
                      <a:pt x="4" y="0"/>
                      <a:pt x="7"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0" name="Freeform 2460">
                <a:extLst>
                  <a:ext uri="{FF2B5EF4-FFF2-40B4-BE49-F238E27FC236}">
                    <a16:creationId xmlns:a16="http://schemas.microsoft.com/office/drawing/2014/main" id="{C09FF5FF-4B45-48D1-88EE-025F3C683395}"/>
                  </a:ext>
                </a:extLst>
              </p:cNvPr>
              <p:cNvSpPr>
                <a:spLocks/>
              </p:cNvSpPr>
              <p:nvPr/>
            </p:nvSpPr>
            <p:spPr bwMode="auto">
              <a:xfrm>
                <a:off x="6699" y="1428"/>
                <a:ext cx="53" cy="43"/>
              </a:xfrm>
              <a:custGeom>
                <a:avLst/>
                <a:gdLst>
                  <a:gd name="T0" fmla="*/ 9 w 11"/>
                  <a:gd name="T1" fmla="*/ 5 h 9"/>
                  <a:gd name="T2" fmla="*/ 9 w 11"/>
                  <a:gd name="T3" fmla="*/ 9 h 9"/>
                  <a:gd name="T4" fmla="*/ 2 w 11"/>
                  <a:gd name="T5" fmla="*/ 0 h 9"/>
                  <a:gd name="T6" fmla="*/ 3 w 11"/>
                  <a:gd name="T7" fmla="*/ 0 h 9"/>
                  <a:gd name="T8" fmla="*/ 9 w 11"/>
                  <a:gd name="T9" fmla="*/ 5 h 9"/>
                </a:gdLst>
                <a:ahLst/>
                <a:cxnLst>
                  <a:cxn ang="0">
                    <a:pos x="T0" y="T1"/>
                  </a:cxn>
                  <a:cxn ang="0">
                    <a:pos x="T2" y="T3"/>
                  </a:cxn>
                  <a:cxn ang="0">
                    <a:pos x="T4" y="T5"/>
                  </a:cxn>
                  <a:cxn ang="0">
                    <a:pos x="T6" y="T7"/>
                  </a:cxn>
                  <a:cxn ang="0">
                    <a:pos x="T8" y="T9"/>
                  </a:cxn>
                </a:cxnLst>
                <a:rect l="0" t="0" r="r" b="b"/>
                <a:pathLst>
                  <a:path w="11" h="9">
                    <a:moveTo>
                      <a:pt x="9" y="5"/>
                    </a:moveTo>
                    <a:cubicBezTo>
                      <a:pt x="11" y="8"/>
                      <a:pt x="11" y="9"/>
                      <a:pt x="9" y="9"/>
                    </a:cubicBezTo>
                    <a:cubicBezTo>
                      <a:pt x="6" y="8"/>
                      <a:pt x="0" y="1"/>
                      <a:pt x="2" y="0"/>
                    </a:cubicBezTo>
                    <a:cubicBezTo>
                      <a:pt x="2" y="0"/>
                      <a:pt x="3" y="0"/>
                      <a:pt x="3" y="0"/>
                    </a:cubicBezTo>
                    <a:cubicBezTo>
                      <a:pt x="5" y="0"/>
                      <a:pt x="7"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1" name="Freeform 2461">
                <a:extLst>
                  <a:ext uri="{FF2B5EF4-FFF2-40B4-BE49-F238E27FC236}">
                    <a16:creationId xmlns:a16="http://schemas.microsoft.com/office/drawing/2014/main" id="{5F5CA5B1-9BB3-496D-A1D0-9B050EE21CFD}"/>
                  </a:ext>
                </a:extLst>
              </p:cNvPr>
              <p:cNvSpPr>
                <a:spLocks/>
              </p:cNvSpPr>
              <p:nvPr/>
            </p:nvSpPr>
            <p:spPr bwMode="auto">
              <a:xfrm>
                <a:off x="6636" y="1394"/>
                <a:ext cx="53" cy="43"/>
              </a:xfrm>
              <a:custGeom>
                <a:avLst/>
                <a:gdLst>
                  <a:gd name="T0" fmla="*/ 9 w 11"/>
                  <a:gd name="T1" fmla="*/ 5 h 9"/>
                  <a:gd name="T2" fmla="*/ 9 w 11"/>
                  <a:gd name="T3" fmla="*/ 9 h 9"/>
                  <a:gd name="T4" fmla="*/ 2 w 11"/>
                  <a:gd name="T5" fmla="*/ 0 h 9"/>
                  <a:gd name="T6" fmla="*/ 3 w 11"/>
                  <a:gd name="T7" fmla="*/ 0 h 9"/>
                  <a:gd name="T8" fmla="*/ 9 w 11"/>
                  <a:gd name="T9" fmla="*/ 5 h 9"/>
                </a:gdLst>
                <a:ahLst/>
                <a:cxnLst>
                  <a:cxn ang="0">
                    <a:pos x="T0" y="T1"/>
                  </a:cxn>
                  <a:cxn ang="0">
                    <a:pos x="T2" y="T3"/>
                  </a:cxn>
                  <a:cxn ang="0">
                    <a:pos x="T4" y="T5"/>
                  </a:cxn>
                  <a:cxn ang="0">
                    <a:pos x="T6" y="T7"/>
                  </a:cxn>
                  <a:cxn ang="0">
                    <a:pos x="T8" y="T9"/>
                  </a:cxn>
                </a:cxnLst>
                <a:rect l="0" t="0" r="r" b="b"/>
                <a:pathLst>
                  <a:path w="11" h="9">
                    <a:moveTo>
                      <a:pt x="9" y="5"/>
                    </a:moveTo>
                    <a:cubicBezTo>
                      <a:pt x="11" y="8"/>
                      <a:pt x="11" y="9"/>
                      <a:pt x="9" y="9"/>
                    </a:cubicBezTo>
                    <a:cubicBezTo>
                      <a:pt x="6" y="8"/>
                      <a:pt x="0" y="1"/>
                      <a:pt x="2" y="0"/>
                    </a:cubicBezTo>
                    <a:cubicBezTo>
                      <a:pt x="2" y="0"/>
                      <a:pt x="3" y="0"/>
                      <a:pt x="3" y="0"/>
                    </a:cubicBezTo>
                    <a:cubicBezTo>
                      <a:pt x="5" y="0"/>
                      <a:pt x="8" y="3"/>
                      <a:pt x="9"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2" name="Freeform 2462">
                <a:extLst>
                  <a:ext uri="{FF2B5EF4-FFF2-40B4-BE49-F238E27FC236}">
                    <a16:creationId xmlns:a16="http://schemas.microsoft.com/office/drawing/2014/main" id="{3DE078BB-EAF9-44E1-B255-F7CFF0AD8C45}"/>
                  </a:ext>
                </a:extLst>
              </p:cNvPr>
              <p:cNvSpPr>
                <a:spLocks/>
              </p:cNvSpPr>
              <p:nvPr/>
            </p:nvSpPr>
            <p:spPr bwMode="auto">
              <a:xfrm>
                <a:off x="6617" y="1423"/>
                <a:ext cx="53" cy="48"/>
              </a:xfrm>
              <a:custGeom>
                <a:avLst/>
                <a:gdLst>
                  <a:gd name="T0" fmla="*/ 10 w 11"/>
                  <a:gd name="T1" fmla="*/ 6 h 10"/>
                  <a:gd name="T2" fmla="*/ 9 w 11"/>
                  <a:gd name="T3" fmla="*/ 9 h 10"/>
                  <a:gd name="T4" fmla="*/ 2 w 11"/>
                  <a:gd name="T5" fmla="*/ 1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1" y="10"/>
                      <a:pt x="9" y="9"/>
                    </a:cubicBezTo>
                    <a:cubicBezTo>
                      <a:pt x="5" y="8"/>
                      <a:pt x="0" y="2"/>
                      <a:pt x="2" y="1"/>
                    </a:cubicBezTo>
                    <a:cubicBezTo>
                      <a:pt x="3" y="0"/>
                      <a:pt x="3" y="0"/>
                      <a:pt x="3" y="0"/>
                    </a:cubicBezTo>
                    <a:cubicBezTo>
                      <a:pt x="5" y="1"/>
                      <a:pt x="8"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3" name="Freeform 2463">
                <a:extLst>
                  <a:ext uri="{FF2B5EF4-FFF2-40B4-BE49-F238E27FC236}">
                    <a16:creationId xmlns:a16="http://schemas.microsoft.com/office/drawing/2014/main" id="{F1FA60DC-3B20-4A38-8D83-DB926BEAB893}"/>
                  </a:ext>
                </a:extLst>
              </p:cNvPr>
              <p:cNvSpPr>
                <a:spLocks/>
              </p:cNvSpPr>
              <p:nvPr/>
            </p:nvSpPr>
            <p:spPr bwMode="auto">
              <a:xfrm>
                <a:off x="6583" y="1442"/>
                <a:ext cx="53" cy="48"/>
              </a:xfrm>
              <a:custGeom>
                <a:avLst/>
                <a:gdLst>
                  <a:gd name="T0" fmla="*/ 10 w 11"/>
                  <a:gd name="T1" fmla="*/ 6 h 10"/>
                  <a:gd name="T2" fmla="*/ 8 w 11"/>
                  <a:gd name="T3" fmla="*/ 9 h 10"/>
                  <a:gd name="T4" fmla="*/ 2 w 11"/>
                  <a:gd name="T5" fmla="*/ 0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0" y="10"/>
                      <a:pt x="8" y="9"/>
                    </a:cubicBezTo>
                    <a:cubicBezTo>
                      <a:pt x="4" y="8"/>
                      <a:pt x="0" y="2"/>
                      <a:pt x="2" y="0"/>
                    </a:cubicBezTo>
                    <a:cubicBezTo>
                      <a:pt x="3" y="0"/>
                      <a:pt x="3" y="0"/>
                      <a:pt x="3" y="0"/>
                    </a:cubicBezTo>
                    <a:cubicBezTo>
                      <a:pt x="6" y="1"/>
                      <a:pt x="8"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4" name="Freeform 2464">
                <a:extLst>
                  <a:ext uri="{FF2B5EF4-FFF2-40B4-BE49-F238E27FC236}">
                    <a16:creationId xmlns:a16="http://schemas.microsoft.com/office/drawing/2014/main" id="{BD619954-674F-4AC1-94C7-4133660D6A7D}"/>
                  </a:ext>
                </a:extLst>
              </p:cNvPr>
              <p:cNvSpPr>
                <a:spLocks/>
              </p:cNvSpPr>
              <p:nvPr/>
            </p:nvSpPr>
            <p:spPr bwMode="auto">
              <a:xfrm>
                <a:off x="6622" y="1514"/>
                <a:ext cx="53" cy="49"/>
              </a:xfrm>
              <a:custGeom>
                <a:avLst/>
                <a:gdLst>
                  <a:gd name="T0" fmla="*/ 10 w 11"/>
                  <a:gd name="T1" fmla="*/ 5 h 10"/>
                  <a:gd name="T2" fmla="*/ 8 w 11"/>
                  <a:gd name="T3" fmla="*/ 9 h 10"/>
                  <a:gd name="T4" fmla="*/ 3 w 11"/>
                  <a:gd name="T5" fmla="*/ 0 h 10"/>
                  <a:gd name="T6" fmla="*/ 4 w 11"/>
                  <a:gd name="T7" fmla="*/ 0 h 10"/>
                  <a:gd name="T8" fmla="*/ 10 w 11"/>
                  <a:gd name="T9" fmla="*/ 5 h 10"/>
                </a:gdLst>
                <a:ahLst/>
                <a:cxnLst>
                  <a:cxn ang="0">
                    <a:pos x="T0" y="T1"/>
                  </a:cxn>
                  <a:cxn ang="0">
                    <a:pos x="T2" y="T3"/>
                  </a:cxn>
                  <a:cxn ang="0">
                    <a:pos x="T4" y="T5"/>
                  </a:cxn>
                  <a:cxn ang="0">
                    <a:pos x="T6" y="T7"/>
                  </a:cxn>
                  <a:cxn ang="0">
                    <a:pos x="T8" y="T9"/>
                  </a:cxn>
                </a:cxnLst>
                <a:rect l="0" t="0" r="r" b="b"/>
                <a:pathLst>
                  <a:path w="11" h="10">
                    <a:moveTo>
                      <a:pt x="10" y="5"/>
                    </a:moveTo>
                    <a:cubicBezTo>
                      <a:pt x="11" y="8"/>
                      <a:pt x="10" y="10"/>
                      <a:pt x="8" y="9"/>
                    </a:cubicBezTo>
                    <a:cubicBezTo>
                      <a:pt x="4" y="8"/>
                      <a:pt x="0" y="1"/>
                      <a:pt x="3" y="0"/>
                    </a:cubicBezTo>
                    <a:cubicBezTo>
                      <a:pt x="3" y="0"/>
                      <a:pt x="3" y="0"/>
                      <a:pt x="4" y="0"/>
                    </a:cubicBezTo>
                    <a:cubicBezTo>
                      <a:pt x="6" y="0"/>
                      <a:pt x="9" y="3"/>
                      <a:pt x="10"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5" name="Freeform 2465">
                <a:extLst>
                  <a:ext uri="{FF2B5EF4-FFF2-40B4-BE49-F238E27FC236}">
                    <a16:creationId xmlns:a16="http://schemas.microsoft.com/office/drawing/2014/main" id="{6C960434-9652-4317-A506-89F8039F4D10}"/>
                  </a:ext>
                </a:extLst>
              </p:cNvPr>
              <p:cNvSpPr>
                <a:spLocks/>
              </p:cNvSpPr>
              <p:nvPr/>
            </p:nvSpPr>
            <p:spPr bwMode="auto">
              <a:xfrm>
                <a:off x="6665" y="1505"/>
                <a:ext cx="53" cy="48"/>
              </a:xfrm>
              <a:custGeom>
                <a:avLst/>
                <a:gdLst>
                  <a:gd name="T0" fmla="*/ 10 w 11"/>
                  <a:gd name="T1" fmla="*/ 6 h 10"/>
                  <a:gd name="T2" fmla="*/ 8 w 11"/>
                  <a:gd name="T3" fmla="*/ 9 h 10"/>
                  <a:gd name="T4" fmla="*/ 2 w 11"/>
                  <a:gd name="T5" fmla="*/ 0 h 10"/>
                  <a:gd name="T6" fmla="*/ 3 w 11"/>
                  <a:gd name="T7" fmla="*/ 0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1" y="8"/>
                      <a:pt x="10" y="10"/>
                      <a:pt x="8" y="9"/>
                    </a:cubicBezTo>
                    <a:cubicBezTo>
                      <a:pt x="4" y="8"/>
                      <a:pt x="0" y="1"/>
                      <a:pt x="2" y="0"/>
                    </a:cubicBezTo>
                    <a:cubicBezTo>
                      <a:pt x="3" y="0"/>
                      <a:pt x="3" y="0"/>
                      <a:pt x="3" y="0"/>
                    </a:cubicBezTo>
                    <a:cubicBezTo>
                      <a:pt x="5" y="0"/>
                      <a:pt x="8"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6" name="Freeform 2466">
                <a:extLst>
                  <a:ext uri="{FF2B5EF4-FFF2-40B4-BE49-F238E27FC236}">
                    <a16:creationId xmlns:a16="http://schemas.microsoft.com/office/drawing/2014/main" id="{37385194-7A6B-4747-9648-0980452A1205}"/>
                  </a:ext>
                </a:extLst>
              </p:cNvPr>
              <p:cNvSpPr>
                <a:spLocks/>
              </p:cNvSpPr>
              <p:nvPr/>
            </p:nvSpPr>
            <p:spPr bwMode="auto">
              <a:xfrm>
                <a:off x="6685" y="1461"/>
                <a:ext cx="48" cy="48"/>
              </a:xfrm>
              <a:custGeom>
                <a:avLst/>
                <a:gdLst>
                  <a:gd name="T0" fmla="*/ 9 w 10"/>
                  <a:gd name="T1" fmla="*/ 6 h 10"/>
                  <a:gd name="T2" fmla="*/ 8 w 10"/>
                  <a:gd name="T3" fmla="*/ 10 h 10"/>
                  <a:gd name="T4" fmla="*/ 2 w 10"/>
                  <a:gd name="T5" fmla="*/ 1 h 10"/>
                  <a:gd name="T6" fmla="*/ 3 w 10"/>
                  <a:gd name="T7" fmla="*/ 1 h 10"/>
                  <a:gd name="T8" fmla="*/ 9 w 10"/>
                  <a:gd name="T9" fmla="*/ 6 h 10"/>
                </a:gdLst>
                <a:ahLst/>
                <a:cxnLst>
                  <a:cxn ang="0">
                    <a:pos x="T0" y="T1"/>
                  </a:cxn>
                  <a:cxn ang="0">
                    <a:pos x="T2" y="T3"/>
                  </a:cxn>
                  <a:cxn ang="0">
                    <a:pos x="T4" y="T5"/>
                  </a:cxn>
                  <a:cxn ang="0">
                    <a:pos x="T6" y="T7"/>
                  </a:cxn>
                  <a:cxn ang="0">
                    <a:pos x="T8" y="T9"/>
                  </a:cxn>
                </a:cxnLst>
                <a:rect l="0" t="0" r="r" b="b"/>
                <a:pathLst>
                  <a:path w="10" h="10">
                    <a:moveTo>
                      <a:pt x="9" y="6"/>
                    </a:moveTo>
                    <a:cubicBezTo>
                      <a:pt x="10" y="8"/>
                      <a:pt x="10" y="10"/>
                      <a:pt x="8" y="10"/>
                    </a:cubicBezTo>
                    <a:cubicBezTo>
                      <a:pt x="5" y="9"/>
                      <a:pt x="0" y="2"/>
                      <a:pt x="2" y="1"/>
                    </a:cubicBezTo>
                    <a:cubicBezTo>
                      <a:pt x="2" y="0"/>
                      <a:pt x="2" y="0"/>
                      <a:pt x="3" y="1"/>
                    </a:cubicBezTo>
                    <a:cubicBezTo>
                      <a:pt x="5" y="1"/>
                      <a:pt x="7"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7" name="Freeform 2467">
                <a:extLst>
                  <a:ext uri="{FF2B5EF4-FFF2-40B4-BE49-F238E27FC236}">
                    <a16:creationId xmlns:a16="http://schemas.microsoft.com/office/drawing/2014/main" id="{B42A2C6F-815A-42C4-B96B-F78B47609DBE}"/>
                  </a:ext>
                </a:extLst>
              </p:cNvPr>
              <p:cNvSpPr>
                <a:spLocks/>
              </p:cNvSpPr>
              <p:nvPr/>
            </p:nvSpPr>
            <p:spPr bwMode="auto">
              <a:xfrm>
                <a:off x="6752" y="1505"/>
                <a:ext cx="48" cy="48"/>
              </a:xfrm>
              <a:custGeom>
                <a:avLst/>
                <a:gdLst>
                  <a:gd name="T0" fmla="*/ 8 w 10"/>
                  <a:gd name="T1" fmla="*/ 6 h 10"/>
                  <a:gd name="T2" fmla="*/ 8 w 10"/>
                  <a:gd name="T3" fmla="*/ 10 h 10"/>
                  <a:gd name="T4" fmla="*/ 2 w 10"/>
                  <a:gd name="T5" fmla="*/ 1 h 10"/>
                  <a:gd name="T6" fmla="*/ 2 w 10"/>
                  <a:gd name="T7" fmla="*/ 1 h 10"/>
                  <a:gd name="T8" fmla="*/ 8 w 10"/>
                  <a:gd name="T9" fmla="*/ 6 h 10"/>
                </a:gdLst>
                <a:ahLst/>
                <a:cxnLst>
                  <a:cxn ang="0">
                    <a:pos x="T0" y="T1"/>
                  </a:cxn>
                  <a:cxn ang="0">
                    <a:pos x="T2" y="T3"/>
                  </a:cxn>
                  <a:cxn ang="0">
                    <a:pos x="T4" y="T5"/>
                  </a:cxn>
                  <a:cxn ang="0">
                    <a:pos x="T6" y="T7"/>
                  </a:cxn>
                  <a:cxn ang="0">
                    <a:pos x="T8" y="T9"/>
                  </a:cxn>
                </a:cxnLst>
                <a:rect l="0" t="0" r="r" b="b"/>
                <a:pathLst>
                  <a:path w="10" h="10">
                    <a:moveTo>
                      <a:pt x="8" y="6"/>
                    </a:moveTo>
                    <a:cubicBezTo>
                      <a:pt x="10" y="9"/>
                      <a:pt x="10" y="10"/>
                      <a:pt x="8" y="10"/>
                    </a:cubicBezTo>
                    <a:cubicBezTo>
                      <a:pt x="5" y="9"/>
                      <a:pt x="0" y="2"/>
                      <a:pt x="2" y="1"/>
                    </a:cubicBezTo>
                    <a:cubicBezTo>
                      <a:pt x="2" y="0"/>
                      <a:pt x="2" y="1"/>
                      <a:pt x="2" y="1"/>
                    </a:cubicBezTo>
                    <a:cubicBezTo>
                      <a:pt x="4" y="1"/>
                      <a:pt x="7" y="4"/>
                      <a:pt x="8"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8" name="Freeform 2468">
                <a:extLst>
                  <a:ext uri="{FF2B5EF4-FFF2-40B4-BE49-F238E27FC236}">
                    <a16:creationId xmlns:a16="http://schemas.microsoft.com/office/drawing/2014/main" id="{B66A5B9B-7738-4AB2-BB3B-A720FD71A007}"/>
                  </a:ext>
                </a:extLst>
              </p:cNvPr>
              <p:cNvSpPr>
                <a:spLocks/>
              </p:cNvSpPr>
              <p:nvPr/>
            </p:nvSpPr>
            <p:spPr bwMode="auto">
              <a:xfrm>
                <a:off x="6733" y="1538"/>
                <a:ext cx="53" cy="49"/>
              </a:xfrm>
              <a:custGeom>
                <a:avLst/>
                <a:gdLst>
                  <a:gd name="T0" fmla="*/ 9 w 11"/>
                  <a:gd name="T1" fmla="*/ 6 h 10"/>
                  <a:gd name="T2" fmla="*/ 8 w 11"/>
                  <a:gd name="T3" fmla="*/ 10 h 10"/>
                  <a:gd name="T4" fmla="*/ 2 w 11"/>
                  <a:gd name="T5" fmla="*/ 1 h 10"/>
                  <a:gd name="T6" fmla="*/ 3 w 11"/>
                  <a:gd name="T7" fmla="*/ 0 h 10"/>
                  <a:gd name="T8" fmla="*/ 9 w 11"/>
                  <a:gd name="T9" fmla="*/ 6 h 10"/>
                </a:gdLst>
                <a:ahLst/>
                <a:cxnLst>
                  <a:cxn ang="0">
                    <a:pos x="T0" y="T1"/>
                  </a:cxn>
                  <a:cxn ang="0">
                    <a:pos x="T2" y="T3"/>
                  </a:cxn>
                  <a:cxn ang="0">
                    <a:pos x="T4" y="T5"/>
                  </a:cxn>
                  <a:cxn ang="0">
                    <a:pos x="T6" y="T7"/>
                  </a:cxn>
                  <a:cxn ang="0">
                    <a:pos x="T8" y="T9"/>
                  </a:cxn>
                </a:cxnLst>
                <a:rect l="0" t="0" r="r" b="b"/>
                <a:pathLst>
                  <a:path w="11" h="10">
                    <a:moveTo>
                      <a:pt x="9" y="6"/>
                    </a:moveTo>
                    <a:cubicBezTo>
                      <a:pt x="11" y="9"/>
                      <a:pt x="10" y="10"/>
                      <a:pt x="8" y="10"/>
                    </a:cubicBezTo>
                    <a:cubicBezTo>
                      <a:pt x="5" y="9"/>
                      <a:pt x="0" y="2"/>
                      <a:pt x="2" y="1"/>
                    </a:cubicBezTo>
                    <a:cubicBezTo>
                      <a:pt x="3" y="0"/>
                      <a:pt x="3" y="0"/>
                      <a:pt x="3" y="0"/>
                    </a:cubicBezTo>
                    <a:cubicBezTo>
                      <a:pt x="5" y="1"/>
                      <a:pt x="8"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19" name="Freeform 2469">
                <a:extLst>
                  <a:ext uri="{FF2B5EF4-FFF2-40B4-BE49-F238E27FC236}">
                    <a16:creationId xmlns:a16="http://schemas.microsoft.com/office/drawing/2014/main" id="{9EC0D26A-25B3-4B3E-A49B-48E4D6FA954A}"/>
                  </a:ext>
                </a:extLst>
              </p:cNvPr>
              <p:cNvSpPr>
                <a:spLocks/>
              </p:cNvSpPr>
              <p:nvPr/>
            </p:nvSpPr>
            <p:spPr bwMode="auto">
              <a:xfrm>
                <a:off x="6781" y="1616"/>
                <a:ext cx="48" cy="53"/>
              </a:xfrm>
              <a:custGeom>
                <a:avLst/>
                <a:gdLst>
                  <a:gd name="T0" fmla="*/ 9 w 10"/>
                  <a:gd name="T1" fmla="*/ 6 h 11"/>
                  <a:gd name="T2" fmla="*/ 8 w 10"/>
                  <a:gd name="T3" fmla="*/ 10 h 11"/>
                  <a:gd name="T4" fmla="*/ 2 w 10"/>
                  <a:gd name="T5" fmla="*/ 0 h 11"/>
                  <a:gd name="T6" fmla="*/ 3 w 10"/>
                  <a:gd name="T7" fmla="*/ 0 h 11"/>
                  <a:gd name="T8" fmla="*/ 9 w 10"/>
                  <a:gd name="T9" fmla="*/ 6 h 11"/>
                </a:gdLst>
                <a:ahLst/>
                <a:cxnLst>
                  <a:cxn ang="0">
                    <a:pos x="T0" y="T1"/>
                  </a:cxn>
                  <a:cxn ang="0">
                    <a:pos x="T2" y="T3"/>
                  </a:cxn>
                  <a:cxn ang="0">
                    <a:pos x="T4" y="T5"/>
                  </a:cxn>
                  <a:cxn ang="0">
                    <a:pos x="T6" y="T7"/>
                  </a:cxn>
                  <a:cxn ang="0">
                    <a:pos x="T8" y="T9"/>
                  </a:cxn>
                </a:cxnLst>
                <a:rect l="0" t="0" r="r" b="b"/>
                <a:pathLst>
                  <a:path w="10" h="11">
                    <a:moveTo>
                      <a:pt x="9" y="6"/>
                    </a:moveTo>
                    <a:cubicBezTo>
                      <a:pt x="10" y="9"/>
                      <a:pt x="10" y="11"/>
                      <a:pt x="8" y="10"/>
                    </a:cubicBezTo>
                    <a:cubicBezTo>
                      <a:pt x="4" y="9"/>
                      <a:pt x="0" y="2"/>
                      <a:pt x="2" y="0"/>
                    </a:cubicBezTo>
                    <a:cubicBezTo>
                      <a:pt x="2" y="0"/>
                      <a:pt x="3" y="0"/>
                      <a:pt x="3" y="0"/>
                    </a:cubicBezTo>
                    <a:cubicBezTo>
                      <a:pt x="5" y="1"/>
                      <a:pt x="8"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0" name="Freeform 2470">
                <a:extLst>
                  <a:ext uri="{FF2B5EF4-FFF2-40B4-BE49-F238E27FC236}">
                    <a16:creationId xmlns:a16="http://schemas.microsoft.com/office/drawing/2014/main" id="{F3632AE1-2D37-48AE-97B0-5C785732DBF4}"/>
                  </a:ext>
                </a:extLst>
              </p:cNvPr>
              <p:cNvSpPr>
                <a:spLocks/>
              </p:cNvSpPr>
              <p:nvPr/>
            </p:nvSpPr>
            <p:spPr bwMode="auto">
              <a:xfrm>
                <a:off x="6742" y="1635"/>
                <a:ext cx="53" cy="53"/>
              </a:xfrm>
              <a:custGeom>
                <a:avLst/>
                <a:gdLst>
                  <a:gd name="T0" fmla="*/ 9 w 11"/>
                  <a:gd name="T1" fmla="*/ 6 h 11"/>
                  <a:gd name="T2" fmla="*/ 7 w 11"/>
                  <a:gd name="T3" fmla="*/ 10 h 11"/>
                  <a:gd name="T4" fmla="*/ 2 w 11"/>
                  <a:gd name="T5" fmla="*/ 0 h 11"/>
                  <a:gd name="T6" fmla="*/ 3 w 11"/>
                  <a:gd name="T7" fmla="*/ 0 h 11"/>
                  <a:gd name="T8" fmla="*/ 9 w 11"/>
                  <a:gd name="T9" fmla="*/ 6 h 11"/>
                </a:gdLst>
                <a:ahLst/>
                <a:cxnLst>
                  <a:cxn ang="0">
                    <a:pos x="T0" y="T1"/>
                  </a:cxn>
                  <a:cxn ang="0">
                    <a:pos x="T2" y="T3"/>
                  </a:cxn>
                  <a:cxn ang="0">
                    <a:pos x="T4" y="T5"/>
                  </a:cxn>
                  <a:cxn ang="0">
                    <a:pos x="T6" y="T7"/>
                  </a:cxn>
                  <a:cxn ang="0">
                    <a:pos x="T8" y="T9"/>
                  </a:cxn>
                </a:cxnLst>
                <a:rect l="0" t="0" r="r" b="b"/>
                <a:pathLst>
                  <a:path w="11" h="11">
                    <a:moveTo>
                      <a:pt x="9" y="6"/>
                    </a:moveTo>
                    <a:cubicBezTo>
                      <a:pt x="11" y="9"/>
                      <a:pt x="10" y="11"/>
                      <a:pt x="7" y="10"/>
                    </a:cubicBezTo>
                    <a:cubicBezTo>
                      <a:pt x="3" y="8"/>
                      <a:pt x="0" y="1"/>
                      <a:pt x="2" y="0"/>
                    </a:cubicBezTo>
                    <a:cubicBezTo>
                      <a:pt x="3" y="0"/>
                      <a:pt x="3" y="0"/>
                      <a:pt x="3" y="0"/>
                    </a:cubicBezTo>
                    <a:cubicBezTo>
                      <a:pt x="5" y="0"/>
                      <a:pt x="8"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1" name="Freeform 2471">
                <a:extLst>
                  <a:ext uri="{FF2B5EF4-FFF2-40B4-BE49-F238E27FC236}">
                    <a16:creationId xmlns:a16="http://schemas.microsoft.com/office/drawing/2014/main" id="{92AB4B82-0123-41AC-B4F0-FA423446ECC2}"/>
                  </a:ext>
                </a:extLst>
              </p:cNvPr>
              <p:cNvSpPr>
                <a:spLocks/>
              </p:cNvSpPr>
              <p:nvPr/>
            </p:nvSpPr>
            <p:spPr bwMode="auto">
              <a:xfrm>
                <a:off x="6627" y="1726"/>
                <a:ext cx="58" cy="58"/>
              </a:xfrm>
              <a:custGeom>
                <a:avLst/>
                <a:gdLst>
                  <a:gd name="T0" fmla="*/ 11 w 12"/>
                  <a:gd name="T1" fmla="*/ 6 h 12"/>
                  <a:gd name="T2" fmla="*/ 6 w 12"/>
                  <a:gd name="T3" fmla="*/ 10 h 12"/>
                  <a:gd name="T4" fmla="*/ 4 w 12"/>
                  <a:gd name="T5" fmla="*/ 0 h 12"/>
                  <a:gd name="T6" fmla="*/ 4 w 12"/>
                  <a:gd name="T7" fmla="*/ 0 h 12"/>
                  <a:gd name="T8" fmla="*/ 11 w 12"/>
                  <a:gd name="T9" fmla="*/ 6 h 12"/>
                </a:gdLst>
                <a:ahLst/>
                <a:cxnLst>
                  <a:cxn ang="0">
                    <a:pos x="T0" y="T1"/>
                  </a:cxn>
                  <a:cxn ang="0">
                    <a:pos x="T2" y="T3"/>
                  </a:cxn>
                  <a:cxn ang="0">
                    <a:pos x="T4" y="T5"/>
                  </a:cxn>
                  <a:cxn ang="0">
                    <a:pos x="T6" y="T7"/>
                  </a:cxn>
                  <a:cxn ang="0">
                    <a:pos x="T8" y="T9"/>
                  </a:cxn>
                </a:cxnLst>
                <a:rect l="0" t="0" r="r" b="b"/>
                <a:pathLst>
                  <a:path w="12" h="12">
                    <a:moveTo>
                      <a:pt x="11" y="6"/>
                    </a:moveTo>
                    <a:cubicBezTo>
                      <a:pt x="12" y="10"/>
                      <a:pt x="9" y="12"/>
                      <a:pt x="6" y="10"/>
                    </a:cubicBezTo>
                    <a:cubicBezTo>
                      <a:pt x="2" y="7"/>
                      <a:pt x="0" y="1"/>
                      <a:pt x="4" y="0"/>
                    </a:cubicBezTo>
                    <a:cubicBezTo>
                      <a:pt x="4" y="0"/>
                      <a:pt x="4" y="0"/>
                      <a:pt x="4" y="0"/>
                    </a:cubicBezTo>
                    <a:cubicBezTo>
                      <a:pt x="7"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2" name="Freeform 2472">
                <a:extLst>
                  <a:ext uri="{FF2B5EF4-FFF2-40B4-BE49-F238E27FC236}">
                    <a16:creationId xmlns:a16="http://schemas.microsoft.com/office/drawing/2014/main" id="{5618EEB4-2AC7-4A83-B5BB-116CC7D82CEB}"/>
                  </a:ext>
                </a:extLst>
              </p:cNvPr>
              <p:cNvSpPr>
                <a:spLocks/>
              </p:cNvSpPr>
              <p:nvPr/>
            </p:nvSpPr>
            <p:spPr bwMode="auto">
              <a:xfrm>
                <a:off x="6564" y="1664"/>
                <a:ext cx="58" cy="53"/>
              </a:xfrm>
              <a:custGeom>
                <a:avLst/>
                <a:gdLst>
                  <a:gd name="T0" fmla="*/ 10 w 12"/>
                  <a:gd name="T1" fmla="*/ 6 h 11"/>
                  <a:gd name="T2" fmla="*/ 6 w 12"/>
                  <a:gd name="T3" fmla="*/ 9 h 11"/>
                  <a:gd name="T4" fmla="*/ 3 w 12"/>
                  <a:gd name="T5" fmla="*/ 0 h 11"/>
                  <a:gd name="T6" fmla="*/ 4 w 12"/>
                  <a:gd name="T7" fmla="*/ 0 h 11"/>
                  <a:gd name="T8" fmla="*/ 10 w 12"/>
                  <a:gd name="T9" fmla="*/ 6 h 11"/>
                </a:gdLst>
                <a:ahLst/>
                <a:cxnLst>
                  <a:cxn ang="0">
                    <a:pos x="T0" y="T1"/>
                  </a:cxn>
                  <a:cxn ang="0">
                    <a:pos x="T2" y="T3"/>
                  </a:cxn>
                  <a:cxn ang="0">
                    <a:pos x="T4" y="T5"/>
                  </a:cxn>
                  <a:cxn ang="0">
                    <a:pos x="T6" y="T7"/>
                  </a:cxn>
                  <a:cxn ang="0">
                    <a:pos x="T8" y="T9"/>
                  </a:cxn>
                </a:cxnLst>
                <a:rect l="0" t="0" r="r" b="b"/>
                <a:pathLst>
                  <a:path w="12" h="11">
                    <a:moveTo>
                      <a:pt x="10" y="6"/>
                    </a:moveTo>
                    <a:cubicBezTo>
                      <a:pt x="12" y="9"/>
                      <a:pt x="9" y="11"/>
                      <a:pt x="6" y="9"/>
                    </a:cubicBezTo>
                    <a:cubicBezTo>
                      <a:pt x="2" y="7"/>
                      <a:pt x="0" y="1"/>
                      <a:pt x="3" y="0"/>
                    </a:cubicBezTo>
                    <a:cubicBezTo>
                      <a:pt x="4" y="0"/>
                      <a:pt x="4" y="0"/>
                      <a:pt x="4" y="0"/>
                    </a:cubicBezTo>
                    <a:cubicBezTo>
                      <a:pt x="7" y="0"/>
                      <a:pt x="10"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3" name="Freeform 2473">
                <a:extLst>
                  <a:ext uri="{FF2B5EF4-FFF2-40B4-BE49-F238E27FC236}">
                    <a16:creationId xmlns:a16="http://schemas.microsoft.com/office/drawing/2014/main" id="{2AC4785A-13EA-40B8-BCB9-1D5E1C6331DA}"/>
                  </a:ext>
                </a:extLst>
              </p:cNvPr>
              <p:cNvSpPr>
                <a:spLocks/>
              </p:cNvSpPr>
              <p:nvPr/>
            </p:nvSpPr>
            <p:spPr bwMode="auto">
              <a:xfrm>
                <a:off x="6564" y="1736"/>
                <a:ext cx="58" cy="53"/>
              </a:xfrm>
              <a:custGeom>
                <a:avLst/>
                <a:gdLst>
                  <a:gd name="T0" fmla="*/ 11 w 12"/>
                  <a:gd name="T1" fmla="*/ 6 h 11"/>
                  <a:gd name="T2" fmla="*/ 6 w 12"/>
                  <a:gd name="T3" fmla="*/ 10 h 11"/>
                  <a:gd name="T4" fmla="*/ 4 w 12"/>
                  <a:gd name="T5" fmla="*/ 0 h 11"/>
                  <a:gd name="T6" fmla="*/ 4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10"/>
                      <a:pt x="9" y="11"/>
                      <a:pt x="6" y="10"/>
                    </a:cubicBezTo>
                    <a:cubicBezTo>
                      <a:pt x="2" y="7"/>
                      <a:pt x="0" y="1"/>
                      <a:pt x="4" y="0"/>
                    </a:cubicBezTo>
                    <a:cubicBezTo>
                      <a:pt x="4" y="0"/>
                      <a:pt x="4" y="0"/>
                      <a:pt x="4" y="0"/>
                    </a:cubicBezTo>
                    <a:cubicBezTo>
                      <a:pt x="7" y="0"/>
                      <a:pt x="10" y="3"/>
                      <a:pt x="11"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4" name="Freeform 2474">
                <a:extLst>
                  <a:ext uri="{FF2B5EF4-FFF2-40B4-BE49-F238E27FC236}">
                    <a16:creationId xmlns:a16="http://schemas.microsoft.com/office/drawing/2014/main" id="{D5969599-E711-42D3-AE6C-815851E2622D}"/>
                  </a:ext>
                </a:extLst>
              </p:cNvPr>
              <p:cNvSpPr>
                <a:spLocks/>
              </p:cNvSpPr>
              <p:nvPr/>
            </p:nvSpPr>
            <p:spPr bwMode="auto">
              <a:xfrm>
                <a:off x="6492" y="1596"/>
                <a:ext cx="58" cy="53"/>
              </a:xfrm>
              <a:custGeom>
                <a:avLst/>
                <a:gdLst>
                  <a:gd name="T0" fmla="*/ 11 w 12"/>
                  <a:gd name="T1" fmla="*/ 6 h 11"/>
                  <a:gd name="T2" fmla="*/ 7 w 12"/>
                  <a:gd name="T3" fmla="*/ 9 h 11"/>
                  <a:gd name="T4" fmla="*/ 4 w 12"/>
                  <a:gd name="T5" fmla="*/ 0 h 11"/>
                  <a:gd name="T6" fmla="*/ 5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9"/>
                      <a:pt x="10" y="11"/>
                      <a:pt x="7" y="9"/>
                    </a:cubicBezTo>
                    <a:cubicBezTo>
                      <a:pt x="2" y="7"/>
                      <a:pt x="0" y="1"/>
                      <a:pt x="4" y="0"/>
                    </a:cubicBezTo>
                    <a:cubicBezTo>
                      <a:pt x="4" y="0"/>
                      <a:pt x="4" y="0"/>
                      <a:pt x="5" y="0"/>
                    </a:cubicBezTo>
                    <a:cubicBezTo>
                      <a:pt x="7"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5" name="Freeform 2475">
                <a:extLst>
                  <a:ext uri="{FF2B5EF4-FFF2-40B4-BE49-F238E27FC236}">
                    <a16:creationId xmlns:a16="http://schemas.microsoft.com/office/drawing/2014/main" id="{78B93ABC-FB0F-432F-8E9D-6E13603CA3F7}"/>
                  </a:ext>
                </a:extLst>
              </p:cNvPr>
              <p:cNvSpPr>
                <a:spLocks/>
              </p:cNvSpPr>
              <p:nvPr/>
            </p:nvSpPr>
            <p:spPr bwMode="auto">
              <a:xfrm>
                <a:off x="6458" y="1678"/>
                <a:ext cx="58" cy="53"/>
              </a:xfrm>
              <a:custGeom>
                <a:avLst/>
                <a:gdLst>
                  <a:gd name="T0" fmla="*/ 11 w 12"/>
                  <a:gd name="T1" fmla="*/ 6 h 11"/>
                  <a:gd name="T2" fmla="*/ 5 w 12"/>
                  <a:gd name="T3" fmla="*/ 9 h 11"/>
                  <a:gd name="T4" fmla="*/ 3 w 12"/>
                  <a:gd name="T5" fmla="*/ 0 h 11"/>
                  <a:gd name="T6" fmla="*/ 4 w 12"/>
                  <a:gd name="T7" fmla="*/ 0 h 11"/>
                  <a:gd name="T8" fmla="*/ 11 w 12"/>
                  <a:gd name="T9" fmla="*/ 6 h 11"/>
                </a:gdLst>
                <a:ahLst/>
                <a:cxnLst>
                  <a:cxn ang="0">
                    <a:pos x="T0" y="T1"/>
                  </a:cxn>
                  <a:cxn ang="0">
                    <a:pos x="T2" y="T3"/>
                  </a:cxn>
                  <a:cxn ang="0">
                    <a:pos x="T4" y="T5"/>
                  </a:cxn>
                  <a:cxn ang="0">
                    <a:pos x="T6" y="T7"/>
                  </a:cxn>
                  <a:cxn ang="0">
                    <a:pos x="T8" y="T9"/>
                  </a:cxn>
                </a:cxnLst>
                <a:rect l="0" t="0" r="r" b="b"/>
                <a:pathLst>
                  <a:path w="12" h="11">
                    <a:moveTo>
                      <a:pt x="11" y="6"/>
                    </a:moveTo>
                    <a:cubicBezTo>
                      <a:pt x="12" y="10"/>
                      <a:pt x="9" y="11"/>
                      <a:pt x="5" y="9"/>
                    </a:cubicBezTo>
                    <a:cubicBezTo>
                      <a:pt x="1" y="7"/>
                      <a:pt x="0" y="1"/>
                      <a:pt x="3" y="0"/>
                    </a:cubicBezTo>
                    <a:cubicBezTo>
                      <a:pt x="4" y="0"/>
                      <a:pt x="4" y="0"/>
                      <a:pt x="4" y="0"/>
                    </a:cubicBezTo>
                    <a:cubicBezTo>
                      <a:pt x="7" y="0"/>
                      <a:pt x="10" y="3"/>
                      <a:pt x="11"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6" name="Freeform 2476">
                <a:extLst>
                  <a:ext uri="{FF2B5EF4-FFF2-40B4-BE49-F238E27FC236}">
                    <a16:creationId xmlns:a16="http://schemas.microsoft.com/office/drawing/2014/main" id="{6CC297A3-EE12-4A29-92EE-B4976377AEAA}"/>
                  </a:ext>
                </a:extLst>
              </p:cNvPr>
              <p:cNvSpPr>
                <a:spLocks/>
              </p:cNvSpPr>
              <p:nvPr/>
            </p:nvSpPr>
            <p:spPr bwMode="auto">
              <a:xfrm>
                <a:off x="6776" y="1394"/>
                <a:ext cx="43" cy="43"/>
              </a:xfrm>
              <a:custGeom>
                <a:avLst/>
                <a:gdLst>
                  <a:gd name="T0" fmla="*/ 7 w 9"/>
                  <a:gd name="T1" fmla="*/ 6 h 9"/>
                  <a:gd name="T2" fmla="*/ 8 w 9"/>
                  <a:gd name="T3" fmla="*/ 9 h 9"/>
                  <a:gd name="T4" fmla="*/ 1 w 9"/>
                  <a:gd name="T5" fmla="*/ 1 h 9"/>
                  <a:gd name="T6" fmla="*/ 1 w 9"/>
                  <a:gd name="T7" fmla="*/ 0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9" y="8"/>
                      <a:pt x="9" y="9"/>
                      <a:pt x="8" y="9"/>
                    </a:cubicBezTo>
                    <a:cubicBezTo>
                      <a:pt x="7" y="9"/>
                      <a:pt x="0" y="1"/>
                      <a:pt x="1" y="1"/>
                    </a:cubicBezTo>
                    <a:cubicBezTo>
                      <a:pt x="1" y="0"/>
                      <a:pt x="1" y="0"/>
                      <a:pt x="1" y="0"/>
                    </a:cubicBezTo>
                    <a:cubicBezTo>
                      <a:pt x="2" y="1"/>
                      <a:pt x="5"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7" name="Freeform 2477">
                <a:extLst>
                  <a:ext uri="{FF2B5EF4-FFF2-40B4-BE49-F238E27FC236}">
                    <a16:creationId xmlns:a16="http://schemas.microsoft.com/office/drawing/2014/main" id="{234C5774-9240-4C4F-9102-6D858EE60CC9}"/>
                  </a:ext>
                </a:extLst>
              </p:cNvPr>
              <p:cNvSpPr>
                <a:spLocks/>
              </p:cNvSpPr>
              <p:nvPr/>
            </p:nvSpPr>
            <p:spPr bwMode="auto">
              <a:xfrm>
                <a:off x="6844" y="1461"/>
                <a:ext cx="43" cy="44"/>
              </a:xfrm>
              <a:custGeom>
                <a:avLst/>
                <a:gdLst>
                  <a:gd name="T0" fmla="*/ 7 w 9"/>
                  <a:gd name="T1" fmla="*/ 5 h 9"/>
                  <a:gd name="T2" fmla="*/ 9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9" y="9"/>
                    </a:cubicBezTo>
                    <a:cubicBezTo>
                      <a:pt x="7" y="9"/>
                      <a:pt x="0" y="1"/>
                      <a:pt x="1" y="0"/>
                    </a:cubicBezTo>
                    <a:cubicBezTo>
                      <a:pt x="1" y="0"/>
                      <a:pt x="1" y="0"/>
                      <a:pt x="1" y="0"/>
                    </a:cubicBezTo>
                    <a:cubicBezTo>
                      <a:pt x="3"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8" name="Freeform 2478">
                <a:extLst>
                  <a:ext uri="{FF2B5EF4-FFF2-40B4-BE49-F238E27FC236}">
                    <a16:creationId xmlns:a16="http://schemas.microsoft.com/office/drawing/2014/main" id="{1C538445-07E4-4BD7-86FD-C15BDF5E8BD3}"/>
                  </a:ext>
                </a:extLst>
              </p:cNvPr>
              <p:cNvSpPr>
                <a:spLocks/>
              </p:cNvSpPr>
              <p:nvPr/>
            </p:nvSpPr>
            <p:spPr bwMode="auto">
              <a:xfrm>
                <a:off x="6858" y="1452"/>
                <a:ext cx="43" cy="43"/>
              </a:xfrm>
              <a:custGeom>
                <a:avLst/>
                <a:gdLst>
                  <a:gd name="T0" fmla="*/ 6 w 9"/>
                  <a:gd name="T1" fmla="*/ 6 h 9"/>
                  <a:gd name="T2" fmla="*/ 8 w 9"/>
                  <a:gd name="T3" fmla="*/ 9 h 9"/>
                  <a:gd name="T4" fmla="*/ 1 w 9"/>
                  <a:gd name="T5" fmla="*/ 0 h 9"/>
                  <a:gd name="T6" fmla="*/ 1 w 9"/>
                  <a:gd name="T7" fmla="*/ 0 h 9"/>
                  <a:gd name="T8" fmla="*/ 6 w 9"/>
                  <a:gd name="T9" fmla="*/ 6 h 9"/>
                </a:gdLst>
                <a:ahLst/>
                <a:cxnLst>
                  <a:cxn ang="0">
                    <a:pos x="T0" y="T1"/>
                  </a:cxn>
                  <a:cxn ang="0">
                    <a:pos x="T2" y="T3"/>
                  </a:cxn>
                  <a:cxn ang="0">
                    <a:pos x="T4" y="T5"/>
                  </a:cxn>
                  <a:cxn ang="0">
                    <a:pos x="T6" y="T7"/>
                  </a:cxn>
                  <a:cxn ang="0">
                    <a:pos x="T8" y="T9"/>
                  </a:cxn>
                </a:cxnLst>
                <a:rect l="0" t="0" r="r" b="b"/>
                <a:pathLst>
                  <a:path w="9" h="9">
                    <a:moveTo>
                      <a:pt x="6" y="6"/>
                    </a:moveTo>
                    <a:cubicBezTo>
                      <a:pt x="8" y="8"/>
                      <a:pt x="9" y="9"/>
                      <a:pt x="8" y="9"/>
                    </a:cubicBezTo>
                    <a:cubicBezTo>
                      <a:pt x="7" y="9"/>
                      <a:pt x="0" y="1"/>
                      <a:pt x="1" y="0"/>
                    </a:cubicBezTo>
                    <a:cubicBezTo>
                      <a:pt x="1" y="0"/>
                      <a:pt x="1" y="0"/>
                      <a:pt x="1" y="0"/>
                    </a:cubicBezTo>
                    <a:cubicBezTo>
                      <a:pt x="2"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29" name="Freeform 2479">
                <a:extLst>
                  <a:ext uri="{FF2B5EF4-FFF2-40B4-BE49-F238E27FC236}">
                    <a16:creationId xmlns:a16="http://schemas.microsoft.com/office/drawing/2014/main" id="{30426D2E-1B60-4DC9-B329-7C547BBECFE3}"/>
                  </a:ext>
                </a:extLst>
              </p:cNvPr>
              <p:cNvSpPr>
                <a:spLocks/>
              </p:cNvSpPr>
              <p:nvPr/>
            </p:nvSpPr>
            <p:spPr bwMode="auto">
              <a:xfrm>
                <a:off x="6791" y="1389"/>
                <a:ext cx="43" cy="43"/>
              </a:xfrm>
              <a:custGeom>
                <a:avLst/>
                <a:gdLst>
                  <a:gd name="T0" fmla="*/ 7 w 9"/>
                  <a:gd name="T1" fmla="*/ 6 h 9"/>
                  <a:gd name="T2" fmla="*/ 9 w 9"/>
                  <a:gd name="T3" fmla="*/ 9 h 9"/>
                  <a:gd name="T4" fmla="*/ 1 w 9"/>
                  <a:gd name="T5" fmla="*/ 0 h 9"/>
                  <a:gd name="T6" fmla="*/ 1 w 9"/>
                  <a:gd name="T7" fmla="*/ 0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8"/>
                      <a:pt x="9" y="9"/>
                      <a:pt x="9" y="9"/>
                    </a:cubicBezTo>
                    <a:cubicBezTo>
                      <a:pt x="7" y="9"/>
                      <a:pt x="0" y="1"/>
                      <a:pt x="1" y="0"/>
                    </a:cubicBezTo>
                    <a:cubicBezTo>
                      <a:pt x="1" y="0"/>
                      <a:pt x="1" y="0"/>
                      <a:pt x="1" y="0"/>
                    </a:cubicBezTo>
                    <a:cubicBezTo>
                      <a:pt x="2" y="1"/>
                      <a:pt x="5"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0" name="Freeform 2480">
                <a:extLst>
                  <a:ext uri="{FF2B5EF4-FFF2-40B4-BE49-F238E27FC236}">
                    <a16:creationId xmlns:a16="http://schemas.microsoft.com/office/drawing/2014/main" id="{23C21E38-5EFC-4402-945F-A4E53EF3B63E}"/>
                  </a:ext>
                </a:extLst>
              </p:cNvPr>
              <p:cNvSpPr>
                <a:spLocks/>
              </p:cNvSpPr>
              <p:nvPr/>
            </p:nvSpPr>
            <p:spPr bwMode="auto">
              <a:xfrm>
                <a:off x="6723" y="1331"/>
                <a:ext cx="43" cy="43"/>
              </a:xfrm>
              <a:custGeom>
                <a:avLst/>
                <a:gdLst>
                  <a:gd name="T0" fmla="*/ 7 w 9"/>
                  <a:gd name="T1" fmla="*/ 5 h 9"/>
                  <a:gd name="T2" fmla="*/ 9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7"/>
                      <a:pt x="9" y="9"/>
                      <a:pt x="9" y="9"/>
                    </a:cubicBezTo>
                    <a:cubicBezTo>
                      <a:pt x="7" y="8"/>
                      <a:pt x="0" y="1"/>
                      <a:pt x="1" y="0"/>
                    </a:cubicBezTo>
                    <a:cubicBezTo>
                      <a:pt x="1" y="0"/>
                      <a:pt x="1" y="0"/>
                      <a:pt x="1" y="0"/>
                    </a:cubicBezTo>
                    <a:cubicBezTo>
                      <a:pt x="2" y="1"/>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1" name="Freeform 2481">
                <a:extLst>
                  <a:ext uri="{FF2B5EF4-FFF2-40B4-BE49-F238E27FC236}">
                    <a16:creationId xmlns:a16="http://schemas.microsoft.com/office/drawing/2014/main" id="{22B22FF1-A0F1-40A5-96C5-D9AA96B2B3B6}"/>
                  </a:ext>
                </a:extLst>
              </p:cNvPr>
              <p:cNvSpPr>
                <a:spLocks/>
              </p:cNvSpPr>
              <p:nvPr/>
            </p:nvSpPr>
            <p:spPr bwMode="auto">
              <a:xfrm>
                <a:off x="6670" y="1273"/>
                <a:ext cx="48" cy="39"/>
              </a:xfrm>
              <a:custGeom>
                <a:avLst/>
                <a:gdLst>
                  <a:gd name="T0" fmla="*/ 7 w 10"/>
                  <a:gd name="T1" fmla="*/ 5 h 8"/>
                  <a:gd name="T2" fmla="*/ 10 w 10"/>
                  <a:gd name="T3" fmla="*/ 8 h 8"/>
                  <a:gd name="T4" fmla="*/ 1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8" y="6"/>
                      <a:pt x="10" y="8"/>
                      <a:pt x="10" y="8"/>
                    </a:cubicBezTo>
                    <a:cubicBezTo>
                      <a:pt x="9" y="8"/>
                      <a:pt x="0" y="1"/>
                      <a:pt x="1" y="0"/>
                    </a:cubicBezTo>
                    <a:cubicBezTo>
                      <a:pt x="1" y="0"/>
                      <a:pt x="1" y="0"/>
                      <a:pt x="1" y="0"/>
                    </a:cubicBezTo>
                    <a:cubicBezTo>
                      <a:pt x="2" y="1"/>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2" name="Freeform 2482">
                <a:extLst>
                  <a:ext uri="{FF2B5EF4-FFF2-40B4-BE49-F238E27FC236}">
                    <a16:creationId xmlns:a16="http://schemas.microsoft.com/office/drawing/2014/main" id="{52687FE9-3004-451A-90E1-051170F043C4}"/>
                  </a:ext>
                </a:extLst>
              </p:cNvPr>
              <p:cNvSpPr>
                <a:spLocks/>
              </p:cNvSpPr>
              <p:nvPr/>
            </p:nvSpPr>
            <p:spPr bwMode="auto">
              <a:xfrm>
                <a:off x="6718" y="1307"/>
                <a:ext cx="44" cy="39"/>
              </a:xfrm>
              <a:custGeom>
                <a:avLst/>
                <a:gdLst>
                  <a:gd name="T0" fmla="*/ 7 w 9"/>
                  <a:gd name="T1" fmla="*/ 5 h 8"/>
                  <a:gd name="T2" fmla="*/ 9 w 9"/>
                  <a:gd name="T3" fmla="*/ 8 h 8"/>
                  <a:gd name="T4" fmla="*/ 1 w 9"/>
                  <a:gd name="T5" fmla="*/ 0 h 8"/>
                  <a:gd name="T6" fmla="*/ 1 w 9"/>
                  <a:gd name="T7" fmla="*/ 0 h 8"/>
                  <a:gd name="T8" fmla="*/ 7 w 9"/>
                  <a:gd name="T9" fmla="*/ 5 h 8"/>
                </a:gdLst>
                <a:ahLst/>
                <a:cxnLst>
                  <a:cxn ang="0">
                    <a:pos x="T0" y="T1"/>
                  </a:cxn>
                  <a:cxn ang="0">
                    <a:pos x="T2" y="T3"/>
                  </a:cxn>
                  <a:cxn ang="0">
                    <a:pos x="T4" y="T5"/>
                  </a:cxn>
                  <a:cxn ang="0">
                    <a:pos x="T6" y="T7"/>
                  </a:cxn>
                  <a:cxn ang="0">
                    <a:pos x="T8" y="T9"/>
                  </a:cxn>
                </a:cxnLst>
                <a:rect l="0" t="0" r="r" b="b"/>
                <a:pathLst>
                  <a:path w="9" h="8">
                    <a:moveTo>
                      <a:pt x="7" y="5"/>
                    </a:moveTo>
                    <a:cubicBezTo>
                      <a:pt x="7" y="5"/>
                      <a:pt x="9" y="7"/>
                      <a:pt x="9" y="8"/>
                    </a:cubicBezTo>
                    <a:cubicBezTo>
                      <a:pt x="8" y="8"/>
                      <a:pt x="0" y="1"/>
                      <a:pt x="1" y="0"/>
                    </a:cubicBezTo>
                    <a:cubicBezTo>
                      <a:pt x="1" y="0"/>
                      <a:pt x="1" y="0"/>
                      <a:pt x="1" y="0"/>
                    </a:cubicBezTo>
                    <a:cubicBezTo>
                      <a:pt x="2"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3" name="Freeform 2483">
                <a:extLst>
                  <a:ext uri="{FF2B5EF4-FFF2-40B4-BE49-F238E27FC236}">
                    <a16:creationId xmlns:a16="http://schemas.microsoft.com/office/drawing/2014/main" id="{8DB93983-2142-4730-80EB-C9FBA45688F7}"/>
                  </a:ext>
                </a:extLst>
              </p:cNvPr>
              <p:cNvSpPr>
                <a:spLocks/>
              </p:cNvSpPr>
              <p:nvPr/>
            </p:nvSpPr>
            <p:spPr bwMode="auto">
              <a:xfrm>
                <a:off x="6752" y="1326"/>
                <a:ext cx="43" cy="39"/>
              </a:xfrm>
              <a:custGeom>
                <a:avLst/>
                <a:gdLst>
                  <a:gd name="T0" fmla="*/ 6 w 9"/>
                  <a:gd name="T1" fmla="*/ 5 h 8"/>
                  <a:gd name="T2" fmla="*/ 9 w 9"/>
                  <a:gd name="T3" fmla="*/ 8 h 8"/>
                  <a:gd name="T4" fmla="*/ 0 w 9"/>
                  <a:gd name="T5" fmla="*/ 0 h 8"/>
                  <a:gd name="T6" fmla="*/ 1 w 9"/>
                  <a:gd name="T7" fmla="*/ 0 h 8"/>
                  <a:gd name="T8" fmla="*/ 6 w 9"/>
                  <a:gd name="T9" fmla="*/ 5 h 8"/>
                </a:gdLst>
                <a:ahLst/>
                <a:cxnLst>
                  <a:cxn ang="0">
                    <a:pos x="T0" y="T1"/>
                  </a:cxn>
                  <a:cxn ang="0">
                    <a:pos x="T2" y="T3"/>
                  </a:cxn>
                  <a:cxn ang="0">
                    <a:pos x="T4" y="T5"/>
                  </a:cxn>
                  <a:cxn ang="0">
                    <a:pos x="T6" y="T7"/>
                  </a:cxn>
                  <a:cxn ang="0">
                    <a:pos x="T8" y="T9"/>
                  </a:cxn>
                </a:cxnLst>
                <a:rect l="0" t="0" r="r" b="b"/>
                <a:pathLst>
                  <a:path w="9" h="8">
                    <a:moveTo>
                      <a:pt x="6" y="5"/>
                    </a:moveTo>
                    <a:cubicBezTo>
                      <a:pt x="7" y="6"/>
                      <a:pt x="9" y="8"/>
                      <a:pt x="9" y="8"/>
                    </a:cubicBezTo>
                    <a:cubicBezTo>
                      <a:pt x="8" y="8"/>
                      <a:pt x="0" y="1"/>
                      <a:pt x="0" y="0"/>
                    </a:cubicBezTo>
                    <a:cubicBezTo>
                      <a:pt x="0" y="0"/>
                      <a:pt x="1" y="0"/>
                      <a:pt x="1" y="0"/>
                    </a:cubicBezTo>
                    <a:cubicBezTo>
                      <a:pt x="1" y="0"/>
                      <a:pt x="4"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4" name="Freeform 2484">
                <a:extLst>
                  <a:ext uri="{FF2B5EF4-FFF2-40B4-BE49-F238E27FC236}">
                    <a16:creationId xmlns:a16="http://schemas.microsoft.com/office/drawing/2014/main" id="{17A2AD83-3AF5-4CC2-823C-4458AF15687A}"/>
                  </a:ext>
                </a:extLst>
              </p:cNvPr>
              <p:cNvSpPr>
                <a:spLocks/>
              </p:cNvSpPr>
              <p:nvPr/>
            </p:nvSpPr>
            <p:spPr bwMode="auto">
              <a:xfrm>
                <a:off x="6834" y="1408"/>
                <a:ext cx="38" cy="44"/>
              </a:xfrm>
              <a:custGeom>
                <a:avLst/>
                <a:gdLst>
                  <a:gd name="T0" fmla="*/ 6 w 8"/>
                  <a:gd name="T1" fmla="*/ 6 h 9"/>
                  <a:gd name="T2" fmla="*/ 8 w 8"/>
                  <a:gd name="T3" fmla="*/ 9 h 9"/>
                  <a:gd name="T4" fmla="*/ 0 w 8"/>
                  <a:gd name="T5" fmla="*/ 0 h 9"/>
                  <a:gd name="T6" fmla="*/ 0 w 8"/>
                  <a:gd name="T7" fmla="*/ 0 h 9"/>
                  <a:gd name="T8" fmla="*/ 6 w 8"/>
                  <a:gd name="T9" fmla="*/ 6 h 9"/>
                </a:gdLst>
                <a:ahLst/>
                <a:cxnLst>
                  <a:cxn ang="0">
                    <a:pos x="T0" y="T1"/>
                  </a:cxn>
                  <a:cxn ang="0">
                    <a:pos x="T2" y="T3"/>
                  </a:cxn>
                  <a:cxn ang="0">
                    <a:pos x="T4" y="T5"/>
                  </a:cxn>
                  <a:cxn ang="0">
                    <a:pos x="T6" y="T7"/>
                  </a:cxn>
                  <a:cxn ang="0">
                    <a:pos x="T8" y="T9"/>
                  </a:cxn>
                </a:cxnLst>
                <a:rect l="0" t="0" r="r" b="b"/>
                <a:pathLst>
                  <a:path w="8" h="9">
                    <a:moveTo>
                      <a:pt x="6" y="6"/>
                    </a:moveTo>
                    <a:cubicBezTo>
                      <a:pt x="6" y="6"/>
                      <a:pt x="8" y="9"/>
                      <a:pt x="8" y="9"/>
                    </a:cubicBezTo>
                    <a:cubicBezTo>
                      <a:pt x="7" y="9"/>
                      <a:pt x="0" y="1"/>
                      <a:pt x="0" y="0"/>
                    </a:cubicBezTo>
                    <a:cubicBezTo>
                      <a:pt x="0" y="0"/>
                      <a:pt x="0" y="0"/>
                      <a:pt x="0" y="0"/>
                    </a:cubicBezTo>
                    <a:cubicBezTo>
                      <a:pt x="1"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5" name="Freeform 2485">
                <a:extLst>
                  <a:ext uri="{FF2B5EF4-FFF2-40B4-BE49-F238E27FC236}">
                    <a16:creationId xmlns:a16="http://schemas.microsoft.com/office/drawing/2014/main" id="{E398C943-1763-4689-BD97-AD8D3D303198}"/>
                  </a:ext>
                </a:extLst>
              </p:cNvPr>
              <p:cNvSpPr>
                <a:spLocks/>
              </p:cNvSpPr>
              <p:nvPr/>
            </p:nvSpPr>
            <p:spPr bwMode="auto">
              <a:xfrm>
                <a:off x="6892" y="1481"/>
                <a:ext cx="43" cy="43"/>
              </a:xfrm>
              <a:custGeom>
                <a:avLst/>
                <a:gdLst>
                  <a:gd name="T0" fmla="*/ 6 w 9"/>
                  <a:gd name="T1" fmla="*/ 5 h 9"/>
                  <a:gd name="T2" fmla="*/ 8 w 9"/>
                  <a:gd name="T3" fmla="*/ 9 h 9"/>
                  <a:gd name="T4" fmla="*/ 1 w 9"/>
                  <a:gd name="T5" fmla="*/ 0 h 9"/>
                  <a:gd name="T6" fmla="*/ 1 w 9"/>
                  <a:gd name="T7" fmla="*/ 0 h 9"/>
                  <a:gd name="T8" fmla="*/ 6 w 9"/>
                  <a:gd name="T9" fmla="*/ 5 h 9"/>
                </a:gdLst>
                <a:ahLst/>
                <a:cxnLst>
                  <a:cxn ang="0">
                    <a:pos x="T0" y="T1"/>
                  </a:cxn>
                  <a:cxn ang="0">
                    <a:pos x="T2" y="T3"/>
                  </a:cxn>
                  <a:cxn ang="0">
                    <a:pos x="T4" y="T5"/>
                  </a:cxn>
                  <a:cxn ang="0">
                    <a:pos x="T6" y="T7"/>
                  </a:cxn>
                  <a:cxn ang="0">
                    <a:pos x="T8" y="T9"/>
                  </a:cxn>
                </a:cxnLst>
                <a:rect l="0" t="0" r="r" b="b"/>
                <a:pathLst>
                  <a:path w="9" h="9">
                    <a:moveTo>
                      <a:pt x="6" y="5"/>
                    </a:moveTo>
                    <a:cubicBezTo>
                      <a:pt x="7" y="6"/>
                      <a:pt x="9" y="9"/>
                      <a:pt x="8" y="9"/>
                    </a:cubicBezTo>
                    <a:cubicBezTo>
                      <a:pt x="7" y="9"/>
                      <a:pt x="0" y="0"/>
                      <a:pt x="1" y="0"/>
                    </a:cubicBezTo>
                    <a:cubicBezTo>
                      <a:pt x="1" y="0"/>
                      <a:pt x="1" y="0"/>
                      <a:pt x="1" y="0"/>
                    </a:cubicBezTo>
                    <a:cubicBezTo>
                      <a:pt x="2" y="0"/>
                      <a:pt x="4" y="3"/>
                      <a:pt x="6"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6" name="Freeform 2486">
                <a:extLst>
                  <a:ext uri="{FF2B5EF4-FFF2-40B4-BE49-F238E27FC236}">
                    <a16:creationId xmlns:a16="http://schemas.microsoft.com/office/drawing/2014/main" id="{B9B1670C-F19F-4A3B-8960-857AD2A9B29A}"/>
                  </a:ext>
                </a:extLst>
              </p:cNvPr>
              <p:cNvSpPr>
                <a:spLocks/>
              </p:cNvSpPr>
              <p:nvPr/>
            </p:nvSpPr>
            <p:spPr bwMode="auto">
              <a:xfrm>
                <a:off x="6945" y="1553"/>
                <a:ext cx="43" cy="48"/>
              </a:xfrm>
              <a:custGeom>
                <a:avLst/>
                <a:gdLst>
                  <a:gd name="T0" fmla="*/ 6 w 9"/>
                  <a:gd name="T1" fmla="*/ 6 h 10"/>
                  <a:gd name="T2" fmla="*/ 8 w 9"/>
                  <a:gd name="T3" fmla="*/ 10 h 10"/>
                  <a:gd name="T4" fmla="*/ 1 w 9"/>
                  <a:gd name="T5" fmla="*/ 0 h 10"/>
                  <a:gd name="T6" fmla="*/ 1 w 9"/>
                  <a:gd name="T7" fmla="*/ 0 h 10"/>
                  <a:gd name="T8" fmla="*/ 6 w 9"/>
                  <a:gd name="T9" fmla="*/ 6 h 10"/>
                </a:gdLst>
                <a:ahLst/>
                <a:cxnLst>
                  <a:cxn ang="0">
                    <a:pos x="T0" y="T1"/>
                  </a:cxn>
                  <a:cxn ang="0">
                    <a:pos x="T2" y="T3"/>
                  </a:cxn>
                  <a:cxn ang="0">
                    <a:pos x="T4" y="T5"/>
                  </a:cxn>
                  <a:cxn ang="0">
                    <a:pos x="T6" y="T7"/>
                  </a:cxn>
                  <a:cxn ang="0">
                    <a:pos x="T8" y="T9"/>
                  </a:cxn>
                </a:cxnLst>
                <a:rect l="0" t="0" r="r" b="b"/>
                <a:pathLst>
                  <a:path w="9" h="10">
                    <a:moveTo>
                      <a:pt x="6" y="6"/>
                    </a:moveTo>
                    <a:cubicBezTo>
                      <a:pt x="8" y="8"/>
                      <a:pt x="9" y="10"/>
                      <a:pt x="8" y="10"/>
                    </a:cubicBezTo>
                    <a:cubicBezTo>
                      <a:pt x="7" y="9"/>
                      <a:pt x="0" y="1"/>
                      <a:pt x="1" y="0"/>
                    </a:cubicBezTo>
                    <a:cubicBezTo>
                      <a:pt x="1" y="0"/>
                      <a:pt x="1" y="0"/>
                      <a:pt x="1" y="0"/>
                    </a:cubicBezTo>
                    <a:cubicBezTo>
                      <a:pt x="2"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7" name="Freeform 2487">
                <a:extLst>
                  <a:ext uri="{FF2B5EF4-FFF2-40B4-BE49-F238E27FC236}">
                    <a16:creationId xmlns:a16="http://schemas.microsoft.com/office/drawing/2014/main" id="{6DD56CE2-7441-4EBD-879A-B61310B0274F}"/>
                  </a:ext>
                </a:extLst>
              </p:cNvPr>
              <p:cNvSpPr>
                <a:spLocks/>
              </p:cNvSpPr>
              <p:nvPr/>
            </p:nvSpPr>
            <p:spPr bwMode="auto">
              <a:xfrm>
                <a:off x="7007" y="1630"/>
                <a:ext cx="39" cy="48"/>
              </a:xfrm>
              <a:custGeom>
                <a:avLst/>
                <a:gdLst>
                  <a:gd name="T0" fmla="*/ 6 w 8"/>
                  <a:gd name="T1" fmla="*/ 6 h 10"/>
                  <a:gd name="T2" fmla="*/ 7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7" y="8"/>
                      <a:pt x="8" y="10"/>
                      <a:pt x="7" y="10"/>
                    </a:cubicBezTo>
                    <a:cubicBezTo>
                      <a:pt x="6" y="10"/>
                      <a:pt x="0" y="0"/>
                      <a:pt x="1" y="0"/>
                    </a:cubicBezTo>
                    <a:cubicBezTo>
                      <a:pt x="1" y="0"/>
                      <a:pt x="1" y="0"/>
                      <a:pt x="1" y="0"/>
                    </a:cubicBezTo>
                    <a:cubicBezTo>
                      <a:pt x="2" y="0"/>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8" name="Freeform 2488">
                <a:extLst>
                  <a:ext uri="{FF2B5EF4-FFF2-40B4-BE49-F238E27FC236}">
                    <a16:creationId xmlns:a16="http://schemas.microsoft.com/office/drawing/2014/main" id="{A18437CD-B241-4BF1-88FD-56159786412D}"/>
                  </a:ext>
                </a:extLst>
              </p:cNvPr>
              <p:cNvSpPr>
                <a:spLocks/>
              </p:cNvSpPr>
              <p:nvPr/>
            </p:nvSpPr>
            <p:spPr bwMode="auto">
              <a:xfrm>
                <a:off x="7007" y="1611"/>
                <a:ext cx="39" cy="48"/>
              </a:xfrm>
              <a:custGeom>
                <a:avLst/>
                <a:gdLst>
                  <a:gd name="T0" fmla="*/ 5 w 8"/>
                  <a:gd name="T1" fmla="*/ 6 h 10"/>
                  <a:gd name="T2" fmla="*/ 7 w 8"/>
                  <a:gd name="T3" fmla="*/ 10 h 10"/>
                  <a:gd name="T4" fmla="*/ 1 w 8"/>
                  <a:gd name="T5" fmla="*/ 0 h 10"/>
                  <a:gd name="T6" fmla="*/ 1 w 8"/>
                  <a:gd name="T7" fmla="*/ 0 h 10"/>
                  <a:gd name="T8" fmla="*/ 5 w 8"/>
                  <a:gd name="T9" fmla="*/ 6 h 10"/>
                </a:gdLst>
                <a:ahLst/>
                <a:cxnLst>
                  <a:cxn ang="0">
                    <a:pos x="T0" y="T1"/>
                  </a:cxn>
                  <a:cxn ang="0">
                    <a:pos x="T2" y="T3"/>
                  </a:cxn>
                  <a:cxn ang="0">
                    <a:pos x="T4" y="T5"/>
                  </a:cxn>
                  <a:cxn ang="0">
                    <a:pos x="T6" y="T7"/>
                  </a:cxn>
                  <a:cxn ang="0">
                    <a:pos x="T8" y="T9"/>
                  </a:cxn>
                </a:cxnLst>
                <a:rect l="0" t="0" r="r" b="b"/>
                <a:pathLst>
                  <a:path w="8" h="10">
                    <a:moveTo>
                      <a:pt x="5" y="6"/>
                    </a:moveTo>
                    <a:cubicBezTo>
                      <a:pt x="6" y="7"/>
                      <a:pt x="8" y="10"/>
                      <a:pt x="7" y="10"/>
                    </a:cubicBezTo>
                    <a:cubicBezTo>
                      <a:pt x="7" y="10"/>
                      <a:pt x="0" y="1"/>
                      <a:pt x="1" y="0"/>
                    </a:cubicBezTo>
                    <a:cubicBezTo>
                      <a:pt x="1" y="0"/>
                      <a:pt x="1" y="0"/>
                      <a:pt x="1" y="0"/>
                    </a:cubicBezTo>
                    <a:cubicBezTo>
                      <a:pt x="1" y="1"/>
                      <a:pt x="4"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39" name="Freeform 2489">
                <a:extLst>
                  <a:ext uri="{FF2B5EF4-FFF2-40B4-BE49-F238E27FC236}">
                    <a16:creationId xmlns:a16="http://schemas.microsoft.com/office/drawing/2014/main" id="{CDE3CFD0-67E5-4DDF-BBF1-97C7DF18CCCF}"/>
                  </a:ext>
                </a:extLst>
              </p:cNvPr>
              <p:cNvSpPr>
                <a:spLocks/>
              </p:cNvSpPr>
              <p:nvPr/>
            </p:nvSpPr>
            <p:spPr bwMode="auto">
              <a:xfrm>
                <a:off x="6959" y="1553"/>
                <a:ext cx="39" cy="43"/>
              </a:xfrm>
              <a:custGeom>
                <a:avLst/>
                <a:gdLst>
                  <a:gd name="T0" fmla="*/ 5 w 8"/>
                  <a:gd name="T1" fmla="*/ 5 h 9"/>
                  <a:gd name="T2" fmla="*/ 8 w 8"/>
                  <a:gd name="T3" fmla="*/ 9 h 9"/>
                  <a:gd name="T4" fmla="*/ 0 w 8"/>
                  <a:gd name="T5" fmla="*/ 0 h 9"/>
                  <a:gd name="T6" fmla="*/ 1 w 8"/>
                  <a:gd name="T7" fmla="*/ 0 h 9"/>
                  <a:gd name="T8" fmla="*/ 5 w 8"/>
                  <a:gd name="T9" fmla="*/ 5 h 9"/>
                </a:gdLst>
                <a:ahLst/>
                <a:cxnLst>
                  <a:cxn ang="0">
                    <a:pos x="T0" y="T1"/>
                  </a:cxn>
                  <a:cxn ang="0">
                    <a:pos x="T2" y="T3"/>
                  </a:cxn>
                  <a:cxn ang="0">
                    <a:pos x="T4" y="T5"/>
                  </a:cxn>
                  <a:cxn ang="0">
                    <a:pos x="T6" y="T7"/>
                  </a:cxn>
                  <a:cxn ang="0">
                    <a:pos x="T8" y="T9"/>
                  </a:cxn>
                </a:cxnLst>
                <a:rect l="0" t="0" r="r" b="b"/>
                <a:pathLst>
                  <a:path w="8" h="9">
                    <a:moveTo>
                      <a:pt x="5" y="5"/>
                    </a:moveTo>
                    <a:cubicBezTo>
                      <a:pt x="6" y="6"/>
                      <a:pt x="8" y="9"/>
                      <a:pt x="8" y="9"/>
                    </a:cubicBezTo>
                    <a:cubicBezTo>
                      <a:pt x="7" y="9"/>
                      <a:pt x="0" y="0"/>
                      <a:pt x="0" y="0"/>
                    </a:cubicBezTo>
                    <a:cubicBezTo>
                      <a:pt x="0" y="0"/>
                      <a:pt x="0" y="0"/>
                      <a:pt x="1" y="0"/>
                    </a:cubicBezTo>
                    <a:cubicBezTo>
                      <a:pt x="1" y="0"/>
                      <a:pt x="4"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0" name="Freeform 2490">
                <a:extLst>
                  <a:ext uri="{FF2B5EF4-FFF2-40B4-BE49-F238E27FC236}">
                    <a16:creationId xmlns:a16="http://schemas.microsoft.com/office/drawing/2014/main" id="{52FD8548-DD70-43B5-B1EF-05B4444DFD5C}"/>
                  </a:ext>
                </a:extLst>
              </p:cNvPr>
              <p:cNvSpPr>
                <a:spLocks/>
              </p:cNvSpPr>
              <p:nvPr/>
            </p:nvSpPr>
            <p:spPr bwMode="auto">
              <a:xfrm>
                <a:off x="6906" y="1481"/>
                <a:ext cx="39" cy="48"/>
              </a:xfrm>
              <a:custGeom>
                <a:avLst/>
                <a:gdLst>
                  <a:gd name="T0" fmla="*/ 6 w 8"/>
                  <a:gd name="T1" fmla="*/ 6 h 10"/>
                  <a:gd name="T2" fmla="*/ 8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6" y="6"/>
                      <a:pt x="8" y="9"/>
                      <a:pt x="8" y="10"/>
                    </a:cubicBezTo>
                    <a:cubicBezTo>
                      <a:pt x="7" y="9"/>
                      <a:pt x="0" y="1"/>
                      <a:pt x="1" y="0"/>
                    </a:cubicBezTo>
                    <a:cubicBezTo>
                      <a:pt x="1" y="0"/>
                      <a:pt x="1" y="0"/>
                      <a:pt x="1" y="0"/>
                    </a:cubicBezTo>
                    <a:cubicBezTo>
                      <a:pt x="1"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1" name="Freeform 2491">
                <a:extLst>
                  <a:ext uri="{FF2B5EF4-FFF2-40B4-BE49-F238E27FC236}">
                    <a16:creationId xmlns:a16="http://schemas.microsoft.com/office/drawing/2014/main" id="{675F33ED-8FA9-498C-8707-2C0F5327B764}"/>
                  </a:ext>
                </a:extLst>
              </p:cNvPr>
              <p:cNvSpPr>
                <a:spLocks/>
              </p:cNvSpPr>
              <p:nvPr/>
            </p:nvSpPr>
            <p:spPr bwMode="auto">
              <a:xfrm>
                <a:off x="6848" y="1413"/>
                <a:ext cx="39" cy="43"/>
              </a:xfrm>
              <a:custGeom>
                <a:avLst/>
                <a:gdLst>
                  <a:gd name="T0" fmla="*/ 6 w 8"/>
                  <a:gd name="T1" fmla="*/ 6 h 9"/>
                  <a:gd name="T2" fmla="*/ 8 w 8"/>
                  <a:gd name="T3" fmla="*/ 9 h 9"/>
                  <a:gd name="T4" fmla="*/ 0 w 8"/>
                  <a:gd name="T5" fmla="*/ 0 h 9"/>
                  <a:gd name="T6" fmla="*/ 0 w 8"/>
                  <a:gd name="T7" fmla="*/ 0 h 9"/>
                  <a:gd name="T8" fmla="*/ 6 w 8"/>
                  <a:gd name="T9" fmla="*/ 6 h 9"/>
                </a:gdLst>
                <a:ahLst/>
                <a:cxnLst>
                  <a:cxn ang="0">
                    <a:pos x="T0" y="T1"/>
                  </a:cxn>
                  <a:cxn ang="0">
                    <a:pos x="T2" y="T3"/>
                  </a:cxn>
                  <a:cxn ang="0">
                    <a:pos x="T4" y="T5"/>
                  </a:cxn>
                  <a:cxn ang="0">
                    <a:pos x="T6" y="T7"/>
                  </a:cxn>
                  <a:cxn ang="0">
                    <a:pos x="T8" y="T9"/>
                  </a:cxn>
                </a:cxnLst>
                <a:rect l="0" t="0" r="r" b="b"/>
                <a:pathLst>
                  <a:path w="8" h="9">
                    <a:moveTo>
                      <a:pt x="6" y="6"/>
                    </a:moveTo>
                    <a:cubicBezTo>
                      <a:pt x="6" y="6"/>
                      <a:pt x="8" y="9"/>
                      <a:pt x="8" y="9"/>
                    </a:cubicBezTo>
                    <a:cubicBezTo>
                      <a:pt x="8" y="9"/>
                      <a:pt x="0" y="1"/>
                      <a:pt x="0" y="0"/>
                    </a:cubicBezTo>
                    <a:cubicBezTo>
                      <a:pt x="0" y="0"/>
                      <a:pt x="0" y="0"/>
                      <a:pt x="0" y="0"/>
                    </a:cubicBezTo>
                    <a:cubicBezTo>
                      <a:pt x="1" y="1"/>
                      <a:pt x="4"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2" name="Freeform 2492">
                <a:extLst>
                  <a:ext uri="{FF2B5EF4-FFF2-40B4-BE49-F238E27FC236}">
                    <a16:creationId xmlns:a16="http://schemas.microsoft.com/office/drawing/2014/main" id="{B9BF45AA-0656-40F2-82E6-E3C9D2E63D93}"/>
                  </a:ext>
                </a:extLst>
              </p:cNvPr>
              <p:cNvSpPr>
                <a:spLocks/>
              </p:cNvSpPr>
              <p:nvPr/>
            </p:nvSpPr>
            <p:spPr bwMode="auto">
              <a:xfrm>
                <a:off x="6824" y="1379"/>
                <a:ext cx="39" cy="44"/>
              </a:xfrm>
              <a:custGeom>
                <a:avLst/>
                <a:gdLst>
                  <a:gd name="T0" fmla="*/ 5 w 8"/>
                  <a:gd name="T1" fmla="*/ 6 h 9"/>
                  <a:gd name="T2" fmla="*/ 8 w 8"/>
                  <a:gd name="T3" fmla="*/ 9 h 9"/>
                  <a:gd name="T4" fmla="*/ 8 w 8"/>
                  <a:gd name="T5" fmla="*/ 9 h 9"/>
                  <a:gd name="T6" fmla="*/ 0 w 8"/>
                  <a:gd name="T7" fmla="*/ 0 h 9"/>
                  <a:gd name="T8" fmla="*/ 0 w 8"/>
                  <a:gd name="T9" fmla="*/ 0 h 9"/>
                  <a:gd name="T10" fmla="*/ 5 w 8"/>
                  <a:gd name="T11" fmla="*/ 6 h 9"/>
                </a:gdLst>
                <a:ahLst/>
                <a:cxnLst>
                  <a:cxn ang="0">
                    <a:pos x="T0" y="T1"/>
                  </a:cxn>
                  <a:cxn ang="0">
                    <a:pos x="T2" y="T3"/>
                  </a:cxn>
                  <a:cxn ang="0">
                    <a:pos x="T4" y="T5"/>
                  </a:cxn>
                  <a:cxn ang="0">
                    <a:pos x="T6" y="T7"/>
                  </a:cxn>
                  <a:cxn ang="0">
                    <a:pos x="T8" y="T9"/>
                  </a:cxn>
                  <a:cxn ang="0">
                    <a:pos x="T10" y="T11"/>
                  </a:cxn>
                </a:cxnLst>
                <a:rect l="0" t="0" r="r" b="b"/>
                <a:pathLst>
                  <a:path w="8" h="9">
                    <a:moveTo>
                      <a:pt x="5" y="6"/>
                    </a:moveTo>
                    <a:cubicBezTo>
                      <a:pt x="6" y="7"/>
                      <a:pt x="8" y="9"/>
                      <a:pt x="8" y="9"/>
                    </a:cubicBezTo>
                    <a:cubicBezTo>
                      <a:pt x="8" y="9"/>
                      <a:pt x="8" y="9"/>
                      <a:pt x="8" y="9"/>
                    </a:cubicBezTo>
                    <a:cubicBezTo>
                      <a:pt x="7" y="9"/>
                      <a:pt x="0" y="1"/>
                      <a:pt x="0" y="0"/>
                    </a:cubicBezTo>
                    <a:cubicBezTo>
                      <a:pt x="0" y="0"/>
                      <a:pt x="0" y="0"/>
                      <a:pt x="0" y="0"/>
                    </a:cubicBezTo>
                    <a:cubicBezTo>
                      <a:pt x="0" y="1"/>
                      <a:pt x="3"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3" name="Freeform 2493">
                <a:extLst>
                  <a:ext uri="{FF2B5EF4-FFF2-40B4-BE49-F238E27FC236}">
                    <a16:creationId xmlns:a16="http://schemas.microsoft.com/office/drawing/2014/main" id="{E558688C-72AF-446F-A5E2-F715A733F33B}"/>
                  </a:ext>
                </a:extLst>
              </p:cNvPr>
              <p:cNvSpPr>
                <a:spLocks/>
              </p:cNvSpPr>
              <p:nvPr/>
            </p:nvSpPr>
            <p:spPr bwMode="auto">
              <a:xfrm>
                <a:off x="6887" y="1452"/>
                <a:ext cx="38" cy="43"/>
              </a:xfrm>
              <a:custGeom>
                <a:avLst/>
                <a:gdLst>
                  <a:gd name="T0" fmla="*/ 5 w 8"/>
                  <a:gd name="T1" fmla="*/ 5 h 9"/>
                  <a:gd name="T2" fmla="*/ 8 w 8"/>
                  <a:gd name="T3" fmla="*/ 9 h 9"/>
                  <a:gd name="T4" fmla="*/ 0 w 8"/>
                  <a:gd name="T5" fmla="*/ 0 h 9"/>
                  <a:gd name="T6" fmla="*/ 0 w 8"/>
                  <a:gd name="T7" fmla="*/ 0 h 9"/>
                  <a:gd name="T8" fmla="*/ 5 w 8"/>
                  <a:gd name="T9" fmla="*/ 5 h 9"/>
                </a:gdLst>
                <a:ahLst/>
                <a:cxnLst>
                  <a:cxn ang="0">
                    <a:pos x="T0" y="T1"/>
                  </a:cxn>
                  <a:cxn ang="0">
                    <a:pos x="T2" y="T3"/>
                  </a:cxn>
                  <a:cxn ang="0">
                    <a:pos x="T4" y="T5"/>
                  </a:cxn>
                  <a:cxn ang="0">
                    <a:pos x="T6" y="T7"/>
                  </a:cxn>
                  <a:cxn ang="0">
                    <a:pos x="T8" y="T9"/>
                  </a:cxn>
                </a:cxnLst>
                <a:rect l="0" t="0" r="r" b="b"/>
                <a:pathLst>
                  <a:path w="8" h="9">
                    <a:moveTo>
                      <a:pt x="5" y="5"/>
                    </a:moveTo>
                    <a:cubicBezTo>
                      <a:pt x="6" y="5"/>
                      <a:pt x="8" y="8"/>
                      <a:pt x="8" y="9"/>
                    </a:cubicBezTo>
                    <a:cubicBezTo>
                      <a:pt x="8" y="8"/>
                      <a:pt x="0" y="0"/>
                      <a:pt x="0" y="0"/>
                    </a:cubicBezTo>
                    <a:cubicBezTo>
                      <a:pt x="0" y="0"/>
                      <a:pt x="0" y="0"/>
                      <a:pt x="0" y="0"/>
                    </a:cubicBezTo>
                    <a:cubicBezTo>
                      <a:pt x="1" y="0"/>
                      <a:pt x="3" y="3"/>
                      <a:pt x="5"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4" name="Freeform 2494">
                <a:extLst>
                  <a:ext uri="{FF2B5EF4-FFF2-40B4-BE49-F238E27FC236}">
                    <a16:creationId xmlns:a16="http://schemas.microsoft.com/office/drawing/2014/main" id="{BAB878CE-7894-429B-A022-EBF35C0A9D7E}"/>
                  </a:ext>
                </a:extLst>
              </p:cNvPr>
              <p:cNvSpPr>
                <a:spLocks/>
              </p:cNvSpPr>
              <p:nvPr/>
            </p:nvSpPr>
            <p:spPr bwMode="auto">
              <a:xfrm>
                <a:off x="6945" y="1519"/>
                <a:ext cx="38" cy="48"/>
              </a:xfrm>
              <a:custGeom>
                <a:avLst/>
                <a:gdLst>
                  <a:gd name="T0" fmla="*/ 5 w 8"/>
                  <a:gd name="T1" fmla="*/ 6 h 10"/>
                  <a:gd name="T2" fmla="*/ 8 w 8"/>
                  <a:gd name="T3" fmla="*/ 10 h 10"/>
                  <a:gd name="T4" fmla="*/ 0 w 8"/>
                  <a:gd name="T5" fmla="*/ 0 h 10"/>
                  <a:gd name="T6" fmla="*/ 0 w 8"/>
                  <a:gd name="T7" fmla="*/ 0 h 10"/>
                  <a:gd name="T8" fmla="*/ 5 w 8"/>
                  <a:gd name="T9" fmla="*/ 6 h 10"/>
                </a:gdLst>
                <a:ahLst/>
                <a:cxnLst>
                  <a:cxn ang="0">
                    <a:pos x="T0" y="T1"/>
                  </a:cxn>
                  <a:cxn ang="0">
                    <a:pos x="T2" y="T3"/>
                  </a:cxn>
                  <a:cxn ang="0">
                    <a:pos x="T4" y="T5"/>
                  </a:cxn>
                  <a:cxn ang="0">
                    <a:pos x="T6" y="T7"/>
                  </a:cxn>
                  <a:cxn ang="0">
                    <a:pos x="T8" y="T9"/>
                  </a:cxn>
                </a:cxnLst>
                <a:rect l="0" t="0" r="r" b="b"/>
                <a:pathLst>
                  <a:path w="8" h="10">
                    <a:moveTo>
                      <a:pt x="5" y="6"/>
                    </a:moveTo>
                    <a:cubicBezTo>
                      <a:pt x="5" y="6"/>
                      <a:pt x="8" y="9"/>
                      <a:pt x="8" y="10"/>
                    </a:cubicBezTo>
                    <a:cubicBezTo>
                      <a:pt x="7" y="10"/>
                      <a:pt x="0" y="1"/>
                      <a:pt x="0" y="0"/>
                    </a:cubicBezTo>
                    <a:cubicBezTo>
                      <a:pt x="0" y="0"/>
                      <a:pt x="0" y="0"/>
                      <a:pt x="0" y="0"/>
                    </a:cubicBezTo>
                    <a:cubicBezTo>
                      <a:pt x="1" y="1"/>
                      <a:pt x="3"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5" name="Freeform 2495">
                <a:extLst>
                  <a:ext uri="{FF2B5EF4-FFF2-40B4-BE49-F238E27FC236}">
                    <a16:creationId xmlns:a16="http://schemas.microsoft.com/office/drawing/2014/main" id="{FFAB3198-1942-4FCE-9F50-49F8517A3D44}"/>
                  </a:ext>
                </a:extLst>
              </p:cNvPr>
              <p:cNvSpPr>
                <a:spLocks/>
              </p:cNvSpPr>
              <p:nvPr/>
            </p:nvSpPr>
            <p:spPr bwMode="auto">
              <a:xfrm>
                <a:off x="7003" y="1591"/>
                <a:ext cx="33" cy="49"/>
              </a:xfrm>
              <a:custGeom>
                <a:avLst/>
                <a:gdLst>
                  <a:gd name="T0" fmla="*/ 5 w 7"/>
                  <a:gd name="T1" fmla="*/ 6 h 10"/>
                  <a:gd name="T2" fmla="*/ 7 w 7"/>
                  <a:gd name="T3" fmla="*/ 10 h 10"/>
                  <a:gd name="T4" fmla="*/ 0 w 7"/>
                  <a:gd name="T5" fmla="*/ 0 h 10"/>
                  <a:gd name="T6" fmla="*/ 0 w 7"/>
                  <a:gd name="T7" fmla="*/ 0 h 10"/>
                  <a:gd name="T8" fmla="*/ 5 w 7"/>
                  <a:gd name="T9" fmla="*/ 6 h 10"/>
                </a:gdLst>
                <a:ahLst/>
                <a:cxnLst>
                  <a:cxn ang="0">
                    <a:pos x="T0" y="T1"/>
                  </a:cxn>
                  <a:cxn ang="0">
                    <a:pos x="T2" y="T3"/>
                  </a:cxn>
                  <a:cxn ang="0">
                    <a:pos x="T4" y="T5"/>
                  </a:cxn>
                  <a:cxn ang="0">
                    <a:pos x="T6" y="T7"/>
                  </a:cxn>
                  <a:cxn ang="0">
                    <a:pos x="T8" y="T9"/>
                  </a:cxn>
                </a:cxnLst>
                <a:rect l="0" t="0" r="r" b="b"/>
                <a:pathLst>
                  <a:path w="7" h="10">
                    <a:moveTo>
                      <a:pt x="5" y="6"/>
                    </a:moveTo>
                    <a:cubicBezTo>
                      <a:pt x="5" y="7"/>
                      <a:pt x="7" y="10"/>
                      <a:pt x="7" y="10"/>
                    </a:cubicBezTo>
                    <a:cubicBezTo>
                      <a:pt x="7" y="10"/>
                      <a:pt x="0" y="1"/>
                      <a:pt x="0" y="0"/>
                    </a:cubicBezTo>
                    <a:cubicBezTo>
                      <a:pt x="0" y="0"/>
                      <a:pt x="0" y="0"/>
                      <a:pt x="0" y="0"/>
                    </a:cubicBezTo>
                    <a:cubicBezTo>
                      <a:pt x="1" y="1"/>
                      <a:pt x="3"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6" name="Freeform 2496">
                <a:extLst>
                  <a:ext uri="{FF2B5EF4-FFF2-40B4-BE49-F238E27FC236}">
                    <a16:creationId xmlns:a16="http://schemas.microsoft.com/office/drawing/2014/main" id="{416FFF32-8829-4DB0-A20C-980E4986F9D1}"/>
                  </a:ext>
                </a:extLst>
              </p:cNvPr>
              <p:cNvSpPr>
                <a:spLocks/>
              </p:cNvSpPr>
              <p:nvPr/>
            </p:nvSpPr>
            <p:spPr bwMode="auto">
              <a:xfrm>
                <a:off x="7027" y="1620"/>
                <a:ext cx="33" cy="49"/>
              </a:xfrm>
              <a:custGeom>
                <a:avLst/>
                <a:gdLst>
                  <a:gd name="T0" fmla="*/ 7 w 7"/>
                  <a:gd name="T1" fmla="*/ 10 h 10"/>
                  <a:gd name="T2" fmla="*/ 7 w 7"/>
                  <a:gd name="T3" fmla="*/ 10 h 10"/>
                  <a:gd name="T4" fmla="*/ 0 w 7"/>
                  <a:gd name="T5" fmla="*/ 0 h 10"/>
                  <a:gd name="T6" fmla="*/ 0 w 7"/>
                  <a:gd name="T7" fmla="*/ 0 h 10"/>
                  <a:gd name="T8" fmla="*/ 0 w 7"/>
                  <a:gd name="T9" fmla="*/ 1 h 10"/>
                  <a:gd name="T10" fmla="*/ 6 w 7"/>
                  <a:gd name="T11" fmla="*/ 10 h 10"/>
                  <a:gd name="T12" fmla="*/ 7 w 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7" y="10"/>
                    </a:moveTo>
                    <a:cubicBezTo>
                      <a:pt x="7" y="10"/>
                      <a:pt x="7" y="10"/>
                      <a:pt x="7" y="10"/>
                    </a:cubicBezTo>
                    <a:cubicBezTo>
                      <a:pt x="6" y="10"/>
                      <a:pt x="0" y="0"/>
                      <a:pt x="0" y="0"/>
                    </a:cubicBezTo>
                    <a:cubicBezTo>
                      <a:pt x="0" y="0"/>
                      <a:pt x="0" y="0"/>
                      <a:pt x="0" y="0"/>
                    </a:cubicBezTo>
                    <a:cubicBezTo>
                      <a:pt x="0" y="0"/>
                      <a:pt x="0" y="0"/>
                      <a:pt x="0" y="1"/>
                    </a:cubicBezTo>
                    <a:cubicBezTo>
                      <a:pt x="6" y="10"/>
                      <a:pt x="6" y="10"/>
                      <a:pt x="6" y="10"/>
                    </a:cubicBezTo>
                    <a:cubicBezTo>
                      <a:pt x="6" y="10"/>
                      <a:pt x="6" y="10"/>
                      <a:pt x="7" y="10"/>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7" name="Freeform 2497">
                <a:extLst>
                  <a:ext uri="{FF2B5EF4-FFF2-40B4-BE49-F238E27FC236}">
                    <a16:creationId xmlns:a16="http://schemas.microsoft.com/office/drawing/2014/main" id="{E5AED535-B76E-4132-82C0-8041DB017D1D}"/>
                  </a:ext>
                </a:extLst>
              </p:cNvPr>
              <p:cNvSpPr>
                <a:spLocks/>
              </p:cNvSpPr>
              <p:nvPr/>
            </p:nvSpPr>
            <p:spPr bwMode="auto">
              <a:xfrm>
                <a:off x="6969" y="1543"/>
                <a:ext cx="34" cy="44"/>
              </a:xfrm>
              <a:custGeom>
                <a:avLst/>
                <a:gdLst>
                  <a:gd name="T0" fmla="*/ 4 w 7"/>
                  <a:gd name="T1" fmla="*/ 6 h 9"/>
                  <a:gd name="T2" fmla="*/ 7 w 7"/>
                  <a:gd name="T3" fmla="*/ 9 h 9"/>
                  <a:gd name="T4" fmla="*/ 0 w 7"/>
                  <a:gd name="T5" fmla="*/ 0 h 9"/>
                  <a:gd name="T6" fmla="*/ 0 w 7"/>
                  <a:gd name="T7" fmla="*/ 0 h 9"/>
                  <a:gd name="T8" fmla="*/ 4 w 7"/>
                  <a:gd name="T9" fmla="*/ 6 h 9"/>
                </a:gdLst>
                <a:ahLst/>
                <a:cxnLst>
                  <a:cxn ang="0">
                    <a:pos x="T0" y="T1"/>
                  </a:cxn>
                  <a:cxn ang="0">
                    <a:pos x="T2" y="T3"/>
                  </a:cxn>
                  <a:cxn ang="0">
                    <a:pos x="T4" y="T5"/>
                  </a:cxn>
                  <a:cxn ang="0">
                    <a:pos x="T6" y="T7"/>
                  </a:cxn>
                  <a:cxn ang="0">
                    <a:pos x="T8" y="T9"/>
                  </a:cxn>
                </a:cxnLst>
                <a:rect l="0" t="0" r="r" b="b"/>
                <a:pathLst>
                  <a:path w="7" h="9">
                    <a:moveTo>
                      <a:pt x="4" y="6"/>
                    </a:moveTo>
                    <a:cubicBezTo>
                      <a:pt x="6" y="7"/>
                      <a:pt x="7" y="9"/>
                      <a:pt x="7" y="9"/>
                    </a:cubicBezTo>
                    <a:cubicBezTo>
                      <a:pt x="7" y="9"/>
                      <a:pt x="0" y="0"/>
                      <a:pt x="0" y="0"/>
                    </a:cubicBezTo>
                    <a:cubicBezTo>
                      <a:pt x="0" y="0"/>
                      <a:pt x="0" y="0"/>
                      <a:pt x="0" y="0"/>
                    </a:cubicBezTo>
                    <a:cubicBezTo>
                      <a:pt x="0" y="0"/>
                      <a:pt x="2"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8" name="Freeform 2498">
                <a:extLst>
                  <a:ext uri="{FF2B5EF4-FFF2-40B4-BE49-F238E27FC236}">
                    <a16:creationId xmlns:a16="http://schemas.microsoft.com/office/drawing/2014/main" id="{05B5A8C6-50A2-4EA1-AA32-073A226D7160}"/>
                  </a:ext>
                </a:extLst>
              </p:cNvPr>
              <p:cNvSpPr>
                <a:spLocks/>
              </p:cNvSpPr>
              <p:nvPr/>
            </p:nvSpPr>
            <p:spPr bwMode="auto">
              <a:xfrm>
                <a:off x="6906" y="1466"/>
                <a:ext cx="39" cy="43"/>
              </a:xfrm>
              <a:custGeom>
                <a:avLst/>
                <a:gdLst>
                  <a:gd name="T0" fmla="*/ 7 w 8"/>
                  <a:gd name="T1" fmla="*/ 9 h 9"/>
                  <a:gd name="T2" fmla="*/ 8 w 8"/>
                  <a:gd name="T3" fmla="*/ 9 h 9"/>
                  <a:gd name="T4" fmla="*/ 0 w 8"/>
                  <a:gd name="T5" fmla="*/ 0 h 9"/>
                  <a:gd name="T6" fmla="*/ 0 w 8"/>
                  <a:gd name="T7" fmla="*/ 0 h 9"/>
                  <a:gd name="T8" fmla="*/ 0 w 8"/>
                  <a:gd name="T9" fmla="*/ 0 h 9"/>
                  <a:gd name="T10" fmla="*/ 7 w 8"/>
                  <a:gd name="T11" fmla="*/ 8 h 9"/>
                  <a:gd name="T12" fmla="*/ 7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7" y="9"/>
                    </a:moveTo>
                    <a:cubicBezTo>
                      <a:pt x="7" y="9"/>
                      <a:pt x="7" y="9"/>
                      <a:pt x="8" y="9"/>
                    </a:cubicBezTo>
                    <a:cubicBezTo>
                      <a:pt x="7" y="9"/>
                      <a:pt x="0" y="0"/>
                      <a:pt x="0" y="0"/>
                    </a:cubicBezTo>
                    <a:cubicBezTo>
                      <a:pt x="0" y="0"/>
                      <a:pt x="0" y="0"/>
                      <a:pt x="0" y="0"/>
                    </a:cubicBezTo>
                    <a:cubicBezTo>
                      <a:pt x="0" y="0"/>
                      <a:pt x="0" y="0"/>
                      <a:pt x="0" y="0"/>
                    </a:cubicBezTo>
                    <a:cubicBezTo>
                      <a:pt x="7" y="8"/>
                      <a:pt x="7" y="8"/>
                      <a:pt x="7" y="8"/>
                    </a:cubicBezTo>
                    <a:cubicBezTo>
                      <a:pt x="7" y="9"/>
                      <a:pt x="7" y="9"/>
                      <a:pt x="7" y="9"/>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49" name="Freeform 2499">
                <a:extLst>
                  <a:ext uri="{FF2B5EF4-FFF2-40B4-BE49-F238E27FC236}">
                    <a16:creationId xmlns:a16="http://schemas.microsoft.com/office/drawing/2014/main" id="{750B62F6-4AA8-4C89-A71C-BF7CADDF3483}"/>
                  </a:ext>
                </a:extLst>
              </p:cNvPr>
              <p:cNvSpPr>
                <a:spLocks/>
              </p:cNvSpPr>
              <p:nvPr/>
            </p:nvSpPr>
            <p:spPr bwMode="auto">
              <a:xfrm>
                <a:off x="6839" y="1399"/>
                <a:ext cx="43" cy="38"/>
              </a:xfrm>
              <a:custGeom>
                <a:avLst/>
                <a:gdLst>
                  <a:gd name="T0" fmla="*/ 6 w 9"/>
                  <a:gd name="T1" fmla="*/ 6 h 8"/>
                  <a:gd name="T2" fmla="*/ 9 w 9"/>
                  <a:gd name="T3" fmla="*/ 8 h 8"/>
                  <a:gd name="T4" fmla="*/ 0 w 9"/>
                  <a:gd name="T5" fmla="*/ 0 h 8"/>
                  <a:gd name="T6" fmla="*/ 0 w 9"/>
                  <a:gd name="T7" fmla="*/ 0 h 8"/>
                  <a:gd name="T8" fmla="*/ 3 w 9"/>
                  <a:gd name="T9" fmla="*/ 2 h 8"/>
                  <a:gd name="T10" fmla="*/ 6 w 9"/>
                  <a:gd name="T11" fmla="*/ 5 h 8"/>
                  <a:gd name="T12" fmla="*/ 6 w 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6" y="6"/>
                    </a:moveTo>
                    <a:cubicBezTo>
                      <a:pt x="7" y="7"/>
                      <a:pt x="8" y="8"/>
                      <a:pt x="9" y="8"/>
                    </a:cubicBezTo>
                    <a:cubicBezTo>
                      <a:pt x="8" y="8"/>
                      <a:pt x="0" y="0"/>
                      <a:pt x="0" y="0"/>
                    </a:cubicBezTo>
                    <a:cubicBezTo>
                      <a:pt x="0" y="0"/>
                      <a:pt x="0" y="0"/>
                      <a:pt x="0" y="0"/>
                    </a:cubicBezTo>
                    <a:cubicBezTo>
                      <a:pt x="1" y="0"/>
                      <a:pt x="2" y="1"/>
                      <a:pt x="3" y="2"/>
                    </a:cubicBezTo>
                    <a:cubicBezTo>
                      <a:pt x="6" y="5"/>
                      <a:pt x="6" y="5"/>
                      <a:pt x="6" y="5"/>
                    </a:cubicBezTo>
                    <a:cubicBezTo>
                      <a:pt x="6" y="5"/>
                      <a:pt x="6" y="6"/>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0" name="Freeform 2500">
                <a:extLst>
                  <a:ext uri="{FF2B5EF4-FFF2-40B4-BE49-F238E27FC236}">
                    <a16:creationId xmlns:a16="http://schemas.microsoft.com/office/drawing/2014/main" id="{7BCFA3F6-DD3C-4104-AB93-63A8069D3D93}"/>
                  </a:ext>
                </a:extLst>
              </p:cNvPr>
              <p:cNvSpPr>
                <a:spLocks/>
              </p:cNvSpPr>
              <p:nvPr/>
            </p:nvSpPr>
            <p:spPr bwMode="auto">
              <a:xfrm>
                <a:off x="6810" y="1365"/>
                <a:ext cx="14" cy="14"/>
              </a:xfrm>
              <a:custGeom>
                <a:avLst/>
                <a:gdLst>
                  <a:gd name="T0" fmla="*/ 3 w 3"/>
                  <a:gd name="T1" fmla="*/ 3 h 3"/>
                  <a:gd name="T2" fmla="*/ 0 w 3"/>
                  <a:gd name="T3" fmla="*/ 0 h 3"/>
                  <a:gd name="T4" fmla="*/ 3 w 3"/>
                  <a:gd name="T5" fmla="*/ 3 h 3"/>
                  <a:gd name="T6" fmla="*/ 3 w 3"/>
                  <a:gd name="T7" fmla="*/ 3 h 3"/>
                </a:gdLst>
                <a:ahLst/>
                <a:cxnLst>
                  <a:cxn ang="0">
                    <a:pos x="T0" y="T1"/>
                  </a:cxn>
                  <a:cxn ang="0">
                    <a:pos x="T2" y="T3"/>
                  </a:cxn>
                  <a:cxn ang="0">
                    <a:pos x="T4" y="T5"/>
                  </a:cxn>
                  <a:cxn ang="0">
                    <a:pos x="T6" y="T7"/>
                  </a:cxn>
                </a:cxnLst>
                <a:rect l="0" t="0" r="r" b="b"/>
                <a:pathLst>
                  <a:path w="3" h="3">
                    <a:moveTo>
                      <a:pt x="3" y="3"/>
                    </a:moveTo>
                    <a:cubicBezTo>
                      <a:pt x="1" y="1"/>
                      <a:pt x="1" y="1"/>
                      <a:pt x="0" y="0"/>
                    </a:cubicBezTo>
                    <a:cubicBezTo>
                      <a:pt x="3" y="3"/>
                      <a:pt x="3" y="3"/>
                      <a:pt x="3" y="3"/>
                    </a:cubicBezTo>
                    <a:cubicBezTo>
                      <a:pt x="3" y="3"/>
                      <a:pt x="3" y="3"/>
                      <a:pt x="3" y="3"/>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1" name="Freeform 2501">
                <a:extLst>
                  <a:ext uri="{FF2B5EF4-FFF2-40B4-BE49-F238E27FC236}">
                    <a16:creationId xmlns:a16="http://schemas.microsoft.com/office/drawing/2014/main" id="{0DC10326-40C1-43AB-9AB1-061432FD59F1}"/>
                  </a:ext>
                </a:extLst>
              </p:cNvPr>
              <p:cNvSpPr>
                <a:spLocks/>
              </p:cNvSpPr>
              <p:nvPr/>
            </p:nvSpPr>
            <p:spPr bwMode="auto">
              <a:xfrm>
                <a:off x="6646" y="1268"/>
                <a:ext cx="48" cy="39"/>
              </a:xfrm>
              <a:custGeom>
                <a:avLst/>
                <a:gdLst>
                  <a:gd name="T0" fmla="*/ 7 w 10"/>
                  <a:gd name="T1" fmla="*/ 5 h 8"/>
                  <a:gd name="T2" fmla="*/ 9 w 10"/>
                  <a:gd name="T3" fmla="*/ 8 h 8"/>
                  <a:gd name="T4" fmla="*/ 1 w 10"/>
                  <a:gd name="T5" fmla="*/ 0 h 8"/>
                  <a:gd name="T6" fmla="*/ 1 w 10"/>
                  <a:gd name="T7" fmla="*/ 0 h 8"/>
                  <a:gd name="T8" fmla="*/ 7 w 10"/>
                  <a:gd name="T9" fmla="*/ 5 h 8"/>
                </a:gdLst>
                <a:ahLst/>
                <a:cxnLst>
                  <a:cxn ang="0">
                    <a:pos x="T0" y="T1"/>
                  </a:cxn>
                  <a:cxn ang="0">
                    <a:pos x="T2" y="T3"/>
                  </a:cxn>
                  <a:cxn ang="0">
                    <a:pos x="T4" y="T5"/>
                  </a:cxn>
                  <a:cxn ang="0">
                    <a:pos x="T6" y="T7"/>
                  </a:cxn>
                  <a:cxn ang="0">
                    <a:pos x="T8" y="T9"/>
                  </a:cxn>
                </a:cxnLst>
                <a:rect l="0" t="0" r="r" b="b"/>
                <a:pathLst>
                  <a:path w="10" h="8">
                    <a:moveTo>
                      <a:pt x="7" y="5"/>
                    </a:moveTo>
                    <a:cubicBezTo>
                      <a:pt x="9" y="7"/>
                      <a:pt x="10" y="8"/>
                      <a:pt x="9" y="8"/>
                    </a:cubicBezTo>
                    <a:cubicBezTo>
                      <a:pt x="8" y="8"/>
                      <a:pt x="0" y="1"/>
                      <a:pt x="1" y="0"/>
                    </a:cubicBezTo>
                    <a:cubicBezTo>
                      <a:pt x="1" y="0"/>
                      <a:pt x="1" y="0"/>
                      <a:pt x="1" y="0"/>
                    </a:cubicBezTo>
                    <a:cubicBezTo>
                      <a:pt x="2" y="1"/>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2" name="Freeform 2502">
                <a:extLst>
                  <a:ext uri="{FF2B5EF4-FFF2-40B4-BE49-F238E27FC236}">
                    <a16:creationId xmlns:a16="http://schemas.microsoft.com/office/drawing/2014/main" id="{4F81E043-DC8C-4246-9E32-3ADEB073CA0E}"/>
                  </a:ext>
                </a:extLst>
              </p:cNvPr>
              <p:cNvSpPr>
                <a:spLocks/>
              </p:cNvSpPr>
              <p:nvPr/>
            </p:nvSpPr>
            <p:spPr bwMode="auto">
              <a:xfrm>
                <a:off x="6704" y="1336"/>
                <a:ext cx="48" cy="43"/>
              </a:xfrm>
              <a:custGeom>
                <a:avLst/>
                <a:gdLst>
                  <a:gd name="T0" fmla="*/ 8 w 10"/>
                  <a:gd name="T1" fmla="*/ 5 h 9"/>
                  <a:gd name="T2" fmla="*/ 9 w 10"/>
                  <a:gd name="T3" fmla="*/ 9 h 9"/>
                  <a:gd name="T4" fmla="*/ 1 w 10"/>
                  <a:gd name="T5" fmla="*/ 0 h 9"/>
                  <a:gd name="T6" fmla="*/ 1 w 10"/>
                  <a:gd name="T7" fmla="*/ 0 h 9"/>
                  <a:gd name="T8" fmla="*/ 8 w 10"/>
                  <a:gd name="T9" fmla="*/ 5 h 9"/>
                </a:gdLst>
                <a:ahLst/>
                <a:cxnLst>
                  <a:cxn ang="0">
                    <a:pos x="T0" y="T1"/>
                  </a:cxn>
                  <a:cxn ang="0">
                    <a:pos x="T2" y="T3"/>
                  </a:cxn>
                  <a:cxn ang="0">
                    <a:pos x="T4" y="T5"/>
                  </a:cxn>
                  <a:cxn ang="0">
                    <a:pos x="T6" y="T7"/>
                  </a:cxn>
                  <a:cxn ang="0">
                    <a:pos x="T8" y="T9"/>
                  </a:cxn>
                </a:cxnLst>
                <a:rect l="0" t="0" r="r" b="b"/>
                <a:pathLst>
                  <a:path w="10" h="9">
                    <a:moveTo>
                      <a:pt x="8" y="5"/>
                    </a:moveTo>
                    <a:cubicBezTo>
                      <a:pt x="9" y="7"/>
                      <a:pt x="10" y="9"/>
                      <a:pt x="9" y="9"/>
                    </a:cubicBezTo>
                    <a:cubicBezTo>
                      <a:pt x="7" y="9"/>
                      <a:pt x="0" y="1"/>
                      <a:pt x="1" y="0"/>
                    </a:cubicBezTo>
                    <a:cubicBezTo>
                      <a:pt x="1" y="0"/>
                      <a:pt x="1" y="0"/>
                      <a:pt x="1" y="0"/>
                    </a:cubicBezTo>
                    <a:cubicBezTo>
                      <a:pt x="3" y="1"/>
                      <a:pt x="6" y="3"/>
                      <a:pt x="8"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3" name="Freeform 2503">
                <a:extLst>
                  <a:ext uri="{FF2B5EF4-FFF2-40B4-BE49-F238E27FC236}">
                    <a16:creationId xmlns:a16="http://schemas.microsoft.com/office/drawing/2014/main" id="{323079C2-9C2A-435C-8EF5-75A37834DD0C}"/>
                  </a:ext>
                </a:extLst>
              </p:cNvPr>
              <p:cNvSpPr>
                <a:spLocks/>
              </p:cNvSpPr>
              <p:nvPr/>
            </p:nvSpPr>
            <p:spPr bwMode="auto">
              <a:xfrm>
                <a:off x="6824" y="1466"/>
                <a:ext cx="48" cy="48"/>
              </a:xfrm>
              <a:custGeom>
                <a:avLst/>
                <a:gdLst>
                  <a:gd name="T0" fmla="*/ 7 w 10"/>
                  <a:gd name="T1" fmla="*/ 6 h 10"/>
                  <a:gd name="T2" fmla="*/ 9 w 10"/>
                  <a:gd name="T3" fmla="*/ 10 h 10"/>
                  <a:gd name="T4" fmla="*/ 1 w 10"/>
                  <a:gd name="T5" fmla="*/ 0 h 10"/>
                  <a:gd name="T6" fmla="*/ 2 w 10"/>
                  <a:gd name="T7" fmla="*/ 0 h 10"/>
                  <a:gd name="T8" fmla="*/ 7 w 10"/>
                  <a:gd name="T9" fmla="*/ 6 h 10"/>
                </a:gdLst>
                <a:ahLst/>
                <a:cxnLst>
                  <a:cxn ang="0">
                    <a:pos x="T0" y="T1"/>
                  </a:cxn>
                  <a:cxn ang="0">
                    <a:pos x="T2" y="T3"/>
                  </a:cxn>
                  <a:cxn ang="0">
                    <a:pos x="T4" y="T5"/>
                  </a:cxn>
                  <a:cxn ang="0">
                    <a:pos x="T6" y="T7"/>
                  </a:cxn>
                  <a:cxn ang="0">
                    <a:pos x="T8" y="T9"/>
                  </a:cxn>
                </a:cxnLst>
                <a:rect l="0" t="0" r="r" b="b"/>
                <a:pathLst>
                  <a:path w="10" h="10">
                    <a:moveTo>
                      <a:pt x="7" y="6"/>
                    </a:moveTo>
                    <a:cubicBezTo>
                      <a:pt x="9" y="8"/>
                      <a:pt x="10" y="10"/>
                      <a:pt x="9" y="10"/>
                    </a:cubicBezTo>
                    <a:cubicBezTo>
                      <a:pt x="6" y="9"/>
                      <a:pt x="0" y="1"/>
                      <a:pt x="1" y="0"/>
                    </a:cubicBezTo>
                    <a:cubicBezTo>
                      <a:pt x="1" y="0"/>
                      <a:pt x="2" y="0"/>
                      <a:pt x="2" y="0"/>
                    </a:cubicBezTo>
                    <a:cubicBezTo>
                      <a:pt x="3"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4" name="Freeform 2504">
                <a:extLst>
                  <a:ext uri="{FF2B5EF4-FFF2-40B4-BE49-F238E27FC236}">
                    <a16:creationId xmlns:a16="http://schemas.microsoft.com/office/drawing/2014/main" id="{37B06E44-57C6-4EDF-8040-7EDCF5271D77}"/>
                  </a:ext>
                </a:extLst>
              </p:cNvPr>
              <p:cNvSpPr>
                <a:spLocks/>
              </p:cNvSpPr>
              <p:nvPr/>
            </p:nvSpPr>
            <p:spPr bwMode="auto">
              <a:xfrm>
                <a:off x="7070" y="1693"/>
                <a:ext cx="34" cy="48"/>
              </a:xfrm>
              <a:custGeom>
                <a:avLst/>
                <a:gdLst>
                  <a:gd name="T0" fmla="*/ 4 w 7"/>
                  <a:gd name="T1" fmla="*/ 6 h 10"/>
                  <a:gd name="T2" fmla="*/ 7 w 7"/>
                  <a:gd name="T3" fmla="*/ 10 h 10"/>
                  <a:gd name="T4" fmla="*/ 0 w 7"/>
                  <a:gd name="T5" fmla="*/ 0 h 10"/>
                  <a:gd name="T6" fmla="*/ 0 w 7"/>
                  <a:gd name="T7" fmla="*/ 0 h 10"/>
                  <a:gd name="T8" fmla="*/ 4 w 7"/>
                  <a:gd name="T9" fmla="*/ 6 h 10"/>
                </a:gdLst>
                <a:ahLst/>
                <a:cxnLst>
                  <a:cxn ang="0">
                    <a:pos x="T0" y="T1"/>
                  </a:cxn>
                  <a:cxn ang="0">
                    <a:pos x="T2" y="T3"/>
                  </a:cxn>
                  <a:cxn ang="0">
                    <a:pos x="T4" y="T5"/>
                  </a:cxn>
                  <a:cxn ang="0">
                    <a:pos x="T6" y="T7"/>
                  </a:cxn>
                  <a:cxn ang="0">
                    <a:pos x="T8" y="T9"/>
                  </a:cxn>
                </a:cxnLst>
                <a:rect l="0" t="0" r="r" b="b"/>
                <a:pathLst>
                  <a:path w="7" h="10">
                    <a:moveTo>
                      <a:pt x="4" y="6"/>
                    </a:moveTo>
                    <a:cubicBezTo>
                      <a:pt x="5" y="6"/>
                      <a:pt x="7" y="10"/>
                      <a:pt x="7" y="10"/>
                    </a:cubicBezTo>
                    <a:cubicBezTo>
                      <a:pt x="6" y="9"/>
                      <a:pt x="0" y="0"/>
                      <a:pt x="0" y="0"/>
                    </a:cubicBezTo>
                    <a:cubicBezTo>
                      <a:pt x="0" y="0"/>
                      <a:pt x="0" y="0"/>
                      <a:pt x="0" y="0"/>
                    </a:cubicBezTo>
                    <a:cubicBezTo>
                      <a:pt x="1" y="0"/>
                      <a:pt x="3"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5" name="Freeform 2505">
                <a:extLst>
                  <a:ext uri="{FF2B5EF4-FFF2-40B4-BE49-F238E27FC236}">
                    <a16:creationId xmlns:a16="http://schemas.microsoft.com/office/drawing/2014/main" id="{116DF17F-2B65-4100-BEED-A583E31C5F31}"/>
                  </a:ext>
                </a:extLst>
              </p:cNvPr>
              <p:cNvSpPr>
                <a:spLocks/>
              </p:cNvSpPr>
              <p:nvPr/>
            </p:nvSpPr>
            <p:spPr bwMode="auto">
              <a:xfrm>
                <a:off x="7075" y="1717"/>
                <a:ext cx="34" cy="48"/>
              </a:xfrm>
              <a:custGeom>
                <a:avLst/>
                <a:gdLst>
                  <a:gd name="T0" fmla="*/ 4 w 7"/>
                  <a:gd name="T1" fmla="*/ 6 h 10"/>
                  <a:gd name="T2" fmla="*/ 6 w 7"/>
                  <a:gd name="T3" fmla="*/ 10 h 10"/>
                  <a:gd name="T4" fmla="*/ 0 w 7"/>
                  <a:gd name="T5" fmla="*/ 0 h 10"/>
                  <a:gd name="T6" fmla="*/ 0 w 7"/>
                  <a:gd name="T7" fmla="*/ 0 h 10"/>
                  <a:gd name="T8" fmla="*/ 4 w 7"/>
                  <a:gd name="T9" fmla="*/ 6 h 10"/>
                </a:gdLst>
                <a:ahLst/>
                <a:cxnLst>
                  <a:cxn ang="0">
                    <a:pos x="T0" y="T1"/>
                  </a:cxn>
                  <a:cxn ang="0">
                    <a:pos x="T2" y="T3"/>
                  </a:cxn>
                  <a:cxn ang="0">
                    <a:pos x="T4" y="T5"/>
                  </a:cxn>
                  <a:cxn ang="0">
                    <a:pos x="T6" y="T7"/>
                  </a:cxn>
                  <a:cxn ang="0">
                    <a:pos x="T8" y="T9"/>
                  </a:cxn>
                </a:cxnLst>
                <a:rect l="0" t="0" r="r" b="b"/>
                <a:pathLst>
                  <a:path w="7" h="10">
                    <a:moveTo>
                      <a:pt x="4" y="6"/>
                    </a:moveTo>
                    <a:cubicBezTo>
                      <a:pt x="5" y="7"/>
                      <a:pt x="7" y="10"/>
                      <a:pt x="6" y="10"/>
                    </a:cubicBezTo>
                    <a:cubicBezTo>
                      <a:pt x="5" y="10"/>
                      <a:pt x="0" y="0"/>
                      <a:pt x="0" y="0"/>
                    </a:cubicBezTo>
                    <a:cubicBezTo>
                      <a:pt x="0" y="0"/>
                      <a:pt x="0" y="0"/>
                      <a:pt x="0" y="0"/>
                    </a:cubicBezTo>
                    <a:cubicBezTo>
                      <a:pt x="1" y="0"/>
                      <a:pt x="3" y="3"/>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6" name="Freeform 2506">
                <a:extLst>
                  <a:ext uri="{FF2B5EF4-FFF2-40B4-BE49-F238E27FC236}">
                    <a16:creationId xmlns:a16="http://schemas.microsoft.com/office/drawing/2014/main" id="{59436654-4BBE-41D7-9EBD-AD5E4CC3CF95}"/>
                  </a:ext>
                </a:extLst>
              </p:cNvPr>
              <p:cNvSpPr>
                <a:spLocks/>
              </p:cNvSpPr>
              <p:nvPr/>
            </p:nvSpPr>
            <p:spPr bwMode="auto">
              <a:xfrm>
                <a:off x="7243" y="2247"/>
                <a:ext cx="25" cy="63"/>
              </a:xfrm>
              <a:custGeom>
                <a:avLst/>
                <a:gdLst>
                  <a:gd name="T0" fmla="*/ 5 w 5"/>
                  <a:gd name="T1" fmla="*/ 7 h 13"/>
                  <a:gd name="T2" fmla="*/ 4 w 5"/>
                  <a:gd name="T3" fmla="*/ 12 h 13"/>
                  <a:gd name="T4" fmla="*/ 2 w 5"/>
                  <a:gd name="T5" fmla="*/ 0 h 13"/>
                  <a:gd name="T6" fmla="*/ 2 w 5"/>
                  <a:gd name="T7" fmla="*/ 0 h 13"/>
                  <a:gd name="T8" fmla="*/ 5 w 5"/>
                  <a:gd name="T9" fmla="*/ 7 h 13"/>
                </a:gdLst>
                <a:ahLst/>
                <a:cxnLst>
                  <a:cxn ang="0">
                    <a:pos x="T0" y="T1"/>
                  </a:cxn>
                  <a:cxn ang="0">
                    <a:pos x="T2" y="T3"/>
                  </a:cxn>
                  <a:cxn ang="0">
                    <a:pos x="T4" y="T5"/>
                  </a:cxn>
                  <a:cxn ang="0">
                    <a:pos x="T6" y="T7"/>
                  </a:cxn>
                  <a:cxn ang="0">
                    <a:pos x="T8" y="T9"/>
                  </a:cxn>
                </a:cxnLst>
                <a:rect l="0" t="0" r="r" b="b"/>
                <a:pathLst>
                  <a:path w="5" h="13">
                    <a:moveTo>
                      <a:pt x="5" y="7"/>
                    </a:moveTo>
                    <a:cubicBezTo>
                      <a:pt x="5" y="10"/>
                      <a:pt x="5" y="13"/>
                      <a:pt x="4" y="12"/>
                    </a:cubicBezTo>
                    <a:cubicBezTo>
                      <a:pt x="2" y="10"/>
                      <a:pt x="0" y="0"/>
                      <a:pt x="2" y="0"/>
                    </a:cubicBezTo>
                    <a:cubicBezTo>
                      <a:pt x="2" y="0"/>
                      <a:pt x="2" y="0"/>
                      <a:pt x="2" y="0"/>
                    </a:cubicBezTo>
                    <a:cubicBezTo>
                      <a:pt x="3" y="0"/>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7" name="Freeform 2507">
                <a:extLst>
                  <a:ext uri="{FF2B5EF4-FFF2-40B4-BE49-F238E27FC236}">
                    <a16:creationId xmlns:a16="http://schemas.microsoft.com/office/drawing/2014/main" id="{48FA2860-27AD-445D-9E43-C16D031B3974}"/>
                  </a:ext>
                </a:extLst>
              </p:cNvPr>
              <p:cNvSpPr>
                <a:spLocks/>
              </p:cNvSpPr>
              <p:nvPr/>
            </p:nvSpPr>
            <p:spPr bwMode="auto">
              <a:xfrm>
                <a:off x="7113" y="2213"/>
                <a:ext cx="39" cy="63"/>
              </a:xfrm>
              <a:custGeom>
                <a:avLst/>
                <a:gdLst>
                  <a:gd name="T0" fmla="*/ 7 w 8"/>
                  <a:gd name="T1" fmla="*/ 7 h 13"/>
                  <a:gd name="T2" fmla="*/ 5 w 8"/>
                  <a:gd name="T3" fmla="*/ 11 h 13"/>
                  <a:gd name="T4" fmla="*/ 3 w 8"/>
                  <a:gd name="T5" fmla="*/ 0 h 13"/>
                  <a:gd name="T6" fmla="*/ 3 w 8"/>
                  <a:gd name="T7" fmla="*/ 0 h 13"/>
                  <a:gd name="T8" fmla="*/ 7 w 8"/>
                  <a:gd name="T9" fmla="*/ 7 h 13"/>
                </a:gdLst>
                <a:ahLst/>
                <a:cxnLst>
                  <a:cxn ang="0">
                    <a:pos x="T0" y="T1"/>
                  </a:cxn>
                  <a:cxn ang="0">
                    <a:pos x="T2" y="T3"/>
                  </a:cxn>
                  <a:cxn ang="0">
                    <a:pos x="T4" y="T5"/>
                  </a:cxn>
                  <a:cxn ang="0">
                    <a:pos x="T6" y="T7"/>
                  </a:cxn>
                  <a:cxn ang="0">
                    <a:pos x="T8" y="T9"/>
                  </a:cxn>
                </a:cxnLst>
                <a:rect l="0" t="0" r="r" b="b"/>
                <a:pathLst>
                  <a:path w="8" h="13">
                    <a:moveTo>
                      <a:pt x="7" y="7"/>
                    </a:moveTo>
                    <a:cubicBezTo>
                      <a:pt x="8" y="11"/>
                      <a:pt x="7" y="13"/>
                      <a:pt x="5" y="11"/>
                    </a:cubicBezTo>
                    <a:cubicBezTo>
                      <a:pt x="2" y="9"/>
                      <a:pt x="0" y="0"/>
                      <a:pt x="3" y="0"/>
                    </a:cubicBezTo>
                    <a:cubicBezTo>
                      <a:pt x="3" y="0"/>
                      <a:pt x="3" y="0"/>
                      <a:pt x="3" y="0"/>
                    </a:cubicBezTo>
                    <a:cubicBezTo>
                      <a:pt x="5" y="0"/>
                      <a:pt x="7" y="4"/>
                      <a:pt x="7"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8" name="Freeform 2508">
                <a:extLst>
                  <a:ext uri="{FF2B5EF4-FFF2-40B4-BE49-F238E27FC236}">
                    <a16:creationId xmlns:a16="http://schemas.microsoft.com/office/drawing/2014/main" id="{C2143E3D-6E30-446D-BB12-71089C9775FC}"/>
                  </a:ext>
                </a:extLst>
              </p:cNvPr>
              <p:cNvSpPr>
                <a:spLocks/>
              </p:cNvSpPr>
              <p:nvPr/>
            </p:nvSpPr>
            <p:spPr bwMode="auto">
              <a:xfrm>
                <a:off x="7075" y="2127"/>
                <a:ext cx="38" cy="62"/>
              </a:xfrm>
              <a:custGeom>
                <a:avLst/>
                <a:gdLst>
                  <a:gd name="T0" fmla="*/ 8 w 8"/>
                  <a:gd name="T1" fmla="*/ 8 h 13"/>
                  <a:gd name="T2" fmla="*/ 5 w 8"/>
                  <a:gd name="T3" fmla="*/ 12 h 13"/>
                  <a:gd name="T4" fmla="*/ 3 w 8"/>
                  <a:gd name="T5" fmla="*/ 0 h 13"/>
                  <a:gd name="T6" fmla="*/ 3 w 8"/>
                  <a:gd name="T7" fmla="*/ 0 h 13"/>
                  <a:gd name="T8" fmla="*/ 8 w 8"/>
                  <a:gd name="T9" fmla="*/ 8 h 13"/>
                </a:gdLst>
                <a:ahLst/>
                <a:cxnLst>
                  <a:cxn ang="0">
                    <a:pos x="T0" y="T1"/>
                  </a:cxn>
                  <a:cxn ang="0">
                    <a:pos x="T2" y="T3"/>
                  </a:cxn>
                  <a:cxn ang="0">
                    <a:pos x="T4" y="T5"/>
                  </a:cxn>
                  <a:cxn ang="0">
                    <a:pos x="T6" y="T7"/>
                  </a:cxn>
                  <a:cxn ang="0">
                    <a:pos x="T8" y="T9"/>
                  </a:cxn>
                </a:cxnLst>
                <a:rect l="0" t="0" r="r" b="b"/>
                <a:pathLst>
                  <a:path w="8" h="13">
                    <a:moveTo>
                      <a:pt x="8" y="8"/>
                    </a:moveTo>
                    <a:cubicBezTo>
                      <a:pt x="8" y="11"/>
                      <a:pt x="7" y="13"/>
                      <a:pt x="5" y="12"/>
                    </a:cubicBezTo>
                    <a:cubicBezTo>
                      <a:pt x="2" y="9"/>
                      <a:pt x="0" y="1"/>
                      <a:pt x="3" y="0"/>
                    </a:cubicBezTo>
                    <a:cubicBezTo>
                      <a:pt x="3" y="0"/>
                      <a:pt x="3" y="0"/>
                      <a:pt x="3" y="0"/>
                    </a:cubicBezTo>
                    <a:cubicBezTo>
                      <a:pt x="5" y="1"/>
                      <a:pt x="7"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59" name="Freeform 2509">
                <a:extLst>
                  <a:ext uri="{FF2B5EF4-FFF2-40B4-BE49-F238E27FC236}">
                    <a16:creationId xmlns:a16="http://schemas.microsoft.com/office/drawing/2014/main" id="{2DA55D42-AC78-4BA9-9D45-08ED5B52AC77}"/>
                  </a:ext>
                </a:extLst>
              </p:cNvPr>
              <p:cNvSpPr>
                <a:spLocks/>
              </p:cNvSpPr>
              <p:nvPr/>
            </p:nvSpPr>
            <p:spPr bwMode="auto">
              <a:xfrm>
                <a:off x="7041" y="2045"/>
                <a:ext cx="43" cy="62"/>
              </a:xfrm>
              <a:custGeom>
                <a:avLst/>
                <a:gdLst>
                  <a:gd name="T0" fmla="*/ 8 w 9"/>
                  <a:gd name="T1" fmla="*/ 7 h 13"/>
                  <a:gd name="T2" fmla="*/ 5 w 9"/>
                  <a:gd name="T3" fmla="*/ 12 h 13"/>
                  <a:gd name="T4" fmla="*/ 3 w 9"/>
                  <a:gd name="T5" fmla="*/ 0 h 13"/>
                  <a:gd name="T6" fmla="*/ 3 w 9"/>
                  <a:gd name="T7" fmla="*/ 0 h 13"/>
                  <a:gd name="T8" fmla="*/ 8 w 9"/>
                  <a:gd name="T9" fmla="*/ 7 h 13"/>
                </a:gdLst>
                <a:ahLst/>
                <a:cxnLst>
                  <a:cxn ang="0">
                    <a:pos x="T0" y="T1"/>
                  </a:cxn>
                  <a:cxn ang="0">
                    <a:pos x="T2" y="T3"/>
                  </a:cxn>
                  <a:cxn ang="0">
                    <a:pos x="T4" y="T5"/>
                  </a:cxn>
                  <a:cxn ang="0">
                    <a:pos x="T6" y="T7"/>
                  </a:cxn>
                  <a:cxn ang="0">
                    <a:pos x="T8" y="T9"/>
                  </a:cxn>
                </a:cxnLst>
                <a:rect l="0" t="0" r="r" b="b"/>
                <a:pathLst>
                  <a:path w="9" h="13">
                    <a:moveTo>
                      <a:pt x="8" y="7"/>
                    </a:moveTo>
                    <a:cubicBezTo>
                      <a:pt x="9" y="11"/>
                      <a:pt x="7" y="13"/>
                      <a:pt x="5" y="12"/>
                    </a:cubicBezTo>
                    <a:cubicBezTo>
                      <a:pt x="2" y="10"/>
                      <a:pt x="0" y="1"/>
                      <a:pt x="3" y="0"/>
                    </a:cubicBezTo>
                    <a:cubicBezTo>
                      <a:pt x="3" y="0"/>
                      <a:pt x="3" y="0"/>
                      <a:pt x="3" y="0"/>
                    </a:cubicBezTo>
                    <a:cubicBezTo>
                      <a:pt x="5"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0" name="Freeform 2510">
                <a:extLst>
                  <a:ext uri="{FF2B5EF4-FFF2-40B4-BE49-F238E27FC236}">
                    <a16:creationId xmlns:a16="http://schemas.microsoft.com/office/drawing/2014/main" id="{F757A6FA-A7F0-4109-8D77-158AF600877D}"/>
                  </a:ext>
                </a:extLst>
              </p:cNvPr>
              <p:cNvSpPr>
                <a:spLocks/>
              </p:cNvSpPr>
              <p:nvPr/>
            </p:nvSpPr>
            <p:spPr bwMode="auto">
              <a:xfrm>
                <a:off x="6988" y="1992"/>
                <a:ext cx="43" cy="62"/>
              </a:xfrm>
              <a:custGeom>
                <a:avLst/>
                <a:gdLst>
                  <a:gd name="T0" fmla="*/ 8 w 9"/>
                  <a:gd name="T1" fmla="*/ 7 h 13"/>
                  <a:gd name="T2" fmla="*/ 6 w 9"/>
                  <a:gd name="T3" fmla="*/ 12 h 13"/>
                  <a:gd name="T4" fmla="*/ 3 w 9"/>
                  <a:gd name="T5" fmla="*/ 0 h 13"/>
                  <a:gd name="T6" fmla="*/ 3 w 9"/>
                  <a:gd name="T7" fmla="*/ 0 h 13"/>
                  <a:gd name="T8" fmla="*/ 8 w 9"/>
                  <a:gd name="T9" fmla="*/ 7 h 13"/>
                </a:gdLst>
                <a:ahLst/>
                <a:cxnLst>
                  <a:cxn ang="0">
                    <a:pos x="T0" y="T1"/>
                  </a:cxn>
                  <a:cxn ang="0">
                    <a:pos x="T2" y="T3"/>
                  </a:cxn>
                  <a:cxn ang="0">
                    <a:pos x="T4" y="T5"/>
                  </a:cxn>
                  <a:cxn ang="0">
                    <a:pos x="T6" y="T7"/>
                  </a:cxn>
                  <a:cxn ang="0">
                    <a:pos x="T8" y="T9"/>
                  </a:cxn>
                </a:cxnLst>
                <a:rect l="0" t="0" r="r" b="b"/>
                <a:pathLst>
                  <a:path w="9" h="13">
                    <a:moveTo>
                      <a:pt x="8" y="7"/>
                    </a:moveTo>
                    <a:cubicBezTo>
                      <a:pt x="9" y="11"/>
                      <a:pt x="8" y="13"/>
                      <a:pt x="6" y="12"/>
                    </a:cubicBezTo>
                    <a:cubicBezTo>
                      <a:pt x="2" y="9"/>
                      <a:pt x="0" y="1"/>
                      <a:pt x="3" y="0"/>
                    </a:cubicBezTo>
                    <a:cubicBezTo>
                      <a:pt x="3" y="0"/>
                      <a:pt x="3" y="0"/>
                      <a:pt x="3" y="0"/>
                    </a:cubicBezTo>
                    <a:cubicBezTo>
                      <a:pt x="6" y="1"/>
                      <a:pt x="8"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1" name="Freeform 2511">
                <a:extLst>
                  <a:ext uri="{FF2B5EF4-FFF2-40B4-BE49-F238E27FC236}">
                    <a16:creationId xmlns:a16="http://schemas.microsoft.com/office/drawing/2014/main" id="{86B3FC34-8FE8-46E8-A7D4-39A1DFB2C1B5}"/>
                  </a:ext>
                </a:extLst>
              </p:cNvPr>
              <p:cNvSpPr>
                <a:spLocks/>
              </p:cNvSpPr>
              <p:nvPr/>
            </p:nvSpPr>
            <p:spPr bwMode="auto">
              <a:xfrm>
                <a:off x="6930" y="1934"/>
                <a:ext cx="48" cy="58"/>
              </a:xfrm>
              <a:custGeom>
                <a:avLst/>
                <a:gdLst>
                  <a:gd name="T0" fmla="*/ 9 w 10"/>
                  <a:gd name="T1" fmla="*/ 7 h 12"/>
                  <a:gd name="T2" fmla="*/ 6 w 10"/>
                  <a:gd name="T3" fmla="*/ 11 h 12"/>
                  <a:gd name="T4" fmla="*/ 3 w 10"/>
                  <a:gd name="T5" fmla="*/ 0 h 12"/>
                  <a:gd name="T6" fmla="*/ 4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6" y="11"/>
                    </a:cubicBezTo>
                    <a:cubicBezTo>
                      <a:pt x="2" y="9"/>
                      <a:pt x="0" y="1"/>
                      <a:pt x="3" y="0"/>
                    </a:cubicBezTo>
                    <a:cubicBezTo>
                      <a:pt x="3" y="0"/>
                      <a:pt x="4" y="0"/>
                      <a:pt x="4"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2" name="Freeform 2512">
                <a:extLst>
                  <a:ext uri="{FF2B5EF4-FFF2-40B4-BE49-F238E27FC236}">
                    <a16:creationId xmlns:a16="http://schemas.microsoft.com/office/drawing/2014/main" id="{82849DC7-0984-49C4-AFC9-5CA429EB2169}"/>
                  </a:ext>
                </a:extLst>
              </p:cNvPr>
              <p:cNvSpPr>
                <a:spLocks/>
              </p:cNvSpPr>
              <p:nvPr/>
            </p:nvSpPr>
            <p:spPr bwMode="auto">
              <a:xfrm>
                <a:off x="6872" y="1900"/>
                <a:ext cx="49" cy="63"/>
              </a:xfrm>
              <a:custGeom>
                <a:avLst/>
                <a:gdLst>
                  <a:gd name="T0" fmla="*/ 9 w 10"/>
                  <a:gd name="T1" fmla="*/ 7 h 13"/>
                  <a:gd name="T2" fmla="*/ 6 w 10"/>
                  <a:gd name="T3" fmla="*/ 11 h 13"/>
                  <a:gd name="T4" fmla="*/ 3 w 10"/>
                  <a:gd name="T5" fmla="*/ 0 h 13"/>
                  <a:gd name="T6" fmla="*/ 4 w 10"/>
                  <a:gd name="T7" fmla="*/ 0 h 13"/>
                  <a:gd name="T8" fmla="*/ 9 w 10"/>
                  <a:gd name="T9" fmla="*/ 7 h 13"/>
                </a:gdLst>
                <a:ahLst/>
                <a:cxnLst>
                  <a:cxn ang="0">
                    <a:pos x="T0" y="T1"/>
                  </a:cxn>
                  <a:cxn ang="0">
                    <a:pos x="T2" y="T3"/>
                  </a:cxn>
                  <a:cxn ang="0">
                    <a:pos x="T4" y="T5"/>
                  </a:cxn>
                  <a:cxn ang="0">
                    <a:pos x="T6" y="T7"/>
                  </a:cxn>
                  <a:cxn ang="0">
                    <a:pos x="T8" y="T9"/>
                  </a:cxn>
                </a:cxnLst>
                <a:rect l="0" t="0" r="r" b="b"/>
                <a:pathLst>
                  <a:path w="10" h="13">
                    <a:moveTo>
                      <a:pt x="9" y="7"/>
                    </a:moveTo>
                    <a:cubicBezTo>
                      <a:pt x="10" y="11"/>
                      <a:pt x="8" y="13"/>
                      <a:pt x="6" y="11"/>
                    </a:cubicBezTo>
                    <a:cubicBezTo>
                      <a:pt x="2" y="9"/>
                      <a:pt x="0" y="1"/>
                      <a:pt x="3" y="0"/>
                    </a:cubicBezTo>
                    <a:cubicBezTo>
                      <a:pt x="3" y="0"/>
                      <a:pt x="4" y="0"/>
                      <a:pt x="4" y="0"/>
                    </a:cubicBezTo>
                    <a:cubicBezTo>
                      <a:pt x="6" y="1"/>
                      <a:pt x="9" y="4"/>
                      <a:pt x="9"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3" name="Freeform 2513">
                <a:extLst>
                  <a:ext uri="{FF2B5EF4-FFF2-40B4-BE49-F238E27FC236}">
                    <a16:creationId xmlns:a16="http://schemas.microsoft.com/office/drawing/2014/main" id="{E5E554CE-E14E-4D2D-A313-8295A6CFD483}"/>
                  </a:ext>
                </a:extLst>
              </p:cNvPr>
              <p:cNvSpPr>
                <a:spLocks/>
              </p:cNvSpPr>
              <p:nvPr/>
            </p:nvSpPr>
            <p:spPr bwMode="auto">
              <a:xfrm>
                <a:off x="6766" y="1890"/>
                <a:ext cx="53" cy="63"/>
              </a:xfrm>
              <a:custGeom>
                <a:avLst/>
                <a:gdLst>
                  <a:gd name="T0" fmla="*/ 10 w 11"/>
                  <a:gd name="T1" fmla="*/ 7 h 13"/>
                  <a:gd name="T2" fmla="*/ 6 w 11"/>
                  <a:gd name="T3" fmla="*/ 11 h 13"/>
                  <a:gd name="T4" fmla="*/ 4 w 11"/>
                  <a:gd name="T5" fmla="*/ 0 h 13"/>
                  <a:gd name="T6" fmla="*/ 5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8"/>
                      <a:pt x="0" y="1"/>
                      <a:pt x="4" y="0"/>
                    </a:cubicBezTo>
                    <a:cubicBezTo>
                      <a:pt x="4" y="0"/>
                      <a:pt x="4" y="0"/>
                      <a:pt x="5" y="0"/>
                    </a:cubicBezTo>
                    <a:cubicBezTo>
                      <a:pt x="7"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4" name="Freeform 2514">
                <a:extLst>
                  <a:ext uri="{FF2B5EF4-FFF2-40B4-BE49-F238E27FC236}">
                    <a16:creationId xmlns:a16="http://schemas.microsoft.com/office/drawing/2014/main" id="{5164D2E4-3EAF-4454-9F82-B29DB294BC64}"/>
                  </a:ext>
                </a:extLst>
              </p:cNvPr>
              <p:cNvSpPr>
                <a:spLocks/>
              </p:cNvSpPr>
              <p:nvPr/>
            </p:nvSpPr>
            <p:spPr bwMode="auto">
              <a:xfrm>
                <a:off x="6810" y="1857"/>
                <a:ext cx="53" cy="62"/>
              </a:xfrm>
              <a:custGeom>
                <a:avLst/>
                <a:gdLst>
                  <a:gd name="T0" fmla="*/ 10 w 11"/>
                  <a:gd name="T1" fmla="*/ 7 h 13"/>
                  <a:gd name="T2" fmla="*/ 6 w 11"/>
                  <a:gd name="T3" fmla="*/ 11 h 13"/>
                  <a:gd name="T4" fmla="*/ 3 w 11"/>
                  <a:gd name="T5" fmla="*/ 1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9" y="13"/>
                      <a:pt x="6" y="11"/>
                    </a:cubicBezTo>
                    <a:cubicBezTo>
                      <a:pt x="2" y="9"/>
                      <a:pt x="0" y="1"/>
                      <a:pt x="3" y="1"/>
                    </a:cubicBezTo>
                    <a:cubicBezTo>
                      <a:pt x="4" y="0"/>
                      <a:pt x="4" y="0"/>
                      <a:pt x="4" y="0"/>
                    </a:cubicBezTo>
                    <a:cubicBezTo>
                      <a:pt x="7" y="1"/>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5" name="Freeform 2515">
                <a:extLst>
                  <a:ext uri="{FF2B5EF4-FFF2-40B4-BE49-F238E27FC236}">
                    <a16:creationId xmlns:a16="http://schemas.microsoft.com/office/drawing/2014/main" id="{EA833E45-B7C7-4034-A835-422483D30F2E}"/>
                  </a:ext>
                </a:extLst>
              </p:cNvPr>
              <p:cNvSpPr>
                <a:spLocks/>
              </p:cNvSpPr>
              <p:nvPr/>
            </p:nvSpPr>
            <p:spPr bwMode="auto">
              <a:xfrm>
                <a:off x="6742" y="1799"/>
                <a:ext cx="53" cy="58"/>
              </a:xfrm>
              <a:custGeom>
                <a:avLst/>
                <a:gdLst>
                  <a:gd name="T0" fmla="*/ 10 w 11"/>
                  <a:gd name="T1" fmla="*/ 6 h 12"/>
                  <a:gd name="T2" fmla="*/ 6 w 11"/>
                  <a:gd name="T3" fmla="*/ 10 h 12"/>
                  <a:gd name="T4" fmla="*/ 3 w 11"/>
                  <a:gd name="T5" fmla="*/ 0 h 12"/>
                  <a:gd name="T6" fmla="*/ 4 w 11"/>
                  <a:gd name="T7" fmla="*/ 0 h 12"/>
                  <a:gd name="T8" fmla="*/ 10 w 11"/>
                  <a:gd name="T9" fmla="*/ 6 h 12"/>
                </a:gdLst>
                <a:ahLst/>
                <a:cxnLst>
                  <a:cxn ang="0">
                    <a:pos x="T0" y="T1"/>
                  </a:cxn>
                  <a:cxn ang="0">
                    <a:pos x="T2" y="T3"/>
                  </a:cxn>
                  <a:cxn ang="0">
                    <a:pos x="T4" y="T5"/>
                  </a:cxn>
                  <a:cxn ang="0">
                    <a:pos x="T6" y="T7"/>
                  </a:cxn>
                  <a:cxn ang="0">
                    <a:pos x="T8" y="T9"/>
                  </a:cxn>
                </a:cxnLst>
                <a:rect l="0" t="0" r="r" b="b"/>
                <a:pathLst>
                  <a:path w="11" h="12">
                    <a:moveTo>
                      <a:pt x="10" y="6"/>
                    </a:moveTo>
                    <a:cubicBezTo>
                      <a:pt x="11" y="10"/>
                      <a:pt x="9" y="12"/>
                      <a:pt x="6" y="10"/>
                    </a:cubicBezTo>
                    <a:cubicBezTo>
                      <a:pt x="2" y="8"/>
                      <a:pt x="0" y="1"/>
                      <a:pt x="3" y="0"/>
                    </a:cubicBezTo>
                    <a:cubicBezTo>
                      <a:pt x="3" y="0"/>
                      <a:pt x="4" y="0"/>
                      <a:pt x="4" y="0"/>
                    </a:cubicBezTo>
                    <a:cubicBezTo>
                      <a:pt x="6" y="0"/>
                      <a:pt x="9"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6" name="Freeform 2516">
                <a:extLst>
                  <a:ext uri="{FF2B5EF4-FFF2-40B4-BE49-F238E27FC236}">
                    <a16:creationId xmlns:a16="http://schemas.microsoft.com/office/drawing/2014/main" id="{2465708E-4E01-4045-A663-1CFDD18B43BF}"/>
                  </a:ext>
                </a:extLst>
              </p:cNvPr>
              <p:cNvSpPr>
                <a:spLocks/>
              </p:cNvSpPr>
              <p:nvPr/>
            </p:nvSpPr>
            <p:spPr bwMode="auto">
              <a:xfrm>
                <a:off x="6757" y="1741"/>
                <a:ext cx="53" cy="58"/>
              </a:xfrm>
              <a:custGeom>
                <a:avLst/>
                <a:gdLst>
                  <a:gd name="T0" fmla="*/ 10 w 11"/>
                  <a:gd name="T1" fmla="*/ 7 h 12"/>
                  <a:gd name="T2" fmla="*/ 7 w 11"/>
                  <a:gd name="T3" fmla="*/ 10 h 12"/>
                  <a:gd name="T4" fmla="*/ 3 w 11"/>
                  <a:gd name="T5" fmla="*/ 0 h 12"/>
                  <a:gd name="T6" fmla="*/ 4 w 11"/>
                  <a:gd name="T7" fmla="*/ 0 h 12"/>
                  <a:gd name="T8" fmla="*/ 10 w 11"/>
                  <a:gd name="T9" fmla="*/ 7 h 12"/>
                </a:gdLst>
                <a:ahLst/>
                <a:cxnLst>
                  <a:cxn ang="0">
                    <a:pos x="T0" y="T1"/>
                  </a:cxn>
                  <a:cxn ang="0">
                    <a:pos x="T2" y="T3"/>
                  </a:cxn>
                  <a:cxn ang="0">
                    <a:pos x="T4" y="T5"/>
                  </a:cxn>
                  <a:cxn ang="0">
                    <a:pos x="T6" y="T7"/>
                  </a:cxn>
                  <a:cxn ang="0">
                    <a:pos x="T8" y="T9"/>
                  </a:cxn>
                </a:cxnLst>
                <a:rect l="0" t="0" r="r" b="b"/>
                <a:pathLst>
                  <a:path w="11" h="12">
                    <a:moveTo>
                      <a:pt x="10" y="7"/>
                    </a:moveTo>
                    <a:cubicBezTo>
                      <a:pt x="11" y="10"/>
                      <a:pt x="9" y="12"/>
                      <a:pt x="7" y="10"/>
                    </a:cubicBezTo>
                    <a:cubicBezTo>
                      <a:pt x="2" y="8"/>
                      <a:pt x="0" y="1"/>
                      <a:pt x="3" y="0"/>
                    </a:cubicBezTo>
                    <a:cubicBezTo>
                      <a:pt x="3" y="0"/>
                      <a:pt x="3" y="0"/>
                      <a:pt x="4" y="0"/>
                    </a:cubicBezTo>
                    <a:cubicBezTo>
                      <a:pt x="6" y="1"/>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7" name="Freeform 2517">
                <a:extLst>
                  <a:ext uri="{FF2B5EF4-FFF2-40B4-BE49-F238E27FC236}">
                    <a16:creationId xmlns:a16="http://schemas.microsoft.com/office/drawing/2014/main" id="{CF61AEE8-3924-4604-AE32-A95D7CB73B43}"/>
                  </a:ext>
                </a:extLst>
              </p:cNvPr>
              <p:cNvSpPr>
                <a:spLocks/>
              </p:cNvSpPr>
              <p:nvPr/>
            </p:nvSpPr>
            <p:spPr bwMode="auto">
              <a:xfrm>
                <a:off x="6819" y="1799"/>
                <a:ext cx="53" cy="53"/>
              </a:xfrm>
              <a:custGeom>
                <a:avLst/>
                <a:gdLst>
                  <a:gd name="T0" fmla="*/ 10 w 11"/>
                  <a:gd name="T1" fmla="*/ 6 h 11"/>
                  <a:gd name="T2" fmla="*/ 7 w 11"/>
                  <a:gd name="T3" fmla="*/ 10 h 11"/>
                  <a:gd name="T4" fmla="*/ 3 w 11"/>
                  <a:gd name="T5" fmla="*/ 0 h 11"/>
                  <a:gd name="T6" fmla="*/ 4 w 11"/>
                  <a:gd name="T7" fmla="*/ 0 h 11"/>
                  <a:gd name="T8" fmla="*/ 10 w 11"/>
                  <a:gd name="T9" fmla="*/ 6 h 11"/>
                </a:gdLst>
                <a:ahLst/>
                <a:cxnLst>
                  <a:cxn ang="0">
                    <a:pos x="T0" y="T1"/>
                  </a:cxn>
                  <a:cxn ang="0">
                    <a:pos x="T2" y="T3"/>
                  </a:cxn>
                  <a:cxn ang="0">
                    <a:pos x="T4" y="T5"/>
                  </a:cxn>
                  <a:cxn ang="0">
                    <a:pos x="T6" y="T7"/>
                  </a:cxn>
                  <a:cxn ang="0">
                    <a:pos x="T8" y="T9"/>
                  </a:cxn>
                </a:cxnLst>
                <a:rect l="0" t="0" r="r" b="b"/>
                <a:pathLst>
                  <a:path w="11" h="11">
                    <a:moveTo>
                      <a:pt x="10" y="6"/>
                    </a:moveTo>
                    <a:cubicBezTo>
                      <a:pt x="11" y="10"/>
                      <a:pt x="9" y="11"/>
                      <a:pt x="7" y="10"/>
                    </a:cubicBezTo>
                    <a:cubicBezTo>
                      <a:pt x="3" y="8"/>
                      <a:pt x="0" y="1"/>
                      <a:pt x="3" y="0"/>
                    </a:cubicBezTo>
                    <a:cubicBezTo>
                      <a:pt x="3" y="0"/>
                      <a:pt x="4" y="0"/>
                      <a:pt x="4" y="0"/>
                    </a:cubicBezTo>
                    <a:cubicBezTo>
                      <a:pt x="6" y="0"/>
                      <a:pt x="9" y="3"/>
                      <a:pt x="10"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8" name="Freeform 2518">
                <a:extLst>
                  <a:ext uri="{FF2B5EF4-FFF2-40B4-BE49-F238E27FC236}">
                    <a16:creationId xmlns:a16="http://schemas.microsoft.com/office/drawing/2014/main" id="{C582ADDA-30DC-4FAB-ACC8-C5592C137821}"/>
                  </a:ext>
                </a:extLst>
              </p:cNvPr>
              <p:cNvSpPr>
                <a:spLocks/>
              </p:cNvSpPr>
              <p:nvPr/>
            </p:nvSpPr>
            <p:spPr bwMode="auto">
              <a:xfrm>
                <a:off x="6887" y="1847"/>
                <a:ext cx="48" cy="58"/>
              </a:xfrm>
              <a:custGeom>
                <a:avLst/>
                <a:gdLst>
                  <a:gd name="T0" fmla="*/ 9 w 10"/>
                  <a:gd name="T1" fmla="*/ 6 h 12"/>
                  <a:gd name="T2" fmla="*/ 6 w 10"/>
                  <a:gd name="T3" fmla="*/ 10 h 12"/>
                  <a:gd name="T4" fmla="*/ 3 w 10"/>
                  <a:gd name="T5" fmla="*/ 0 h 12"/>
                  <a:gd name="T6" fmla="*/ 3 w 10"/>
                  <a:gd name="T7" fmla="*/ 0 h 12"/>
                  <a:gd name="T8" fmla="*/ 9 w 10"/>
                  <a:gd name="T9" fmla="*/ 6 h 12"/>
                </a:gdLst>
                <a:ahLst/>
                <a:cxnLst>
                  <a:cxn ang="0">
                    <a:pos x="T0" y="T1"/>
                  </a:cxn>
                  <a:cxn ang="0">
                    <a:pos x="T2" y="T3"/>
                  </a:cxn>
                  <a:cxn ang="0">
                    <a:pos x="T4" y="T5"/>
                  </a:cxn>
                  <a:cxn ang="0">
                    <a:pos x="T6" y="T7"/>
                  </a:cxn>
                  <a:cxn ang="0">
                    <a:pos x="T8" y="T9"/>
                  </a:cxn>
                </a:cxnLst>
                <a:rect l="0" t="0" r="r" b="b"/>
                <a:pathLst>
                  <a:path w="10" h="12">
                    <a:moveTo>
                      <a:pt x="9" y="6"/>
                    </a:moveTo>
                    <a:cubicBezTo>
                      <a:pt x="10" y="10"/>
                      <a:pt x="9" y="12"/>
                      <a:pt x="6" y="10"/>
                    </a:cubicBezTo>
                    <a:cubicBezTo>
                      <a:pt x="2" y="8"/>
                      <a:pt x="0" y="1"/>
                      <a:pt x="3" y="0"/>
                    </a:cubicBezTo>
                    <a:cubicBezTo>
                      <a:pt x="3" y="0"/>
                      <a:pt x="3" y="0"/>
                      <a:pt x="3" y="0"/>
                    </a:cubicBezTo>
                    <a:cubicBezTo>
                      <a:pt x="6" y="0"/>
                      <a:pt x="8" y="4"/>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69" name="Freeform 2519">
                <a:extLst>
                  <a:ext uri="{FF2B5EF4-FFF2-40B4-BE49-F238E27FC236}">
                    <a16:creationId xmlns:a16="http://schemas.microsoft.com/office/drawing/2014/main" id="{005E0F9C-12E3-427D-BBAB-05848D60F1A8}"/>
                  </a:ext>
                </a:extLst>
              </p:cNvPr>
              <p:cNvSpPr>
                <a:spLocks/>
              </p:cNvSpPr>
              <p:nvPr/>
            </p:nvSpPr>
            <p:spPr bwMode="auto">
              <a:xfrm>
                <a:off x="6858" y="1765"/>
                <a:ext cx="48" cy="58"/>
              </a:xfrm>
              <a:custGeom>
                <a:avLst/>
                <a:gdLst>
                  <a:gd name="T0" fmla="*/ 9 w 10"/>
                  <a:gd name="T1" fmla="*/ 7 h 12"/>
                  <a:gd name="T2" fmla="*/ 7 w 10"/>
                  <a:gd name="T3" fmla="*/ 11 h 12"/>
                  <a:gd name="T4" fmla="*/ 3 w 10"/>
                  <a:gd name="T5" fmla="*/ 1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7" y="11"/>
                    </a:cubicBezTo>
                    <a:cubicBezTo>
                      <a:pt x="3" y="9"/>
                      <a:pt x="0" y="1"/>
                      <a:pt x="3" y="1"/>
                    </a:cubicBezTo>
                    <a:cubicBezTo>
                      <a:pt x="3" y="0"/>
                      <a:pt x="3" y="0"/>
                      <a:pt x="3"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0" name="Freeform 2520">
                <a:extLst>
                  <a:ext uri="{FF2B5EF4-FFF2-40B4-BE49-F238E27FC236}">
                    <a16:creationId xmlns:a16="http://schemas.microsoft.com/office/drawing/2014/main" id="{709E794E-7038-44A5-9DDB-B269BE5D57F9}"/>
                  </a:ext>
                </a:extLst>
              </p:cNvPr>
              <p:cNvSpPr>
                <a:spLocks/>
              </p:cNvSpPr>
              <p:nvPr/>
            </p:nvSpPr>
            <p:spPr bwMode="auto">
              <a:xfrm>
                <a:off x="6795" y="1712"/>
                <a:ext cx="53" cy="53"/>
              </a:xfrm>
              <a:custGeom>
                <a:avLst/>
                <a:gdLst>
                  <a:gd name="T0" fmla="*/ 10 w 11"/>
                  <a:gd name="T1" fmla="*/ 6 h 11"/>
                  <a:gd name="T2" fmla="*/ 7 w 11"/>
                  <a:gd name="T3" fmla="*/ 10 h 11"/>
                  <a:gd name="T4" fmla="*/ 3 w 11"/>
                  <a:gd name="T5" fmla="*/ 0 h 11"/>
                  <a:gd name="T6" fmla="*/ 4 w 11"/>
                  <a:gd name="T7" fmla="*/ 0 h 11"/>
                  <a:gd name="T8" fmla="*/ 10 w 11"/>
                  <a:gd name="T9" fmla="*/ 6 h 11"/>
                </a:gdLst>
                <a:ahLst/>
                <a:cxnLst>
                  <a:cxn ang="0">
                    <a:pos x="T0" y="T1"/>
                  </a:cxn>
                  <a:cxn ang="0">
                    <a:pos x="T2" y="T3"/>
                  </a:cxn>
                  <a:cxn ang="0">
                    <a:pos x="T4" y="T5"/>
                  </a:cxn>
                  <a:cxn ang="0">
                    <a:pos x="T6" y="T7"/>
                  </a:cxn>
                  <a:cxn ang="0">
                    <a:pos x="T8" y="T9"/>
                  </a:cxn>
                </a:cxnLst>
                <a:rect l="0" t="0" r="r" b="b"/>
                <a:pathLst>
                  <a:path w="11" h="11">
                    <a:moveTo>
                      <a:pt x="10" y="6"/>
                    </a:moveTo>
                    <a:cubicBezTo>
                      <a:pt x="11" y="10"/>
                      <a:pt x="10" y="11"/>
                      <a:pt x="7" y="10"/>
                    </a:cubicBezTo>
                    <a:cubicBezTo>
                      <a:pt x="3" y="9"/>
                      <a:pt x="0" y="2"/>
                      <a:pt x="3" y="0"/>
                    </a:cubicBezTo>
                    <a:cubicBezTo>
                      <a:pt x="3" y="0"/>
                      <a:pt x="3" y="0"/>
                      <a:pt x="4" y="0"/>
                    </a:cubicBezTo>
                    <a:cubicBezTo>
                      <a:pt x="6" y="1"/>
                      <a:pt x="9" y="4"/>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1" name="Freeform 2521">
                <a:extLst>
                  <a:ext uri="{FF2B5EF4-FFF2-40B4-BE49-F238E27FC236}">
                    <a16:creationId xmlns:a16="http://schemas.microsoft.com/office/drawing/2014/main" id="{8CD59254-B144-4A90-8317-F1D57D27E188}"/>
                  </a:ext>
                </a:extLst>
              </p:cNvPr>
              <p:cNvSpPr>
                <a:spLocks/>
              </p:cNvSpPr>
              <p:nvPr/>
            </p:nvSpPr>
            <p:spPr bwMode="auto">
              <a:xfrm>
                <a:off x="6872" y="1722"/>
                <a:ext cx="49" cy="53"/>
              </a:xfrm>
              <a:custGeom>
                <a:avLst/>
                <a:gdLst>
                  <a:gd name="T0" fmla="*/ 9 w 10"/>
                  <a:gd name="T1" fmla="*/ 6 h 11"/>
                  <a:gd name="T2" fmla="*/ 7 w 10"/>
                  <a:gd name="T3" fmla="*/ 10 h 11"/>
                  <a:gd name="T4" fmla="*/ 2 w 10"/>
                  <a:gd name="T5" fmla="*/ 0 h 11"/>
                  <a:gd name="T6" fmla="*/ 3 w 10"/>
                  <a:gd name="T7" fmla="*/ 0 h 11"/>
                  <a:gd name="T8" fmla="*/ 9 w 10"/>
                  <a:gd name="T9" fmla="*/ 6 h 11"/>
                </a:gdLst>
                <a:ahLst/>
                <a:cxnLst>
                  <a:cxn ang="0">
                    <a:pos x="T0" y="T1"/>
                  </a:cxn>
                  <a:cxn ang="0">
                    <a:pos x="T2" y="T3"/>
                  </a:cxn>
                  <a:cxn ang="0">
                    <a:pos x="T4" y="T5"/>
                  </a:cxn>
                  <a:cxn ang="0">
                    <a:pos x="T6" y="T7"/>
                  </a:cxn>
                  <a:cxn ang="0">
                    <a:pos x="T8" y="T9"/>
                  </a:cxn>
                </a:cxnLst>
                <a:rect l="0" t="0" r="r" b="b"/>
                <a:pathLst>
                  <a:path w="10" h="11">
                    <a:moveTo>
                      <a:pt x="9" y="6"/>
                    </a:moveTo>
                    <a:cubicBezTo>
                      <a:pt x="10" y="9"/>
                      <a:pt x="9" y="11"/>
                      <a:pt x="7" y="10"/>
                    </a:cubicBezTo>
                    <a:cubicBezTo>
                      <a:pt x="3" y="9"/>
                      <a:pt x="0" y="1"/>
                      <a:pt x="2" y="0"/>
                    </a:cubicBezTo>
                    <a:cubicBezTo>
                      <a:pt x="2" y="0"/>
                      <a:pt x="3" y="0"/>
                      <a:pt x="3" y="0"/>
                    </a:cubicBezTo>
                    <a:cubicBezTo>
                      <a:pt x="5" y="0"/>
                      <a:pt x="7" y="3"/>
                      <a:pt x="9"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2" name="Freeform 2522">
                <a:extLst>
                  <a:ext uri="{FF2B5EF4-FFF2-40B4-BE49-F238E27FC236}">
                    <a16:creationId xmlns:a16="http://schemas.microsoft.com/office/drawing/2014/main" id="{8DEEA775-969B-46BA-80A5-CBD2A5A6EE4C}"/>
                  </a:ext>
                </a:extLst>
              </p:cNvPr>
              <p:cNvSpPr>
                <a:spLocks/>
              </p:cNvSpPr>
              <p:nvPr/>
            </p:nvSpPr>
            <p:spPr bwMode="auto">
              <a:xfrm>
                <a:off x="6916" y="1799"/>
                <a:ext cx="48" cy="58"/>
              </a:xfrm>
              <a:custGeom>
                <a:avLst/>
                <a:gdLst>
                  <a:gd name="T0" fmla="*/ 9 w 10"/>
                  <a:gd name="T1" fmla="*/ 7 h 12"/>
                  <a:gd name="T2" fmla="*/ 7 w 10"/>
                  <a:gd name="T3" fmla="*/ 11 h 12"/>
                  <a:gd name="T4" fmla="*/ 3 w 10"/>
                  <a:gd name="T5" fmla="*/ 0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9" y="12"/>
                      <a:pt x="7" y="11"/>
                    </a:cubicBezTo>
                    <a:cubicBezTo>
                      <a:pt x="3" y="9"/>
                      <a:pt x="0" y="1"/>
                      <a:pt x="3" y="0"/>
                    </a:cubicBezTo>
                    <a:cubicBezTo>
                      <a:pt x="3" y="0"/>
                      <a:pt x="3" y="0"/>
                      <a:pt x="3" y="0"/>
                    </a:cubicBezTo>
                    <a:cubicBezTo>
                      <a:pt x="6" y="1"/>
                      <a:pt x="8"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3" name="Freeform 2523">
                <a:extLst>
                  <a:ext uri="{FF2B5EF4-FFF2-40B4-BE49-F238E27FC236}">
                    <a16:creationId xmlns:a16="http://schemas.microsoft.com/office/drawing/2014/main" id="{0BD36388-0EA1-4D0C-BA45-B6FFB13563DB}"/>
                  </a:ext>
                </a:extLst>
              </p:cNvPr>
              <p:cNvSpPr>
                <a:spLocks/>
              </p:cNvSpPr>
              <p:nvPr/>
            </p:nvSpPr>
            <p:spPr bwMode="auto">
              <a:xfrm>
                <a:off x="6954" y="1886"/>
                <a:ext cx="49" cy="57"/>
              </a:xfrm>
              <a:custGeom>
                <a:avLst/>
                <a:gdLst>
                  <a:gd name="T0" fmla="*/ 9 w 10"/>
                  <a:gd name="T1" fmla="*/ 7 h 12"/>
                  <a:gd name="T2" fmla="*/ 6 w 10"/>
                  <a:gd name="T3" fmla="*/ 11 h 12"/>
                  <a:gd name="T4" fmla="*/ 3 w 10"/>
                  <a:gd name="T5" fmla="*/ 0 h 12"/>
                  <a:gd name="T6" fmla="*/ 3 w 10"/>
                  <a:gd name="T7" fmla="*/ 0 h 12"/>
                  <a:gd name="T8" fmla="*/ 9 w 10"/>
                  <a:gd name="T9" fmla="*/ 7 h 12"/>
                </a:gdLst>
                <a:ahLst/>
                <a:cxnLst>
                  <a:cxn ang="0">
                    <a:pos x="T0" y="T1"/>
                  </a:cxn>
                  <a:cxn ang="0">
                    <a:pos x="T2" y="T3"/>
                  </a:cxn>
                  <a:cxn ang="0">
                    <a:pos x="T4" y="T5"/>
                  </a:cxn>
                  <a:cxn ang="0">
                    <a:pos x="T6" y="T7"/>
                  </a:cxn>
                  <a:cxn ang="0">
                    <a:pos x="T8" y="T9"/>
                  </a:cxn>
                </a:cxnLst>
                <a:rect l="0" t="0" r="r" b="b"/>
                <a:pathLst>
                  <a:path w="10" h="12">
                    <a:moveTo>
                      <a:pt x="9" y="7"/>
                    </a:moveTo>
                    <a:cubicBezTo>
                      <a:pt x="10" y="10"/>
                      <a:pt x="8" y="12"/>
                      <a:pt x="6" y="11"/>
                    </a:cubicBezTo>
                    <a:cubicBezTo>
                      <a:pt x="3" y="9"/>
                      <a:pt x="0" y="1"/>
                      <a:pt x="3" y="0"/>
                    </a:cubicBezTo>
                    <a:cubicBezTo>
                      <a:pt x="3" y="0"/>
                      <a:pt x="3" y="0"/>
                      <a:pt x="3" y="0"/>
                    </a:cubicBezTo>
                    <a:cubicBezTo>
                      <a:pt x="5" y="0"/>
                      <a:pt x="8" y="4"/>
                      <a:pt x="9"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4" name="Freeform 2524">
                <a:extLst>
                  <a:ext uri="{FF2B5EF4-FFF2-40B4-BE49-F238E27FC236}">
                    <a16:creationId xmlns:a16="http://schemas.microsoft.com/office/drawing/2014/main" id="{7A5073EF-2138-4693-9995-989F32EEF7EE}"/>
                  </a:ext>
                </a:extLst>
              </p:cNvPr>
              <p:cNvSpPr>
                <a:spLocks/>
              </p:cNvSpPr>
              <p:nvPr/>
            </p:nvSpPr>
            <p:spPr bwMode="auto">
              <a:xfrm>
                <a:off x="7007" y="1953"/>
                <a:ext cx="44" cy="58"/>
              </a:xfrm>
              <a:custGeom>
                <a:avLst/>
                <a:gdLst>
                  <a:gd name="T0" fmla="*/ 9 w 9"/>
                  <a:gd name="T1" fmla="*/ 7 h 12"/>
                  <a:gd name="T2" fmla="*/ 6 w 9"/>
                  <a:gd name="T3" fmla="*/ 11 h 12"/>
                  <a:gd name="T4" fmla="*/ 3 w 9"/>
                  <a:gd name="T5" fmla="*/ 0 h 12"/>
                  <a:gd name="T6" fmla="*/ 4 w 9"/>
                  <a:gd name="T7" fmla="*/ 0 h 12"/>
                  <a:gd name="T8" fmla="*/ 9 w 9"/>
                  <a:gd name="T9" fmla="*/ 7 h 12"/>
                </a:gdLst>
                <a:ahLst/>
                <a:cxnLst>
                  <a:cxn ang="0">
                    <a:pos x="T0" y="T1"/>
                  </a:cxn>
                  <a:cxn ang="0">
                    <a:pos x="T2" y="T3"/>
                  </a:cxn>
                  <a:cxn ang="0">
                    <a:pos x="T4" y="T5"/>
                  </a:cxn>
                  <a:cxn ang="0">
                    <a:pos x="T6" y="T7"/>
                  </a:cxn>
                  <a:cxn ang="0">
                    <a:pos x="T8" y="T9"/>
                  </a:cxn>
                </a:cxnLst>
                <a:rect l="0" t="0" r="r" b="b"/>
                <a:pathLst>
                  <a:path w="9" h="12">
                    <a:moveTo>
                      <a:pt x="9" y="7"/>
                    </a:moveTo>
                    <a:cubicBezTo>
                      <a:pt x="9" y="10"/>
                      <a:pt x="8" y="12"/>
                      <a:pt x="6" y="11"/>
                    </a:cubicBezTo>
                    <a:cubicBezTo>
                      <a:pt x="3" y="9"/>
                      <a:pt x="0" y="1"/>
                      <a:pt x="3" y="0"/>
                    </a:cubicBezTo>
                    <a:cubicBezTo>
                      <a:pt x="3" y="0"/>
                      <a:pt x="4" y="0"/>
                      <a:pt x="4" y="0"/>
                    </a:cubicBezTo>
                    <a:cubicBezTo>
                      <a:pt x="6" y="0"/>
                      <a:pt x="8" y="4"/>
                      <a:pt x="9"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5" name="Freeform 2525">
                <a:extLst>
                  <a:ext uri="{FF2B5EF4-FFF2-40B4-BE49-F238E27FC236}">
                    <a16:creationId xmlns:a16="http://schemas.microsoft.com/office/drawing/2014/main" id="{445FEA06-AAC3-463C-8B0A-BD15574984A8}"/>
                  </a:ext>
                </a:extLst>
              </p:cNvPr>
              <p:cNvSpPr>
                <a:spLocks/>
              </p:cNvSpPr>
              <p:nvPr/>
            </p:nvSpPr>
            <p:spPr bwMode="auto">
              <a:xfrm>
                <a:off x="7065" y="2006"/>
                <a:ext cx="39" cy="58"/>
              </a:xfrm>
              <a:custGeom>
                <a:avLst/>
                <a:gdLst>
                  <a:gd name="T0" fmla="*/ 7 w 8"/>
                  <a:gd name="T1" fmla="*/ 6 h 12"/>
                  <a:gd name="T2" fmla="*/ 5 w 8"/>
                  <a:gd name="T3" fmla="*/ 11 h 12"/>
                  <a:gd name="T4" fmla="*/ 2 w 8"/>
                  <a:gd name="T5" fmla="*/ 0 h 12"/>
                  <a:gd name="T6" fmla="*/ 3 w 8"/>
                  <a:gd name="T7" fmla="*/ 0 h 12"/>
                  <a:gd name="T8" fmla="*/ 7 w 8"/>
                  <a:gd name="T9" fmla="*/ 6 h 12"/>
                </a:gdLst>
                <a:ahLst/>
                <a:cxnLst>
                  <a:cxn ang="0">
                    <a:pos x="T0" y="T1"/>
                  </a:cxn>
                  <a:cxn ang="0">
                    <a:pos x="T2" y="T3"/>
                  </a:cxn>
                  <a:cxn ang="0">
                    <a:pos x="T4" y="T5"/>
                  </a:cxn>
                  <a:cxn ang="0">
                    <a:pos x="T6" y="T7"/>
                  </a:cxn>
                  <a:cxn ang="0">
                    <a:pos x="T8" y="T9"/>
                  </a:cxn>
                </a:cxnLst>
                <a:rect l="0" t="0" r="r" b="b"/>
                <a:pathLst>
                  <a:path w="8" h="12">
                    <a:moveTo>
                      <a:pt x="7" y="6"/>
                    </a:moveTo>
                    <a:cubicBezTo>
                      <a:pt x="8" y="10"/>
                      <a:pt x="7" y="12"/>
                      <a:pt x="5" y="11"/>
                    </a:cubicBezTo>
                    <a:cubicBezTo>
                      <a:pt x="2" y="9"/>
                      <a:pt x="0" y="0"/>
                      <a:pt x="2" y="0"/>
                    </a:cubicBezTo>
                    <a:cubicBezTo>
                      <a:pt x="2" y="0"/>
                      <a:pt x="3" y="0"/>
                      <a:pt x="3" y="0"/>
                    </a:cubicBezTo>
                    <a:cubicBezTo>
                      <a:pt x="5"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6" name="Freeform 2526">
                <a:extLst>
                  <a:ext uri="{FF2B5EF4-FFF2-40B4-BE49-F238E27FC236}">
                    <a16:creationId xmlns:a16="http://schemas.microsoft.com/office/drawing/2014/main" id="{56A51BF2-5212-4E91-B215-E13CDF163984}"/>
                  </a:ext>
                </a:extLst>
              </p:cNvPr>
              <p:cNvSpPr>
                <a:spLocks/>
              </p:cNvSpPr>
              <p:nvPr/>
            </p:nvSpPr>
            <p:spPr bwMode="auto">
              <a:xfrm>
                <a:off x="7104" y="2088"/>
                <a:ext cx="38" cy="58"/>
              </a:xfrm>
              <a:custGeom>
                <a:avLst/>
                <a:gdLst>
                  <a:gd name="T0" fmla="*/ 7 w 8"/>
                  <a:gd name="T1" fmla="*/ 7 h 12"/>
                  <a:gd name="T2" fmla="*/ 5 w 8"/>
                  <a:gd name="T3" fmla="*/ 11 h 12"/>
                  <a:gd name="T4" fmla="*/ 3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7" y="12"/>
                      <a:pt x="5" y="11"/>
                    </a:cubicBezTo>
                    <a:cubicBezTo>
                      <a:pt x="2" y="9"/>
                      <a:pt x="0" y="0"/>
                      <a:pt x="3" y="0"/>
                    </a:cubicBezTo>
                    <a:cubicBezTo>
                      <a:pt x="3" y="0"/>
                      <a:pt x="3" y="0"/>
                      <a:pt x="3" y="0"/>
                    </a:cubicBezTo>
                    <a:cubicBezTo>
                      <a:pt x="5" y="0"/>
                      <a:pt x="6"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7" name="Freeform 2527">
                <a:extLst>
                  <a:ext uri="{FF2B5EF4-FFF2-40B4-BE49-F238E27FC236}">
                    <a16:creationId xmlns:a16="http://schemas.microsoft.com/office/drawing/2014/main" id="{2B8BD099-5F41-4341-B2EA-C5BA34BC6546}"/>
                  </a:ext>
                </a:extLst>
              </p:cNvPr>
              <p:cNvSpPr>
                <a:spLocks/>
              </p:cNvSpPr>
              <p:nvPr/>
            </p:nvSpPr>
            <p:spPr bwMode="auto">
              <a:xfrm>
                <a:off x="7104" y="2011"/>
                <a:ext cx="38" cy="58"/>
              </a:xfrm>
              <a:custGeom>
                <a:avLst/>
                <a:gdLst>
                  <a:gd name="T0" fmla="*/ 7 w 8"/>
                  <a:gd name="T1" fmla="*/ 7 h 12"/>
                  <a:gd name="T2" fmla="*/ 6 w 8"/>
                  <a:gd name="T3" fmla="*/ 11 h 12"/>
                  <a:gd name="T4" fmla="*/ 3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10"/>
                      <a:pt x="0" y="1"/>
                      <a:pt x="3" y="0"/>
                    </a:cubicBezTo>
                    <a:cubicBezTo>
                      <a:pt x="3" y="0"/>
                      <a:pt x="3" y="0"/>
                      <a:pt x="3" y="0"/>
                    </a:cubicBezTo>
                    <a:cubicBezTo>
                      <a:pt x="5" y="0"/>
                      <a:pt x="6"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8" name="Freeform 2528">
                <a:extLst>
                  <a:ext uri="{FF2B5EF4-FFF2-40B4-BE49-F238E27FC236}">
                    <a16:creationId xmlns:a16="http://schemas.microsoft.com/office/drawing/2014/main" id="{6D277579-CF74-40F8-90A1-A6DDA5B35783}"/>
                  </a:ext>
                </a:extLst>
              </p:cNvPr>
              <p:cNvSpPr>
                <a:spLocks/>
              </p:cNvSpPr>
              <p:nvPr/>
            </p:nvSpPr>
            <p:spPr bwMode="auto">
              <a:xfrm>
                <a:off x="7099" y="1934"/>
                <a:ext cx="34" cy="58"/>
              </a:xfrm>
              <a:custGeom>
                <a:avLst/>
                <a:gdLst>
                  <a:gd name="T0" fmla="*/ 6 w 7"/>
                  <a:gd name="T1" fmla="*/ 7 h 12"/>
                  <a:gd name="T2" fmla="*/ 6 w 7"/>
                  <a:gd name="T3" fmla="*/ 11 h 12"/>
                  <a:gd name="T4" fmla="*/ 2 w 7"/>
                  <a:gd name="T5" fmla="*/ 0 h 12"/>
                  <a:gd name="T6" fmla="*/ 2 w 7"/>
                  <a:gd name="T7" fmla="*/ 0 h 12"/>
                  <a:gd name="T8" fmla="*/ 6 w 7"/>
                  <a:gd name="T9" fmla="*/ 7 h 12"/>
                </a:gdLst>
                <a:ahLst/>
                <a:cxnLst>
                  <a:cxn ang="0">
                    <a:pos x="T0" y="T1"/>
                  </a:cxn>
                  <a:cxn ang="0">
                    <a:pos x="T2" y="T3"/>
                  </a:cxn>
                  <a:cxn ang="0">
                    <a:pos x="T4" y="T5"/>
                  </a:cxn>
                  <a:cxn ang="0">
                    <a:pos x="T6" y="T7"/>
                  </a:cxn>
                  <a:cxn ang="0">
                    <a:pos x="T8" y="T9"/>
                  </a:cxn>
                </a:cxnLst>
                <a:rect l="0" t="0" r="r" b="b"/>
                <a:pathLst>
                  <a:path w="7" h="12">
                    <a:moveTo>
                      <a:pt x="6" y="7"/>
                    </a:moveTo>
                    <a:cubicBezTo>
                      <a:pt x="7" y="10"/>
                      <a:pt x="7" y="12"/>
                      <a:pt x="6" y="11"/>
                    </a:cubicBezTo>
                    <a:cubicBezTo>
                      <a:pt x="3" y="10"/>
                      <a:pt x="0" y="0"/>
                      <a:pt x="2" y="0"/>
                    </a:cubicBezTo>
                    <a:cubicBezTo>
                      <a:pt x="2" y="0"/>
                      <a:pt x="2" y="0"/>
                      <a:pt x="2" y="0"/>
                    </a:cubicBezTo>
                    <a:cubicBezTo>
                      <a:pt x="3" y="0"/>
                      <a:pt x="5"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79" name="Freeform 2529">
                <a:extLst>
                  <a:ext uri="{FF2B5EF4-FFF2-40B4-BE49-F238E27FC236}">
                    <a16:creationId xmlns:a16="http://schemas.microsoft.com/office/drawing/2014/main" id="{2FB2F0B5-7304-4DF1-BB43-831A7B8D1CB9}"/>
                  </a:ext>
                </a:extLst>
              </p:cNvPr>
              <p:cNvSpPr>
                <a:spLocks/>
              </p:cNvSpPr>
              <p:nvPr/>
            </p:nvSpPr>
            <p:spPr bwMode="auto">
              <a:xfrm>
                <a:off x="7056" y="1929"/>
                <a:ext cx="38" cy="58"/>
              </a:xfrm>
              <a:custGeom>
                <a:avLst/>
                <a:gdLst>
                  <a:gd name="T0" fmla="*/ 7 w 8"/>
                  <a:gd name="T1" fmla="*/ 7 h 12"/>
                  <a:gd name="T2" fmla="*/ 6 w 8"/>
                  <a:gd name="T3" fmla="*/ 11 h 12"/>
                  <a:gd name="T4" fmla="*/ 2 w 8"/>
                  <a:gd name="T5" fmla="*/ 0 h 12"/>
                  <a:gd name="T6" fmla="*/ 3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9"/>
                      <a:pt x="0" y="1"/>
                      <a:pt x="2" y="0"/>
                    </a:cubicBezTo>
                    <a:cubicBezTo>
                      <a:pt x="3" y="0"/>
                      <a:pt x="3" y="0"/>
                      <a:pt x="3" y="0"/>
                    </a:cubicBezTo>
                    <a:cubicBezTo>
                      <a:pt x="5" y="0"/>
                      <a:pt x="7"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0" name="Freeform 2530">
                <a:extLst>
                  <a:ext uri="{FF2B5EF4-FFF2-40B4-BE49-F238E27FC236}">
                    <a16:creationId xmlns:a16="http://schemas.microsoft.com/office/drawing/2014/main" id="{0E35064C-75AE-41F2-B437-5B3CF77601A4}"/>
                  </a:ext>
                </a:extLst>
              </p:cNvPr>
              <p:cNvSpPr>
                <a:spLocks/>
              </p:cNvSpPr>
              <p:nvPr/>
            </p:nvSpPr>
            <p:spPr bwMode="auto">
              <a:xfrm>
                <a:off x="7003" y="1876"/>
                <a:ext cx="43" cy="58"/>
              </a:xfrm>
              <a:custGeom>
                <a:avLst/>
                <a:gdLst>
                  <a:gd name="T0" fmla="*/ 8 w 9"/>
                  <a:gd name="T1" fmla="*/ 7 h 12"/>
                  <a:gd name="T2" fmla="*/ 7 w 9"/>
                  <a:gd name="T3" fmla="*/ 11 h 12"/>
                  <a:gd name="T4" fmla="*/ 2 w 9"/>
                  <a:gd name="T5" fmla="*/ 0 h 12"/>
                  <a:gd name="T6" fmla="*/ 3 w 9"/>
                  <a:gd name="T7" fmla="*/ 0 h 12"/>
                  <a:gd name="T8" fmla="*/ 8 w 9"/>
                  <a:gd name="T9" fmla="*/ 7 h 12"/>
                </a:gdLst>
                <a:ahLst/>
                <a:cxnLst>
                  <a:cxn ang="0">
                    <a:pos x="T0" y="T1"/>
                  </a:cxn>
                  <a:cxn ang="0">
                    <a:pos x="T2" y="T3"/>
                  </a:cxn>
                  <a:cxn ang="0">
                    <a:pos x="T4" y="T5"/>
                  </a:cxn>
                  <a:cxn ang="0">
                    <a:pos x="T6" y="T7"/>
                  </a:cxn>
                  <a:cxn ang="0">
                    <a:pos x="T8" y="T9"/>
                  </a:cxn>
                </a:cxnLst>
                <a:rect l="0" t="0" r="r" b="b"/>
                <a:pathLst>
                  <a:path w="9" h="12">
                    <a:moveTo>
                      <a:pt x="8" y="7"/>
                    </a:moveTo>
                    <a:cubicBezTo>
                      <a:pt x="9" y="10"/>
                      <a:pt x="8" y="12"/>
                      <a:pt x="7" y="11"/>
                    </a:cubicBezTo>
                    <a:cubicBezTo>
                      <a:pt x="3" y="9"/>
                      <a:pt x="0" y="1"/>
                      <a:pt x="2" y="0"/>
                    </a:cubicBezTo>
                    <a:cubicBezTo>
                      <a:pt x="3" y="0"/>
                      <a:pt x="3" y="0"/>
                      <a:pt x="3" y="0"/>
                    </a:cubicBezTo>
                    <a:cubicBezTo>
                      <a:pt x="5" y="0"/>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1" name="Freeform 2531">
                <a:extLst>
                  <a:ext uri="{FF2B5EF4-FFF2-40B4-BE49-F238E27FC236}">
                    <a16:creationId xmlns:a16="http://schemas.microsoft.com/office/drawing/2014/main" id="{953C221E-95EC-4CD8-947B-CF92C257601B}"/>
                  </a:ext>
                </a:extLst>
              </p:cNvPr>
              <p:cNvSpPr>
                <a:spLocks/>
              </p:cNvSpPr>
              <p:nvPr/>
            </p:nvSpPr>
            <p:spPr bwMode="auto">
              <a:xfrm>
                <a:off x="7051" y="1861"/>
                <a:ext cx="38" cy="58"/>
              </a:xfrm>
              <a:custGeom>
                <a:avLst/>
                <a:gdLst>
                  <a:gd name="T0" fmla="*/ 7 w 8"/>
                  <a:gd name="T1" fmla="*/ 7 h 12"/>
                  <a:gd name="T2" fmla="*/ 6 w 8"/>
                  <a:gd name="T3" fmla="*/ 11 h 12"/>
                  <a:gd name="T4" fmla="*/ 2 w 8"/>
                  <a:gd name="T5" fmla="*/ 0 h 12"/>
                  <a:gd name="T6" fmla="*/ 2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6" y="11"/>
                    </a:cubicBezTo>
                    <a:cubicBezTo>
                      <a:pt x="3" y="10"/>
                      <a:pt x="0" y="1"/>
                      <a:pt x="2" y="0"/>
                    </a:cubicBezTo>
                    <a:cubicBezTo>
                      <a:pt x="2" y="0"/>
                      <a:pt x="2" y="0"/>
                      <a:pt x="2" y="0"/>
                    </a:cubicBezTo>
                    <a:cubicBezTo>
                      <a:pt x="4" y="1"/>
                      <a:pt x="6" y="4"/>
                      <a:pt x="7" y="7"/>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2" name="Freeform 2532">
                <a:extLst>
                  <a:ext uri="{FF2B5EF4-FFF2-40B4-BE49-F238E27FC236}">
                    <a16:creationId xmlns:a16="http://schemas.microsoft.com/office/drawing/2014/main" id="{103FADE5-6F6C-4D5B-B9EB-C29E1E934A95}"/>
                  </a:ext>
                </a:extLst>
              </p:cNvPr>
              <p:cNvSpPr>
                <a:spLocks/>
              </p:cNvSpPr>
              <p:nvPr/>
            </p:nvSpPr>
            <p:spPr bwMode="auto">
              <a:xfrm>
                <a:off x="6998" y="1804"/>
                <a:ext cx="43" cy="53"/>
              </a:xfrm>
              <a:custGeom>
                <a:avLst/>
                <a:gdLst>
                  <a:gd name="T0" fmla="*/ 8 w 9"/>
                  <a:gd name="T1" fmla="*/ 6 h 11"/>
                  <a:gd name="T2" fmla="*/ 7 w 9"/>
                  <a:gd name="T3" fmla="*/ 11 h 11"/>
                  <a:gd name="T4" fmla="*/ 2 w 9"/>
                  <a:gd name="T5" fmla="*/ 0 h 11"/>
                  <a:gd name="T6" fmla="*/ 3 w 9"/>
                  <a:gd name="T7" fmla="*/ 0 h 11"/>
                  <a:gd name="T8" fmla="*/ 8 w 9"/>
                  <a:gd name="T9" fmla="*/ 6 h 11"/>
                </a:gdLst>
                <a:ahLst/>
                <a:cxnLst>
                  <a:cxn ang="0">
                    <a:pos x="T0" y="T1"/>
                  </a:cxn>
                  <a:cxn ang="0">
                    <a:pos x="T2" y="T3"/>
                  </a:cxn>
                  <a:cxn ang="0">
                    <a:pos x="T4" y="T5"/>
                  </a:cxn>
                  <a:cxn ang="0">
                    <a:pos x="T6" y="T7"/>
                  </a:cxn>
                  <a:cxn ang="0">
                    <a:pos x="T8" y="T9"/>
                  </a:cxn>
                </a:cxnLst>
                <a:rect l="0" t="0" r="r" b="b"/>
                <a:pathLst>
                  <a:path w="9" h="11">
                    <a:moveTo>
                      <a:pt x="8" y="6"/>
                    </a:moveTo>
                    <a:cubicBezTo>
                      <a:pt x="9" y="9"/>
                      <a:pt x="9" y="11"/>
                      <a:pt x="7" y="11"/>
                    </a:cubicBezTo>
                    <a:cubicBezTo>
                      <a:pt x="4" y="9"/>
                      <a:pt x="0" y="1"/>
                      <a:pt x="2" y="0"/>
                    </a:cubicBezTo>
                    <a:cubicBezTo>
                      <a:pt x="2" y="0"/>
                      <a:pt x="3" y="0"/>
                      <a:pt x="3" y="0"/>
                    </a:cubicBezTo>
                    <a:cubicBezTo>
                      <a:pt x="4" y="0"/>
                      <a:pt x="7" y="4"/>
                      <a:pt x="8"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3" name="Freeform 2533">
                <a:extLst>
                  <a:ext uri="{FF2B5EF4-FFF2-40B4-BE49-F238E27FC236}">
                    <a16:creationId xmlns:a16="http://schemas.microsoft.com/office/drawing/2014/main" id="{8374760E-6E1C-416E-A296-D446CBD8C736}"/>
                  </a:ext>
                </a:extLst>
              </p:cNvPr>
              <p:cNvSpPr>
                <a:spLocks/>
              </p:cNvSpPr>
              <p:nvPr/>
            </p:nvSpPr>
            <p:spPr bwMode="auto">
              <a:xfrm>
                <a:off x="6954" y="1789"/>
                <a:ext cx="44" cy="58"/>
              </a:xfrm>
              <a:custGeom>
                <a:avLst/>
                <a:gdLst>
                  <a:gd name="T0" fmla="*/ 8 w 9"/>
                  <a:gd name="T1" fmla="*/ 7 h 12"/>
                  <a:gd name="T2" fmla="*/ 7 w 9"/>
                  <a:gd name="T3" fmla="*/ 11 h 12"/>
                  <a:gd name="T4" fmla="*/ 2 w 9"/>
                  <a:gd name="T5" fmla="*/ 0 h 12"/>
                  <a:gd name="T6" fmla="*/ 3 w 9"/>
                  <a:gd name="T7" fmla="*/ 0 h 12"/>
                  <a:gd name="T8" fmla="*/ 8 w 9"/>
                  <a:gd name="T9" fmla="*/ 7 h 12"/>
                </a:gdLst>
                <a:ahLst/>
                <a:cxnLst>
                  <a:cxn ang="0">
                    <a:pos x="T0" y="T1"/>
                  </a:cxn>
                  <a:cxn ang="0">
                    <a:pos x="T2" y="T3"/>
                  </a:cxn>
                  <a:cxn ang="0">
                    <a:pos x="T4" y="T5"/>
                  </a:cxn>
                  <a:cxn ang="0">
                    <a:pos x="T6" y="T7"/>
                  </a:cxn>
                  <a:cxn ang="0">
                    <a:pos x="T8" y="T9"/>
                  </a:cxn>
                </a:cxnLst>
                <a:rect l="0" t="0" r="r" b="b"/>
                <a:pathLst>
                  <a:path w="9" h="12">
                    <a:moveTo>
                      <a:pt x="8" y="7"/>
                    </a:moveTo>
                    <a:cubicBezTo>
                      <a:pt x="9" y="10"/>
                      <a:pt x="9" y="12"/>
                      <a:pt x="7" y="11"/>
                    </a:cubicBezTo>
                    <a:cubicBezTo>
                      <a:pt x="4" y="9"/>
                      <a:pt x="0" y="1"/>
                      <a:pt x="2" y="0"/>
                    </a:cubicBezTo>
                    <a:cubicBezTo>
                      <a:pt x="3" y="0"/>
                      <a:pt x="3" y="0"/>
                      <a:pt x="3" y="0"/>
                    </a:cubicBezTo>
                    <a:cubicBezTo>
                      <a:pt x="5"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4" name="Freeform 2534">
                <a:extLst>
                  <a:ext uri="{FF2B5EF4-FFF2-40B4-BE49-F238E27FC236}">
                    <a16:creationId xmlns:a16="http://schemas.microsoft.com/office/drawing/2014/main" id="{A39662A3-D154-4D37-9E0D-0FFFE4748B34}"/>
                  </a:ext>
                </a:extLst>
              </p:cNvPr>
              <p:cNvSpPr>
                <a:spLocks/>
              </p:cNvSpPr>
              <p:nvPr/>
            </p:nvSpPr>
            <p:spPr bwMode="auto">
              <a:xfrm>
                <a:off x="6906" y="1707"/>
                <a:ext cx="48" cy="53"/>
              </a:xfrm>
              <a:custGeom>
                <a:avLst/>
                <a:gdLst>
                  <a:gd name="T0" fmla="*/ 8 w 10"/>
                  <a:gd name="T1" fmla="*/ 7 h 11"/>
                  <a:gd name="T2" fmla="*/ 8 w 10"/>
                  <a:gd name="T3" fmla="*/ 11 h 11"/>
                  <a:gd name="T4" fmla="*/ 2 w 10"/>
                  <a:gd name="T5" fmla="*/ 1 h 11"/>
                  <a:gd name="T6" fmla="*/ 3 w 10"/>
                  <a:gd name="T7" fmla="*/ 0 h 11"/>
                  <a:gd name="T8" fmla="*/ 8 w 10"/>
                  <a:gd name="T9" fmla="*/ 7 h 11"/>
                </a:gdLst>
                <a:ahLst/>
                <a:cxnLst>
                  <a:cxn ang="0">
                    <a:pos x="T0" y="T1"/>
                  </a:cxn>
                  <a:cxn ang="0">
                    <a:pos x="T2" y="T3"/>
                  </a:cxn>
                  <a:cxn ang="0">
                    <a:pos x="T4" y="T5"/>
                  </a:cxn>
                  <a:cxn ang="0">
                    <a:pos x="T6" y="T7"/>
                  </a:cxn>
                  <a:cxn ang="0">
                    <a:pos x="T8" y="T9"/>
                  </a:cxn>
                </a:cxnLst>
                <a:rect l="0" t="0" r="r" b="b"/>
                <a:pathLst>
                  <a:path w="10" h="11">
                    <a:moveTo>
                      <a:pt x="8" y="7"/>
                    </a:moveTo>
                    <a:cubicBezTo>
                      <a:pt x="10" y="10"/>
                      <a:pt x="9" y="11"/>
                      <a:pt x="8" y="11"/>
                    </a:cubicBezTo>
                    <a:cubicBezTo>
                      <a:pt x="4" y="10"/>
                      <a:pt x="0" y="1"/>
                      <a:pt x="2" y="1"/>
                    </a:cubicBezTo>
                    <a:cubicBezTo>
                      <a:pt x="2" y="0"/>
                      <a:pt x="3" y="0"/>
                      <a:pt x="3" y="0"/>
                    </a:cubicBezTo>
                    <a:cubicBezTo>
                      <a:pt x="5"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5" name="Freeform 2535">
                <a:extLst>
                  <a:ext uri="{FF2B5EF4-FFF2-40B4-BE49-F238E27FC236}">
                    <a16:creationId xmlns:a16="http://schemas.microsoft.com/office/drawing/2014/main" id="{D44D173D-B625-4AB1-953F-7F851AFE88F3}"/>
                  </a:ext>
                </a:extLst>
              </p:cNvPr>
              <p:cNvSpPr>
                <a:spLocks/>
              </p:cNvSpPr>
              <p:nvPr/>
            </p:nvSpPr>
            <p:spPr bwMode="auto">
              <a:xfrm>
                <a:off x="6950" y="1722"/>
                <a:ext cx="43" cy="53"/>
              </a:xfrm>
              <a:custGeom>
                <a:avLst/>
                <a:gdLst>
                  <a:gd name="T0" fmla="*/ 7 w 9"/>
                  <a:gd name="T1" fmla="*/ 6 h 11"/>
                  <a:gd name="T2" fmla="*/ 7 w 9"/>
                  <a:gd name="T3" fmla="*/ 10 h 11"/>
                  <a:gd name="T4" fmla="*/ 1 w 9"/>
                  <a:gd name="T5" fmla="*/ 0 h 11"/>
                  <a:gd name="T6" fmla="*/ 2 w 9"/>
                  <a:gd name="T7" fmla="*/ 0 h 11"/>
                  <a:gd name="T8" fmla="*/ 7 w 9"/>
                  <a:gd name="T9" fmla="*/ 6 h 11"/>
                </a:gdLst>
                <a:ahLst/>
                <a:cxnLst>
                  <a:cxn ang="0">
                    <a:pos x="T0" y="T1"/>
                  </a:cxn>
                  <a:cxn ang="0">
                    <a:pos x="T2" y="T3"/>
                  </a:cxn>
                  <a:cxn ang="0">
                    <a:pos x="T4" y="T5"/>
                  </a:cxn>
                  <a:cxn ang="0">
                    <a:pos x="T6" y="T7"/>
                  </a:cxn>
                  <a:cxn ang="0">
                    <a:pos x="T8" y="T9"/>
                  </a:cxn>
                </a:cxnLst>
                <a:rect l="0" t="0" r="r" b="b"/>
                <a:pathLst>
                  <a:path w="9" h="11">
                    <a:moveTo>
                      <a:pt x="7" y="6"/>
                    </a:moveTo>
                    <a:cubicBezTo>
                      <a:pt x="9" y="9"/>
                      <a:pt x="8" y="11"/>
                      <a:pt x="7" y="10"/>
                    </a:cubicBezTo>
                    <a:cubicBezTo>
                      <a:pt x="4" y="9"/>
                      <a:pt x="0" y="1"/>
                      <a:pt x="1" y="0"/>
                    </a:cubicBezTo>
                    <a:cubicBezTo>
                      <a:pt x="2" y="0"/>
                      <a:pt x="2" y="0"/>
                      <a:pt x="2" y="0"/>
                    </a:cubicBezTo>
                    <a:cubicBezTo>
                      <a:pt x="4"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6" name="Freeform 2536">
                <a:extLst>
                  <a:ext uri="{FF2B5EF4-FFF2-40B4-BE49-F238E27FC236}">
                    <a16:creationId xmlns:a16="http://schemas.microsoft.com/office/drawing/2014/main" id="{BAF6C518-79DD-4B1B-9D3E-19358AAC2448}"/>
                  </a:ext>
                </a:extLst>
              </p:cNvPr>
              <p:cNvSpPr>
                <a:spLocks/>
              </p:cNvSpPr>
              <p:nvPr/>
            </p:nvSpPr>
            <p:spPr bwMode="auto">
              <a:xfrm>
                <a:off x="6892" y="1640"/>
                <a:ext cx="43" cy="53"/>
              </a:xfrm>
              <a:custGeom>
                <a:avLst/>
                <a:gdLst>
                  <a:gd name="T0" fmla="*/ 8 w 9"/>
                  <a:gd name="T1" fmla="*/ 7 h 11"/>
                  <a:gd name="T2" fmla="*/ 8 w 9"/>
                  <a:gd name="T3" fmla="*/ 11 h 11"/>
                  <a:gd name="T4" fmla="*/ 2 w 9"/>
                  <a:gd name="T5" fmla="*/ 1 h 11"/>
                  <a:gd name="T6" fmla="*/ 2 w 9"/>
                  <a:gd name="T7" fmla="*/ 1 h 11"/>
                  <a:gd name="T8" fmla="*/ 8 w 9"/>
                  <a:gd name="T9" fmla="*/ 7 h 11"/>
                </a:gdLst>
                <a:ahLst/>
                <a:cxnLst>
                  <a:cxn ang="0">
                    <a:pos x="T0" y="T1"/>
                  </a:cxn>
                  <a:cxn ang="0">
                    <a:pos x="T2" y="T3"/>
                  </a:cxn>
                  <a:cxn ang="0">
                    <a:pos x="T4" y="T5"/>
                  </a:cxn>
                  <a:cxn ang="0">
                    <a:pos x="T6" y="T7"/>
                  </a:cxn>
                  <a:cxn ang="0">
                    <a:pos x="T8" y="T9"/>
                  </a:cxn>
                </a:cxnLst>
                <a:rect l="0" t="0" r="r" b="b"/>
                <a:pathLst>
                  <a:path w="9" h="11">
                    <a:moveTo>
                      <a:pt x="8" y="7"/>
                    </a:moveTo>
                    <a:cubicBezTo>
                      <a:pt x="9" y="9"/>
                      <a:pt x="9" y="11"/>
                      <a:pt x="8" y="11"/>
                    </a:cubicBezTo>
                    <a:cubicBezTo>
                      <a:pt x="4" y="9"/>
                      <a:pt x="0" y="1"/>
                      <a:pt x="2" y="1"/>
                    </a:cubicBezTo>
                    <a:cubicBezTo>
                      <a:pt x="2" y="0"/>
                      <a:pt x="2" y="1"/>
                      <a:pt x="2" y="1"/>
                    </a:cubicBezTo>
                    <a:cubicBezTo>
                      <a:pt x="4" y="1"/>
                      <a:pt x="7"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7" name="Freeform 2537">
                <a:extLst>
                  <a:ext uri="{FF2B5EF4-FFF2-40B4-BE49-F238E27FC236}">
                    <a16:creationId xmlns:a16="http://schemas.microsoft.com/office/drawing/2014/main" id="{B754AA68-9DA7-4FCE-BC34-2FBDDC93D3B1}"/>
                  </a:ext>
                </a:extLst>
              </p:cNvPr>
              <p:cNvSpPr>
                <a:spLocks/>
              </p:cNvSpPr>
              <p:nvPr/>
            </p:nvSpPr>
            <p:spPr bwMode="auto">
              <a:xfrm>
                <a:off x="6930" y="1654"/>
                <a:ext cx="44" cy="48"/>
              </a:xfrm>
              <a:custGeom>
                <a:avLst/>
                <a:gdLst>
                  <a:gd name="T0" fmla="*/ 7 w 9"/>
                  <a:gd name="T1" fmla="*/ 6 h 10"/>
                  <a:gd name="T2" fmla="*/ 8 w 9"/>
                  <a:gd name="T3" fmla="*/ 10 h 10"/>
                  <a:gd name="T4" fmla="*/ 2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8"/>
                      <a:pt x="9" y="10"/>
                      <a:pt x="8" y="10"/>
                    </a:cubicBezTo>
                    <a:cubicBezTo>
                      <a:pt x="5" y="9"/>
                      <a:pt x="0" y="1"/>
                      <a:pt x="2" y="0"/>
                    </a:cubicBezTo>
                    <a:cubicBezTo>
                      <a:pt x="2" y="0"/>
                      <a:pt x="2" y="0"/>
                      <a:pt x="2" y="0"/>
                    </a:cubicBezTo>
                    <a:cubicBezTo>
                      <a:pt x="4" y="0"/>
                      <a:pt x="6" y="3"/>
                      <a:pt x="7" y="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8" name="Freeform 2538">
                <a:extLst>
                  <a:ext uri="{FF2B5EF4-FFF2-40B4-BE49-F238E27FC236}">
                    <a16:creationId xmlns:a16="http://schemas.microsoft.com/office/drawing/2014/main" id="{E254500C-8814-48B6-8685-9E8D362290BF}"/>
                  </a:ext>
                </a:extLst>
              </p:cNvPr>
              <p:cNvSpPr>
                <a:spLocks/>
              </p:cNvSpPr>
              <p:nvPr/>
            </p:nvSpPr>
            <p:spPr bwMode="auto">
              <a:xfrm>
                <a:off x="6877" y="1572"/>
                <a:ext cx="44" cy="48"/>
              </a:xfrm>
              <a:custGeom>
                <a:avLst/>
                <a:gdLst>
                  <a:gd name="T0" fmla="*/ 7 w 9"/>
                  <a:gd name="T1" fmla="*/ 6 h 10"/>
                  <a:gd name="T2" fmla="*/ 8 w 9"/>
                  <a:gd name="T3" fmla="*/ 9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8"/>
                      <a:pt x="9" y="10"/>
                      <a:pt x="8" y="9"/>
                    </a:cubicBezTo>
                    <a:cubicBezTo>
                      <a:pt x="5" y="9"/>
                      <a:pt x="0" y="1"/>
                      <a:pt x="1" y="0"/>
                    </a:cubicBezTo>
                    <a:cubicBezTo>
                      <a:pt x="1" y="0"/>
                      <a:pt x="2" y="0"/>
                      <a:pt x="2" y="0"/>
                    </a:cubicBezTo>
                    <a:cubicBezTo>
                      <a:pt x="3"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89" name="Freeform 2539">
                <a:extLst>
                  <a:ext uri="{FF2B5EF4-FFF2-40B4-BE49-F238E27FC236}">
                    <a16:creationId xmlns:a16="http://schemas.microsoft.com/office/drawing/2014/main" id="{32E780A7-2C12-402A-9180-11BC475B6CBD}"/>
                  </a:ext>
                </a:extLst>
              </p:cNvPr>
              <p:cNvSpPr>
                <a:spLocks/>
              </p:cNvSpPr>
              <p:nvPr/>
            </p:nvSpPr>
            <p:spPr bwMode="auto">
              <a:xfrm>
                <a:off x="6921" y="1596"/>
                <a:ext cx="43" cy="48"/>
              </a:xfrm>
              <a:custGeom>
                <a:avLst/>
                <a:gdLst>
                  <a:gd name="T0" fmla="*/ 7 w 9"/>
                  <a:gd name="T1" fmla="*/ 6 h 10"/>
                  <a:gd name="T2" fmla="*/ 8 w 9"/>
                  <a:gd name="T3" fmla="*/ 10 h 10"/>
                  <a:gd name="T4" fmla="*/ 1 w 9"/>
                  <a:gd name="T5" fmla="*/ 0 h 10"/>
                  <a:gd name="T6" fmla="*/ 2 w 9"/>
                  <a:gd name="T7" fmla="*/ 0 h 10"/>
                  <a:gd name="T8" fmla="*/ 7 w 9"/>
                  <a:gd name="T9" fmla="*/ 6 h 10"/>
                </a:gdLst>
                <a:ahLst/>
                <a:cxnLst>
                  <a:cxn ang="0">
                    <a:pos x="T0" y="T1"/>
                  </a:cxn>
                  <a:cxn ang="0">
                    <a:pos x="T2" y="T3"/>
                  </a:cxn>
                  <a:cxn ang="0">
                    <a:pos x="T4" y="T5"/>
                  </a:cxn>
                  <a:cxn ang="0">
                    <a:pos x="T6" y="T7"/>
                  </a:cxn>
                  <a:cxn ang="0">
                    <a:pos x="T8" y="T9"/>
                  </a:cxn>
                </a:cxnLst>
                <a:rect l="0" t="0" r="r" b="b"/>
                <a:pathLst>
                  <a:path w="9" h="10">
                    <a:moveTo>
                      <a:pt x="7" y="6"/>
                    </a:moveTo>
                    <a:cubicBezTo>
                      <a:pt x="9" y="9"/>
                      <a:pt x="9" y="10"/>
                      <a:pt x="8" y="10"/>
                    </a:cubicBezTo>
                    <a:cubicBezTo>
                      <a:pt x="6" y="10"/>
                      <a:pt x="0" y="1"/>
                      <a:pt x="1" y="0"/>
                    </a:cubicBezTo>
                    <a:cubicBezTo>
                      <a:pt x="2" y="0"/>
                      <a:pt x="2" y="0"/>
                      <a:pt x="2" y="0"/>
                    </a:cubicBezTo>
                    <a:cubicBezTo>
                      <a:pt x="3"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0" name="Freeform 2540">
                <a:extLst>
                  <a:ext uri="{FF2B5EF4-FFF2-40B4-BE49-F238E27FC236}">
                    <a16:creationId xmlns:a16="http://schemas.microsoft.com/office/drawing/2014/main" id="{E4C30435-F7CF-49B0-AAAE-96EEC85C536E}"/>
                  </a:ext>
                </a:extLst>
              </p:cNvPr>
              <p:cNvSpPr>
                <a:spLocks/>
              </p:cNvSpPr>
              <p:nvPr/>
            </p:nvSpPr>
            <p:spPr bwMode="auto">
              <a:xfrm>
                <a:off x="6974" y="1673"/>
                <a:ext cx="38" cy="53"/>
              </a:xfrm>
              <a:custGeom>
                <a:avLst/>
                <a:gdLst>
                  <a:gd name="T0" fmla="*/ 7 w 8"/>
                  <a:gd name="T1" fmla="*/ 6 h 11"/>
                  <a:gd name="T2" fmla="*/ 7 w 8"/>
                  <a:gd name="T3" fmla="*/ 11 h 11"/>
                  <a:gd name="T4" fmla="*/ 1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1" y="0"/>
                    </a:cubicBezTo>
                    <a:cubicBezTo>
                      <a:pt x="1" y="0"/>
                      <a:pt x="2" y="0"/>
                      <a:pt x="2" y="0"/>
                    </a:cubicBezTo>
                    <a:cubicBezTo>
                      <a:pt x="3"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1" name="Freeform 2541">
                <a:extLst>
                  <a:ext uri="{FF2B5EF4-FFF2-40B4-BE49-F238E27FC236}">
                    <a16:creationId xmlns:a16="http://schemas.microsoft.com/office/drawing/2014/main" id="{BC6F5A00-3F35-41F0-A006-4E5F105CD99A}"/>
                  </a:ext>
                </a:extLst>
              </p:cNvPr>
              <p:cNvSpPr>
                <a:spLocks/>
              </p:cNvSpPr>
              <p:nvPr/>
            </p:nvSpPr>
            <p:spPr bwMode="auto">
              <a:xfrm>
                <a:off x="6993" y="1741"/>
                <a:ext cx="38" cy="53"/>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2" y="0"/>
                    </a:cubicBezTo>
                    <a:cubicBezTo>
                      <a:pt x="2" y="0"/>
                      <a:pt x="2" y="0"/>
                      <a:pt x="2" y="0"/>
                    </a:cubicBezTo>
                    <a:cubicBezTo>
                      <a:pt x="4" y="1"/>
                      <a:pt x="6"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2" name="Freeform 2542">
                <a:extLst>
                  <a:ext uri="{FF2B5EF4-FFF2-40B4-BE49-F238E27FC236}">
                    <a16:creationId xmlns:a16="http://schemas.microsoft.com/office/drawing/2014/main" id="{6039EACA-7452-4CF5-B56F-200575E56C7A}"/>
                  </a:ext>
                </a:extLst>
              </p:cNvPr>
              <p:cNvSpPr>
                <a:spLocks/>
              </p:cNvSpPr>
              <p:nvPr/>
            </p:nvSpPr>
            <p:spPr bwMode="auto">
              <a:xfrm>
                <a:off x="7041" y="1799"/>
                <a:ext cx="39" cy="53"/>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4" y="10"/>
                      <a:pt x="0" y="1"/>
                      <a:pt x="2" y="0"/>
                    </a:cubicBezTo>
                    <a:cubicBezTo>
                      <a:pt x="2" y="0"/>
                      <a:pt x="2" y="0"/>
                      <a:pt x="2" y="0"/>
                    </a:cubicBezTo>
                    <a:cubicBezTo>
                      <a:pt x="3" y="0"/>
                      <a:pt x="6" y="3"/>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3" name="Freeform 2543">
                <a:extLst>
                  <a:ext uri="{FF2B5EF4-FFF2-40B4-BE49-F238E27FC236}">
                    <a16:creationId xmlns:a16="http://schemas.microsoft.com/office/drawing/2014/main" id="{B0735DF7-BF01-4CEB-AF2D-7E2CB3021CAB}"/>
                  </a:ext>
                </a:extLst>
              </p:cNvPr>
              <p:cNvSpPr>
                <a:spLocks/>
              </p:cNvSpPr>
              <p:nvPr/>
            </p:nvSpPr>
            <p:spPr bwMode="auto">
              <a:xfrm>
                <a:off x="7084" y="1866"/>
                <a:ext cx="39" cy="58"/>
              </a:xfrm>
              <a:custGeom>
                <a:avLst/>
                <a:gdLst>
                  <a:gd name="T0" fmla="*/ 7 w 8"/>
                  <a:gd name="T1" fmla="*/ 7 h 12"/>
                  <a:gd name="T2" fmla="*/ 7 w 8"/>
                  <a:gd name="T3" fmla="*/ 11 h 12"/>
                  <a:gd name="T4" fmla="*/ 2 w 8"/>
                  <a:gd name="T5" fmla="*/ 0 h 12"/>
                  <a:gd name="T6" fmla="*/ 2 w 8"/>
                  <a:gd name="T7" fmla="*/ 0 h 12"/>
                  <a:gd name="T8" fmla="*/ 7 w 8"/>
                  <a:gd name="T9" fmla="*/ 7 h 12"/>
                </a:gdLst>
                <a:ahLst/>
                <a:cxnLst>
                  <a:cxn ang="0">
                    <a:pos x="T0" y="T1"/>
                  </a:cxn>
                  <a:cxn ang="0">
                    <a:pos x="T2" y="T3"/>
                  </a:cxn>
                  <a:cxn ang="0">
                    <a:pos x="T4" y="T5"/>
                  </a:cxn>
                  <a:cxn ang="0">
                    <a:pos x="T6" y="T7"/>
                  </a:cxn>
                  <a:cxn ang="0">
                    <a:pos x="T8" y="T9"/>
                  </a:cxn>
                </a:cxnLst>
                <a:rect l="0" t="0" r="r" b="b"/>
                <a:pathLst>
                  <a:path w="8" h="12">
                    <a:moveTo>
                      <a:pt x="7" y="7"/>
                    </a:moveTo>
                    <a:cubicBezTo>
                      <a:pt x="8" y="10"/>
                      <a:pt x="8" y="12"/>
                      <a:pt x="7" y="11"/>
                    </a:cubicBezTo>
                    <a:cubicBezTo>
                      <a:pt x="5" y="10"/>
                      <a:pt x="0" y="1"/>
                      <a:pt x="2" y="0"/>
                    </a:cubicBezTo>
                    <a:cubicBezTo>
                      <a:pt x="2" y="0"/>
                      <a:pt x="2" y="0"/>
                      <a:pt x="2" y="0"/>
                    </a:cubicBezTo>
                    <a:cubicBezTo>
                      <a:pt x="4" y="1"/>
                      <a:pt x="6"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4" name="Freeform 2544">
                <a:extLst>
                  <a:ext uri="{FF2B5EF4-FFF2-40B4-BE49-F238E27FC236}">
                    <a16:creationId xmlns:a16="http://schemas.microsoft.com/office/drawing/2014/main" id="{4FC22EF9-79D9-4DC6-86C6-0D5E18D84AED}"/>
                  </a:ext>
                </a:extLst>
              </p:cNvPr>
              <p:cNvSpPr>
                <a:spLocks/>
              </p:cNvSpPr>
              <p:nvPr/>
            </p:nvSpPr>
            <p:spPr bwMode="auto">
              <a:xfrm>
                <a:off x="7133" y="1939"/>
                <a:ext cx="33" cy="57"/>
              </a:xfrm>
              <a:custGeom>
                <a:avLst/>
                <a:gdLst>
                  <a:gd name="T0" fmla="*/ 6 w 7"/>
                  <a:gd name="T1" fmla="*/ 7 h 12"/>
                  <a:gd name="T2" fmla="*/ 6 w 7"/>
                  <a:gd name="T3" fmla="*/ 12 h 12"/>
                  <a:gd name="T4" fmla="*/ 1 w 7"/>
                  <a:gd name="T5" fmla="*/ 0 h 12"/>
                  <a:gd name="T6" fmla="*/ 1 w 7"/>
                  <a:gd name="T7" fmla="*/ 0 h 12"/>
                  <a:gd name="T8" fmla="*/ 6 w 7"/>
                  <a:gd name="T9" fmla="*/ 7 h 12"/>
                </a:gdLst>
                <a:ahLst/>
                <a:cxnLst>
                  <a:cxn ang="0">
                    <a:pos x="T0" y="T1"/>
                  </a:cxn>
                  <a:cxn ang="0">
                    <a:pos x="T2" y="T3"/>
                  </a:cxn>
                  <a:cxn ang="0">
                    <a:pos x="T4" y="T5"/>
                  </a:cxn>
                  <a:cxn ang="0">
                    <a:pos x="T6" y="T7"/>
                  </a:cxn>
                  <a:cxn ang="0">
                    <a:pos x="T8" y="T9"/>
                  </a:cxn>
                </a:cxnLst>
                <a:rect l="0" t="0" r="r" b="b"/>
                <a:pathLst>
                  <a:path w="7" h="12">
                    <a:moveTo>
                      <a:pt x="6" y="7"/>
                    </a:moveTo>
                    <a:cubicBezTo>
                      <a:pt x="7" y="10"/>
                      <a:pt x="7" y="12"/>
                      <a:pt x="6" y="12"/>
                    </a:cubicBezTo>
                    <a:cubicBezTo>
                      <a:pt x="3" y="11"/>
                      <a:pt x="0" y="1"/>
                      <a:pt x="1" y="0"/>
                    </a:cubicBezTo>
                    <a:cubicBezTo>
                      <a:pt x="1" y="0"/>
                      <a:pt x="1" y="0"/>
                      <a:pt x="1" y="0"/>
                    </a:cubicBezTo>
                    <a:cubicBezTo>
                      <a:pt x="3" y="1"/>
                      <a:pt x="5"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5" name="Freeform 2545">
                <a:extLst>
                  <a:ext uri="{FF2B5EF4-FFF2-40B4-BE49-F238E27FC236}">
                    <a16:creationId xmlns:a16="http://schemas.microsoft.com/office/drawing/2014/main" id="{571D7D84-91B6-4660-B589-BEB61E12EFC8}"/>
                  </a:ext>
                </a:extLst>
              </p:cNvPr>
              <p:cNvSpPr>
                <a:spLocks/>
              </p:cNvSpPr>
              <p:nvPr/>
            </p:nvSpPr>
            <p:spPr bwMode="auto">
              <a:xfrm>
                <a:off x="7118" y="1876"/>
                <a:ext cx="34" cy="53"/>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7" y="9"/>
                      <a:pt x="7" y="11"/>
                      <a:pt x="6" y="11"/>
                    </a:cubicBezTo>
                    <a:cubicBezTo>
                      <a:pt x="4" y="10"/>
                      <a:pt x="0" y="0"/>
                      <a:pt x="1" y="0"/>
                    </a:cubicBezTo>
                    <a:cubicBezTo>
                      <a:pt x="1" y="0"/>
                      <a:pt x="1" y="0"/>
                      <a:pt x="1" y="0"/>
                    </a:cubicBezTo>
                    <a:cubicBezTo>
                      <a:pt x="2" y="0"/>
                      <a:pt x="4"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6" name="Freeform 2546">
                <a:extLst>
                  <a:ext uri="{FF2B5EF4-FFF2-40B4-BE49-F238E27FC236}">
                    <a16:creationId xmlns:a16="http://schemas.microsoft.com/office/drawing/2014/main" id="{4661DF3D-E5CD-4366-B5BF-6BE546A3B891}"/>
                  </a:ext>
                </a:extLst>
              </p:cNvPr>
              <p:cNvSpPr>
                <a:spLocks/>
              </p:cNvSpPr>
              <p:nvPr/>
            </p:nvSpPr>
            <p:spPr bwMode="auto">
              <a:xfrm>
                <a:off x="7075" y="1804"/>
                <a:ext cx="38" cy="53"/>
              </a:xfrm>
              <a:custGeom>
                <a:avLst/>
                <a:gdLst>
                  <a:gd name="T0" fmla="*/ 6 w 8"/>
                  <a:gd name="T1" fmla="*/ 7 h 11"/>
                  <a:gd name="T2" fmla="*/ 7 w 8"/>
                  <a:gd name="T3" fmla="*/ 11 h 11"/>
                  <a:gd name="T4" fmla="*/ 1 w 8"/>
                  <a:gd name="T5" fmla="*/ 0 h 11"/>
                  <a:gd name="T6" fmla="*/ 2 w 8"/>
                  <a:gd name="T7" fmla="*/ 0 h 11"/>
                  <a:gd name="T8" fmla="*/ 6 w 8"/>
                  <a:gd name="T9" fmla="*/ 7 h 11"/>
                </a:gdLst>
                <a:ahLst/>
                <a:cxnLst>
                  <a:cxn ang="0">
                    <a:pos x="T0" y="T1"/>
                  </a:cxn>
                  <a:cxn ang="0">
                    <a:pos x="T2" y="T3"/>
                  </a:cxn>
                  <a:cxn ang="0">
                    <a:pos x="T4" y="T5"/>
                  </a:cxn>
                  <a:cxn ang="0">
                    <a:pos x="T6" y="T7"/>
                  </a:cxn>
                  <a:cxn ang="0">
                    <a:pos x="T8" y="T9"/>
                  </a:cxn>
                </a:cxnLst>
                <a:rect l="0" t="0" r="r" b="b"/>
                <a:pathLst>
                  <a:path w="8" h="11">
                    <a:moveTo>
                      <a:pt x="6" y="7"/>
                    </a:moveTo>
                    <a:cubicBezTo>
                      <a:pt x="7" y="10"/>
                      <a:pt x="8" y="11"/>
                      <a:pt x="7" y="11"/>
                    </a:cubicBezTo>
                    <a:cubicBezTo>
                      <a:pt x="4" y="10"/>
                      <a:pt x="0" y="1"/>
                      <a:pt x="1" y="0"/>
                    </a:cubicBezTo>
                    <a:cubicBezTo>
                      <a:pt x="1" y="0"/>
                      <a:pt x="2" y="0"/>
                      <a:pt x="2" y="0"/>
                    </a:cubicBezTo>
                    <a:cubicBezTo>
                      <a:pt x="3" y="1"/>
                      <a:pt x="5"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7" name="Freeform 2547">
                <a:extLst>
                  <a:ext uri="{FF2B5EF4-FFF2-40B4-BE49-F238E27FC236}">
                    <a16:creationId xmlns:a16="http://schemas.microsoft.com/office/drawing/2014/main" id="{DAFE2170-89D2-4377-9692-8CAC775C8D2D}"/>
                  </a:ext>
                </a:extLst>
              </p:cNvPr>
              <p:cNvSpPr>
                <a:spLocks/>
              </p:cNvSpPr>
              <p:nvPr/>
            </p:nvSpPr>
            <p:spPr bwMode="auto">
              <a:xfrm>
                <a:off x="7056" y="1741"/>
                <a:ext cx="38" cy="53"/>
              </a:xfrm>
              <a:custGeom>
                <a:avLst/>
                <a:gdLst>
                  <a:gd name="T0" fmla="*/ 6 w 8"/>
                  <a:gd name="T1" fmla="*/ 6 h 11"/>
                  <a:gd name="T2" fmla="*/ 7 w 8"/>
                  <a:gd name="T3" fmla="*/ 11 h 11"/>
                  <a:gd name="T4" fmla="*/ 1 w 8"/>
                  <a:gd name="T5" fmla="*/ 0 h 11"/>
                  <a:gd name="T6" fmla="*/ 1 w 8"/>
                  <a:gd name="T7" fmla="*/ 0 h 11"/>
                  <a:gd name="T8" fmla="*/ 6 w 8"/>
                  <a:gd name="T9" fmla="*/ 6 h 11"/>
                </a:gdLst>
                <a:ahLst/>
                <a:cxnLst>
                  <a:cxn ang="0">
                    <a:pos x="T0" y="T1"/>
                  </a:cxn>
                  <a:cxn ang="0">
                    <a:pos x="T2" y="T3"/>
                  </a:cxn>
                  <a:cxn ang="0">
                    <a:pos x="T4" y="T5"/>
                  </a:cxn>
                  <a:cxn ang="0">
                    <a:pos x="T6" y="T7"/>
                  </a:cxn>
                  <a:cxn ang="0">
                    <a:pos x="T8" y="T9"/>
                  </a:cxn>
                </a:cxnLst>
                <a:rect l="0" t="0" r="r" b="b"/>
                <a:pathLst>
                  <a:path w="8" h="11">
                    <a:moveTo>
                      <a:pt x="6" y="6"/>
                    </a:moveTo>
                    <a:cubicBezTo>
                      <a:pt x="7" y="9"/>
                      <a:pt x="8" y="11"/>
                      <a:pt x="7" y="11"/>
                    </a:cubicBezTo>
                    <a:cubicBezTo>
                      <a:pt x="5" y="10"/>
                      <a:pt x="0" y="1"/>
                      <a:pt x="1" y="0"/>
                    </a:cubicBezTo>
                    <a:cubicBezTo>
                      <a:pt x="1" y="0"/>
                      <a:pt x="1" y="0"/>
                      <a:pt x="1" y="0"/>
                    </a:cubicBezTo>
                    <a:cubicBezTo>
                      <a:pt x="2" y="1"/>
                      <a:pt x="4"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8" name="Freeform 2548">
                <a:extLst>
                  <a:ext uri="{FF2B5EF4-FFF2-40B4-BE49-F238E27FC236}">
                    <a16:creationId xmlns:a16="http://schemas.microsoft.com/office/drawing/2014/main" id="{77AB1331-5903-4AF6-92AC-99883239FB0B}"/>
                  </a:ext>
                </a:extLst>
              </p:cNvPr>
              <p:cNvSpPr>
                <a:spLocks/>
              </p:cNvSpPr>
              <p:nvPr/>
            </p:nvSpPr>
            <p:spPr bwMode="auto">
              <a:xfrm>
                <a:off x="7104" y="1813"/>
                <a:ext cx="33" cy="53"/>
              </a:xfrm>
              <a:custGeom>
                <a:avLst/>
                <a:gdLst>
                  <a:gd name="T0" fmla="*/ 5 w 7"/>
                  <a:gd name="T1" fmla="*/ 6 h 11"/>
                  <a:gd name="T2" fmla="*/ 6 w 7"/>
                  <a:gd name="T3" fmla="*/ 11 h 11"/>
                  <a:gd name="T4" fmla="*/ 1 w 7"/>
                  <a:gd name="T5" fmla="*/ 0 h 11"/>
                  <a:gd name="T6" fmla="*/ 1 w 7"/>
                  <a:gd name="T7" fmla="*/ 0 h 11"/>
                  <a:gd name="T8" fmla="*/ 5 w 7"/>
                  <a:gd name="T9" fmla="*/ 6 h 11"/>
                </a:gdLst>
                <a:ahLst/>
                <a:cxnLst>
                  <a:cxn ang="0">
                    <a:pos x="T0" y="T1"/>
                  </a:cxn>
                  <a:cxn ang="0">
                    <a:pos x="T2" y="T3"/>
                  </a:cxn>
                  <a:cxn ang="0">
                    <a:pos x="T4" y="T5"/>
                  </a:cxn>
                  <a:cxn ang="0">
                    <a:pos x="T6" y="T7"/>
                  </a:cxn>
                  <a:cxn ang="0">
                    <a:pos x="T8" y="T9"/>
                  </a:cxn>
                </a:cxnLst>
                <a:rect l="0" t="0" r="r" b="b"/>
                <a:pathLst>
                  <a:path w="7" h="11">
                    <a:moveTo>
                      <a:pt x="5" y="6"/>
                    </a:moveTo>
                    <a:cubicBezTo>
                      <a:pt x="7" y="9"/>
                      <a:pt x="7" y="11"/>
                      <a:pt x="6" y="11"/>
                    </a:cubicBezTo>
                    <a:cubicBezTo>
                      <a:pt x="5" y="10"/>
                      <a:pt x="0" y="0"/>
                      <a:pt x="1" y="0"/>
                    </a:cubicBezTo>
                    <a:cubicBezTo>
                      <a:pt x="1" y="0"/>
                      <a:pt x="1" y="0"/>
                      <a:pt x="1" y="0"/>
                    </a:cubicBezTo>
                    <a:cubicBezTo>
                      <a:pt x="2" y="0"/>
                      <a:pt x="4"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699" name="Freeform 2549">
                <a:extLst>
                  <a:ext uri="{FF2B5EF4-FFF2-40B4-BE49-F238E27FC236}">
                    <a16:creationId xmlns:a16="http://schemas.microsoft.com/office/drawing/2014/main" id="{71629331-D526-4364-9F80-685A1E659A74}"/>
                  </a:ext>
                </a:extLst>
              </p:cNvPr>
              <p:cNvSpPr>
                <a:spLocks/>
              </p:cNvSpPr>
              <p:nvPr/>
            </p:nvSpPr>
            <p:spPr bwMode="auto">
              <a:xfrm>
                <a:off x="7147" y="1890"/>
                <a:ext cx="34" cy="53"/>
              </a:xfrm>
              <a:custGeom>
                <a:avLst/>
                <a:gdLst>
                  <a:gd name="T0" fmla="*/ 5 w 7"/>
                  <a:gd name="T1" fmla="*/ 7 h 11"/>
                  <a:gd name="T2" fmla="*/ 6 w 7"/>
                  <a:gd name="T3" fmla="*/ 11 h 11"/>
                  <a:gd name="T4" fmla="*/ 1 w 7"/>
                  <a:gd name="T5" fmla="*/ 0 h 11"/>
                  <a:gd name="T6" fmla="*/ 1 w 7"/>
                  <a:gd name="T7" fmla="*/ 0 h 11"/>
                  <a:gd name="T8" fmla="*/ 5 w 7"/>
                  <a:gd name="T9" fmla="*/ 7 h 11"/>
                </a:gdLst>
                <a:ahLst/>
                <a:cxnLst>
                  <a:cxn ang="0">
                    <a:pos x="T0" y="T1"/>
                  </a:cxn>
                  <a:cxn ang="0">
                    <a:pos x="T2" y="T3"/>
                  </a:cxn>
                  <a:cxn ang="0">
                    <a:pos x="T4" y="T5"/>
                  </a:cxn>
                  <a:cxn ang="0">
                    <a:pos x="T6" y="T7"/>
                  </a:cxn>
                  <a:cxn ang="0">
                    <a:pos x="T8" y="T9"/>
                  </a:cxn>
                </a:cxnLst>
                <a:rect l="0" t="0" r="r" b="b"/>
                <a:pathLst>
                  <a:path w="7" h="11">
                    <a:moveTo>
                      <a:pt x="5" y="7"/>
                    </a:moveTo>
                    <a:cubicBezTo>
                      <a:pt x="6" y="9"/>
                      <a:pt x="7" y="11"/>
                      <a:pt x="6" y="11"/>
                    </a:cubicBezTo>
                    <a:cubicBezTo>
                      <a:pt x="4" y="11"/>
                      <a:pt x="0" y="1"/>
                      <a:pt x="1" y="0"/>
                    </a:cubicBezTo>
                    <a:cubicBezTo>
                      <a:pt x="1" y="0"/>
                      <a:pt x="1" y="0"/>
                      <a:pt x="1" y="0"/>
                    </a:cubicBezTo>
                    <a:cubicBezTo>
                      <a:pt x="2" y="0"/>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0" name="Freeform 2550">
                <a:extLst>
                  <a:ext uri="{FF2B5EF4-FFF2-40B4-BE49-F238E27FC236}">
                    <a16:creationId xmlns:a16="http://schemas.microsoft.com/office/drawing/2014/main" id="{16186308-1036-4B92-97E7-94E2291B249C}"/>
                  </a:ext>
                </a:extLst>
              </p:cNvPr>
              <p:cNvSpPr>
                <a:spLocks/>
              </p:cNvSpPr>
              <p:nvPr/>
            </p:nvSpPr>
            <p:spPr bwMode="auto">
              <a:xfrm>
                <a:off x="7157" y="1948"/>
                <a:ext cx="33" cy="53"/>
              </a:xfrm>
              <a:custGeom>
                <a:avLst/>
                <a:gdLst>
                  <a:gd name="T0" fmla="*/ 6 w 7"/>
                  <a:gd name="T1" fmla="*/ 6 h 11"/>
                  <a:gd name="T2" fmla="*/ 6 w 7"/>
                  <a:gd name="T3" fmla="*/ 11 h 11"/>
                  <a:gd name="T4" fmla="*/ 2 w 7"/>
                  <a:gd name="T5" fmla="*/ 0 h 11"/>
                  <a:gd name="T6" fmla="*/ 2 w 7"/>
                  <a:gd name="T7" fmla="*/ 0 h 11"/>
                  <a:gd name="T8" fmla="*/ 6 w 7"/>
                  <a:gd name="T9" fmla="*/ 6 h 11"/>
                </a:gdLst>
                <a:ahLst/>
                <a:cxnLst>
                  <a:cxn ang="0">
                    <a:pos x="T0" y="T1"/>
                  </a:cxn>
                  <a:cxn ang="0">
                    <a:pos x="T2" y="T3"/>
                  </a:cxn>
                  <a:cxn ang="0">
                    <a:pos x="T4" y="T5"/>
                  </a:cxn>
                  <a:cxn ang="0">
                    <a:pos x="T6" y="T7"/>
                  </a:cxn>
                  <a:cxn ang="0">
                    <a:pos x="T8" y="T9"/>
                  </a:cxn>
                </a:cxnLst>
                <a:rect l="0" t="0" r="r" b="b"/>
                <a:pathLst>
                  <a:path w="7" h="11">
                    <a:moveTo>
                      <a:pt x="6" y="6"/>
                    </a:moveTo>
                    <a:cubicBezTo>
                      <a:pt x="7" y="9"/>
                      <a:pt x="7" y="11"/>
                      <a:pt x="6" y="11"/>
                    </a:cubicBezTo>
                    <a:cubicBezTo>
                      <a:pt x="4" y="10"/>
                      <a:pt x="0" y="0"/>
                      <a:pt x="2" y="0"/>
                    </a:cubicBezTo>
                    <a:cubicBezTo>
                      <a:pt x="2" y="0"/>
                      <a:pt x="2" y="0"/>
                      <a:pt x="2" y="0"/>
                    </a:cubicBezTo>
                    <a:cubicBezTo>
                      <a:pt x="3"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1" name="Freeform 2551">
                <a:extLst>
                  <a:ext uri="{FF2B5EF4-FFF2-40B4-BE49-F238E27FC236}">
                    <a16:creationId xmlns:a16="http://schemas.microsoft.com/office/drawing/2014/main" id="{2FA11888-893E-41BD-877B-22E6CF2EF884}"/>
                  </a:ext>
                </a:extLst>
              </p:cNvPr>
              <p:cNvSpPr>
                <a:spLocks/>
              </p:cNvSpPr>
              <p:nvPr/>
            </p:nvSpPr>
            <p:spPr bwMode="auto">
              <a:xfrm>
                <a:off x="7200" y="2021"/>
                <a:ext cx="29" cy="57"/>
              </a:xfrm>
              <a:custGeom>
                <a:avLst/>
                <a:gdLst>
                  <a:gd name="T0" fmla="*/ 5 w 6"/>
                  <a:gd name="T1" fmla="*/ 7 h 12"/>
                  <a:gd name="T2" fmla="*/ 5 w 6"/>
                  <a:gd name="T3" fmla="*/ 12 h 12"/>
                  <a:gd name="T4" fmla="*/ 1 w 6"/>
                  <a:gd name="T5" fmla="*/ 0 h 12"/>
                  <a:gd name="T6" fmla="*/ 1 w 6"/>
                  <a:gd name="T7" fmla="*/ 0 h 12"/>
                  <a:gd name="T8" fmla="*/ 5 w 6"/>
                  <a:gd name="T9" fmla="*/ 7 h 12"/>
                </a:gdLst>
                <a:ahLst/>
                <a:cxnLst>
                  <a:cxn ang="0">
                    <a:pos x="T0" y="T1"/>
                  </a:cxn>
                  <a:cxn ang="0">
                    <a:pos x="T2" y="T3"/>
                  </a:cxn>
                  <a:cxn ang="0">
                    <a:pos x="T4" y="T5"/>
                  </a:cxn>
                  <a:cxn ang="0">
                    <a:pos x="T6" y="T7"/>
                  </a:cxn>
                  <a:cxn ang="0">
                    <a:pos x="T8" y="T9"/>
                  </a:cxn>
                </a:cxnLst>
                <a:rect l="0" t="0" r="r" b="b"/>
                <a:pathLst>
                  <a:path w="6" h="12">
                    <a:moveTo>
                      <a:pt x="5" y="7"/>
                    </a:moveTo>
                    <a:cubicBezTo>
                      <a:pt x="5" y="10"/>
                      <a:pt x="6" y="12"/>
                      <a:pt x="5" y="12"/>
                    </a:cubicBezTo>
                    <a:cubicBezTo>
                      <a:pt x="3" y="11"/>
                      <a:pt x="0" y="1"/>
                      <a:pt x="1" y="0"/>
                    </a:cubicBezTo>
                    <a:cubicBezTo>
                      <a:pt x="1" y="0"/>
                      <a:pt x="1" y="0"/>
                      <a:pt x="1" y="0"/>
                    </a:cubicBezTo>
                    <a:cubicBezTo>
                      <a:pt x="2" y="1"/>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2" name="Freeform 2552">
                <a:extLst>
                  <a:ext uri="{FF2B5EF4-FFF2-40B4-BE49-F238E27FC236}">
                    <a16:creationId xmlns:a16="http://schemas.microsoft.com/office/drawing/2014/main" id="{1A0E9ABE-8258-46C0-B7DA-3C03A949019A}"/>
                  </a:ext>
                </a:extLst>
              </p:cNvPr>
              <p:cNvSpPr>
                <a:spLocks/>
              </p:cNvSpPr>
              <p:nvPr/>
            </p:nvSpPr>
            <p:spPr bwMode="auto">
              <a:xfrm>
                <a:off x="7186" y="1958"/>
                <a:ext cx="29" cy="58"/>
              </a:xfrm>
              <a:custGeom>
                <a:avLst/>
                <a:gdLst>
                  <a:gd name="T0" fmla="*/ 5 w 6"/>
                  <a:gd name="T1" fmla="*/ 7 h 12"/>
                  <a:gd name="T2" fmla="*/ 6 w 6"/>
                  <a:gd name="T3" fmla="*/ 12 h 12"/>
                  <a:gd name="T4" fmla="*/ 1 w 6"/>
                  <a:gd name="T5" fmla="*/ 0 h 12"/>
                  <a:gd name="T6" fmla="*/ 1 w 6"/>
                  <a:gd name="T7" fmla="*/ 0 h 12"/>
                  <a:gd name="T8" fmla="*/ 5 w 6"/>
                  <a:gd name="T9" fmla="*/ 7 h 12"/>
                </a:gdLst>
                <a:ahLst/>
                <a:cxnLst>
                  <a:cxn ang="0">
                    <a:pos x="T0" y="T1"/>
                  </a:cxn>
                  <a:cxn ang="0">
                    <a:pos x="T2" y="T3"/>
                  </a:cxn>
                  <a:cxn ang="0">
                    <a:pos x="T4" y="T5"/>
                  </a:cxn>
                  <a:cxn ang="0">
                    <a:pos x="T6" y="T7"/>
                  </a:cxn>
                  <a:cxn ang="0">
                    <a:pos x="T8" y="T9"/>
                  </a:cxn>
                </a:cxnLst>
                <a:rect l="0" t="0" r="r" b="b"/>
                <a:pathLst>
                  <a:path w="6" h="12">
                    <a:moveTo>
                      <a:pt x="5" y="7"/>
                    </a:moveTo>
                    <a:cubicBezTo>
                      <a:pt x="6" y="10"/>
                      <a:pt x="6" y="12"/>
                      <a:pt x="6" y="12"/>
                    </a:cubicBezTo>
                    <a:cubicBezTo>
                      <a:pt x="4" y="11"/>
                      <a:pt x="0" y="1"/>
                      <a:pt x="1" y="0"/>
                    </a:cubicBezTo>
                    <a:cubicBezTo>
                      <a:pt x="1" y="0"/>
                      <a:pt x="1" y="0"/>
                      <a:pt x="1" y="0"/>
                    </a:cubicBezTo>
                    <a:cubicBezTo>
                      <a:pt x="2" y="1"/>
                      <a:pt x="4"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3" name="Freeform 2553">
                <a:extLst>
                  <a:ext uri="{FF2B5EF4-FFF2-40B4-BE49-F238E27FC236}">
                    <a16:creationId xmlns:a16="http://schemas.microsoft.com/office/drawing/2014/main" id="{2901FFF3-EA12-4376-B7D1-33CC781BAA71}"/>
                  </a:ext>
                </a:extLst>
              </p:cNvPr>
              <p:cNvSpPr>
                <a:spLocks/>
              </p:cNvSpPr>
              <p:nvPr/>
            </p:nvSpPr>
            <p:spPr bwMode="auto">
              <a:xfrm>
                <a:off x="7003" y="1669"/>
                <a:ext cx="38" cy="53"/>
              </a:xfrm>
              <a:custGeom>
                <a:avLst/>
                <a:gdLst>
                  <a:gd name="T0" fmla="*/ 6 w 8"/>
                  <a:gd name="T1" fmla="*/ 6 h 11"/>
                  <a:gd name="T2" fmla="*/ 7 w 8"/>
                  <a:gd name="T3" fmla="*/ 10 h 11"/>
                  <a:gd name="T4" fmla="*/ 1 w 8"/>
                  <a:gd name="T5" fmla="*/ 0 h 11"/>
                  <a:gd name="T6" fmla="*/ 1 w 8"/>
                  <a:gd name="T7" fmla="*/ 0 h 11"/>
                  <a:gd name="T8" fmla="*/ 6 w 8"/>
                  <a:gd name="T9" fmla="*/ 6 h 11"/>
                </a:gdLst>
                <a:ahLst/>
                <a:cxnLst>
                  <a:cxn ang="0">
                    <a:pos x="T0" y="T1"/>
                  </a:cxn>
                  <a:cxn ang="0">
                    <a:pos x="T2" y="T3"/>
                  </a:cxn>
                  <a:cxn ang="0">
                    <a:pos x="T4" y="T5"/>
                  </a:cxn>
                  <a:cxn ang="0">
                    <a:pos x="T6" y="T7"/>
                  </a:cxn>
                  <a:cxn ang="0">
                    <a:pos x="T8" y="T9"/>
                  </a:cxn>
                </a:cxnLst>
                <a:rect l="0" t="0" r="r" b="b"/>
                <a:pathLst>
                  <a:path w="8" h="11">
                    <a:moveTo>
                      <a:pt x="6" y="6"/>
                    </a:moveTo>
                    <a:cubicBezTo>
                      <a:pt x="8" y="9"/>
                      <a:pt x="8" y="11"/>
                      <a:pt x="7" y="10"/>
                    </a:cubicBezTo>
                    <a:cubicBezTo>
                      <a:pt x="5" y="10"/>
                      <a:pt x="0" y="1"/>
                      <a:pt x="1" y="0"/>
                    </a:cubicBezTo>
                    <a:cubicBezTo>
                      <a:pt x="1" y="0"/>
                      <a:pt x="1" y="0"/>
                      <a:pt x="1" y="0"/>
                    </a:cubicBezTo>
                    <a:cubicBezTo>
                      <a:pt x="2" y="1"/>
                      <a:pt x="5"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4" name="Freeform 2554">
                <a:extLst>
                  <a:ext uri="{FF2B5EF4-FFF2-40B4-BE49-F238E27FC236}">
                    <a16:creationId xmlns:a16="http://schemas.microsoft.com/office/drawing/2014/main" id="{C17F77D7-98B9-432F-8CAE-12807D7647C3}"/>
                  </a:ext>
                </a:extLst>
              </p:cNvPr>
              <p:cNvSpPr>
                <a:spLocks/>
              </p:cNvSpPr>
              <p:nvPr/>
            </p:nvSpPr>
            <p:spPr bwMode="auto">
              <a:xfrm>
                <a:off x="6950" y="1596"/>
                <a:ext cx="38" cy="48"/>
              </a:xfrm>
              <a:custGeom>
                <a:avLst/>
                <a:gdLst>
                  <a:gd name="T0" fmla="*/ 6 w 8"/>
                  <a:gd name="T1" fmla="*/ 6 h 10"/>
                  <a:gd name="T2" fmla="*/ 7 w 8"/>
                  <a:gd name="T3" fmla="*/ 10 h 10"/>
                  <a:gd name="T4" fmla="*/ 1 w 8"/>
                  <a:gd name="T5" fmla="*/ 0 h 10"/>
                  <a:gd name="T6" fmla="*/ 1 w 8"/>
                  <a:gd name="T7" fmla="*/ 0 h 10"/>
                  <a:gd name="T8" fmla="*/ 6 w 8"/>
                  <a:gd name="T9" fmla="*/ 6 h 10"/>
                </a:gdLst>
                <a:ahLst/>
                <a:cxnLst>
                  <a:cxn ang="0">
                    <a:pos x="T0" y="T1"/>
                  </a:cxn>
                  <a:cxn ang="0">
                    <a:pos x="T2" y="T3"/>
                  </a:cxn>
                  <a:cxn ang="0">
                    <a:pos x="T4" y="T5"/>
                  </a:cxn>
                  <a:cxn ang="0">
                    <a:pos x="T6" y="T7"/>
                  </a:cxn>
                  <a:cxn ang="0">
                    <a:pos x="T8" y="T9"/>
                  </a:cxn>
                </a:cxnLst>
                <a:rect l="0" t="0" r="r" b="b"/>
                <a:pathLst>
                  <a:path w="8" h="10">
                    <a:moveTo>
                      <a:pt x="6" y="6"/>
                    </a:moveTo>
                    <a:cubicBezTo>
                      <a:pt x="8" y="8"/>
                      <a:pt x="8" y="10"/>
                      <a:pt x="7" y="10"/>
                    </a:cubicBezTo>
                    <a:cubicBezTo>
                      <a:pt x="5" y="9"/>
                      <a:pt x="0" y="1"/>
                      <a:pt x="1" y="0"/>
                    </a:cubicBezTo>
                    <a:cubicBezTo>
                      <a:pt x="1" y="0"/>
                      <a:pt x="1" y="0"/>
                      <a:pt x="1" y="0"/>
                    </a:cubicBezTo>
                    <a:cubicBezTo>
                      <a:pt x="2" y="0"/>
                      <a:pt x="5"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5" name="Freeform 2555">
                <a:extLst>
                  <a:ext uri="{FF2B5EF4-FFF2-40B4-BE49-F238E27FC236}">
                    <a16:creationId xmlns:a16="http://schemas.microsoft.com/office/drawing/2014/main" id="{567A70BF-42A6-4806-9994-00A023B6592F}"/>
                  </a:ext>
                </a:extLst>
              </p:cNvPr>
              <p:cNvSpPr>
                <a:spLocks/>
              </p:cNvSpPr>
              <p:nvPr/>
            </p:nvSpPr>
            <p:spPr bwMode="auto">
              <a:xfrm>
                <a:off x="6887" y="1529"/>
                <a:ext cx="43" cy="43"/>
              </a:xfrm>
              <a:custGeom>
                <a:avLst/>
                <a:gdLst>
                  <a:gd name="T0" fmla="*/ 7 w 9"/>
                  <a:gd name="T1" fmla="*/ 5 h 9"/>
                  <a:gd name="T2" fmla="*/ 8 w 9"/>
                  <a:gd name="T3" fmla="*/ 9 h 9"/>
                  <a:gd name="T4" fmla="*/ 1 w 9"/>
                  <a:gd name="T5" fmla="*/ 0 h 9"/>
                  <a:gd name="T6" fmla="*/ 1 w 9"/>
                  <a:gd name="T7" fmla="*/ 0 h 9"/>
                  <a:gd name="T8" fmla="*/ 7 w 9"/>
                  <a:gd name="T9" fmla="*/ 5 h 9"/>
                </a:gdLst>
                <a:ahLst/>
                <a:cxnLst>
                  <a:cxn ang="0">
                    <a:pos x="T0" y="T1"/>
                  </a:cxn>
                  <a:cxn ang="0">
                    <a:pos x="T2" y="T3"/>
                  </a:cxn>
                  <a:cxn ang="0">
                    <a:pos x="T4" y="T5"/>
                  </a:cxn>
                  <a:cxn ang="0">
                    <a:pos x="T6" y="T7"/>
                  </a:cxn>
                  <a:cxn ang="0">
                    <a:pos x="T8" y="T9"/>
                  </a:cxn>
                </a:cxnLst>
                <a:rect l="0" t="0" r="r" b="b"/>
                <a:pathLst>
                  <a:path w="9" h="9">
                    <a:moveTo>
                      <a:pt x="7" y="5"/>
                    </a:moveTo>
                    <a:cubicBezTo>
                      <a:pt x="9" y="8"/>
                      <a:pt x="9" y="9"/>
                      <a:pt x="8" y="9"/>
                    </a:cubicBezTo>
                    <a:cubicBezTo>
                      <a:pt x="6" y="9"/>
                      <a:pt x="0" y="1"/>
                      <a:pt x="1" y="0"/>
                    </a:cubicBezTo>
                    <a:cubicBezTo>
                      <a:pt x="1" y="0"/>
                      <a:pt x="1" y="0"/>
                      <a:pt x="1" y="0"/>
                    </a:cubicBezTo>
                    <a:cubicBezTo>
                      <a:pt x="3" y="0"/>
                      <a:pt x="5" y="3"/>
                      <a:pt x="7" y="5"/>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6" name="Freeform 2556">
                <a:extLst>
                  <a:ext uri="{FF2B5EF4-FFF2-40B4-BE49-F238E27FC236}">
                    <a16:creationId xmlns:a16="http://schemas.microsoft.com/office/drawing/2014/main" id="{91B56BB8-4715-46C5-A406-4C5330C044B9}"/>
                  </a:ext>
                </a:extLst>
              </p:cNvPr>
              <p:cNvSpPr>
                <a:spLocks/>
              </p:cNvSpPr>
              <p:nvPr/>
            </p:nvSpPr>
            <p:spPr bwMode="auto">
              <a:xfrm>
                <a:off x="7027" y="1736"/>
                <a:ext cx="38" cy="53"/>
              </a:xfrm>
              <a:custGeom>
                <a:avLst/>
                <a:gdLst>
                  <a:gd name="T0" fmla="*/ 7 w 8"/>
                  <a:gd name="T1" fmla="*/ 6 h 11"/>
                  <a:gd name="T2" fmla="*/ 7 w 8"/>
                  <a:gd name="T3" fmla="*/ 11 h 11"/>
                  <a:gd name="T4" fmla="*/ 2 w 8"/>
                  <a:gd name="T5" fmla="*/ 0 h 11"/>
                  <a:gd name="T6" fmla="*/ 2 w 8"/>
                  <a:gd name="T7" fmla="*/ 0 h 11"/>
                  <a:gd name="T8" fmla="*/ 7 w 8"/>
                  <a:gd name="T9" fmla="*/ 6 h 11"/>
                </a:gdLst>
                <a:ahLst/>
                <a:cxnLst>
                  <a:cxn ang="0">
                    <a:pos x="T0" y="T1"/>
                  </a:cxn>
                  <a:cxn ang="0">
                    <a:pos x="T2" y="T3"/>
                  </a:cxn>
                  <a:cxn ang="0">
                    <a:pos x="T4" y="T5"/>
                  </a:cxn>
                  <a:cxn ang="0">
                    <a:pos x="T6" y="T7"/>
                  </a:cxn>
                  <a:cxn ang="0">
                    <a:pos x="T8" y="T9"/>
                  </a:cxn>
                </a:cxnLst>
                <a:rect l="0" t="0" r="r" b="b"/>
                <a:pathLst>
                  <a:path w="8" h="11">
                    <a:moveTo>
                      <a:pt x="7" y="6"/>
                    </a:moveTo>
                    <a:cubicBezTo>
                      <a:pt x="8" y="9"/>
                      <a:pt x="8" y="11"/>
                      <a:pt x="7" y="11"/>
                    </a:cubicBezTo>
                    <a:cubicBezTo>
                      <a:pt x="5" y="10"/>
                      <a:pt x="0" y="1"/>
                      <a:pt x="2" y="0"/>
                    </a:cubicBezTo>
                    <a:cubicBezTo>
                      <a:pt x="2" y="0"/>
                      <a:pt x="2" y="0"/>
                      <a:pt x="2" y="0"/>
                    </a:cubicBezTo>
                    <a:cubicBezTo>
                      <a:pt x="3" y="0"/>
                      <a:pt x="5" y="4"/>
                      <a:pt x="7"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7" name="Freeform 2557">
                <a:extLst>
                  <a:ext uri="{FF2B5EF4-FFF2-40B4-BE49-F238E27FC236}">
                    <a16:creationId xmlns:a16="http://schemas.microsoft.com/office/drawing/2014/main" id="{E9CABCAE-B37D-4C99-9549-9176CEB30D2F}"/>
                  </a:ext>
                </a:extLst>
              </p:cNvPr>
              <p:cNvSpPr>
                <a:spLocks/>
              </p:cNvSpPr>
              <p:nvPr/>
            </p:nvSpPr>
            <p:spPr bwMode="auto">
              <a:xfrm>
                <a:off x="6680" y="1972"/>
                <a:ext cx="53" cy="63"/>
              </a:xfrm>
              <a:custGeom>
                <a:avLst/>
                <a:gdLst>
                  <a:gd name="T0" fmla="*/ 10 w 11"/>
                  <a:gd name="T1" fmla="*/ 7 h 13"/>
                  <a:gd name="T2" fmla="*/ 5 w 11"/>
                  <a:gd name="T3" fmla="*/ 11 h 13"/>
                  <a:gd name="T4" fmla="*/ 4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0" y="8"/>
                      <a:pt x="0" y="1"/>
                      <a:pt x="4" y="0"/>
                    </a:cubicBezTo>
                    <a:cubicBezTo>
                      <a:pt x="4" y="0"/>
                      <a:pt x="4" y="0"/>
                      <a:pt x="4" y="0"/>
                    </a:cubicBezTo>
                    <a:cubicBezTo>
                      <a:pt x="7"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8" name="Freeform 2558">
                <a:extLst>
                  <a:ext uri="{FF2B5EF4-FFF2-40B4-BE49-F238E27FC236}">
                    <a16:creationId xmlns:a16="http://schemas.microsoft.com/office/drawing/2014/main" id="{F79FCEF8-4ECA-4D19-B061-9F9DD4FB15C7}"/>
                  </a:ext>
                </a:extLst>
              </p:cNvPr>
              <p:cNvSpPr>
                <a:spLocks/>
              </p:cNvSpPr>
              <p:nvPr/>
            </p:nvSpPr>
            <p:spPr bwMode="auto">
              <a:xfrm>
                <a:off x="6675" y="1886"/>
                <a:ext cx="53" cy="62"/>
              </a:xfrm>
              <a:custGeom>
                <a:avLst/>
                <a:gdLst>
                  <a:gd name="T0" fmla="*/ 10 w 11"/>
                  <a:gd name="T1" fmla="*/ 7 h 13"/>
                  <a:gd name="T2" fmla="*/ 5 w 11"/>
                  <a:gd name="T3" fmla="*/ 11 h 13"/>
                  <a:gd name="T4" fmla="*/ 3 w 11"/>
                  <a:gd name="T5" fmla="*/ 0 h 13"/>
                  <a:gd name="T6" fmla="*/ 4 w 11"/>
                  <a:gd name="T7" fmla="*/ 0 h 13"/>
                  <a:gd name="T8" fmla="*/ 10 w 11"/>
                  <a:gd name="T9" fmla="*/ 7 h 13"/>
                </a:gdLst>
                <a:ahLst/>
                <a:cxnLst>
                  <a:cxn ang="0">
                    <a:pos x="T0" y="T1"/>
                  </a:cxn>
                  <a:cxn ang="0">
                    <a:pos x="T2" y="T3"/>
                  </a:cxn>
                  <a:cxn ang="0">
                    <a:pos x="T4" y="T5"/>
                  </a:cxn>
                  <a:cxn ang="0">
                    <a:pos x="T6" y="T7"/>
                  </a:cxn>
                  <a:cxn ang="0">
                    <a:pos x="T8" y="T9"/>
                  </a:cxn>
                </a:cxnLst>
                <a:rect l="0" t="0" r="r" b="b"/>
                <a:pathLst>
                  <a:path w="11" h="13">
                    <a:moveTo>
                      <a:pt x="10" y="7"/>
                    </a:moveTo>
                    <a:cubicBezTo>
                      <a:pt x="11" y="11"/>
                      <a:pt x="8" y="13"/>
                      <a:pt x="5" y="11"/>
                    </a:cubicBezTo>
                    <a:cubicBezTo>
                      <a:pt x="1" y="8"/>
                      <a:pt x="0" y="1"/>
                      <a:pt x="3" y="0"/>
                    </a:cubicBezTo>
                    <a:cubicBezTo>
                      <a:pt x="4" y="0"/>
                      <a:pt x="4" y="0"/>
                      <a:pt x="4" y="0"/>
                    </a:cubicBezTo>
                    <a:cubicBezTo>
                      <a:pt x="7"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09" name="Freeform 2559">
                <a:extLst>
                  <a:ext uri="{FF2B5EF4-FFF2-40B4-BE49-F238E27FC236}">
                    <a16:creationId xmlns:a16="http://schemas.microsoft.com/office/drawing/2014/main" id="{D9C32116-E149-49F5-B21E-826FD9932B84}"/>
                  </a:ext>
                </a:extLst>
              </p:cNvPr>
              <p:cNvSpPr>
                <a:spLocks/>
              </p:cNvSpPr>
              <p:nvPr/>
            </p:nvSpPr>
            <p:spPr bwMode="auto">
              <a:xfrm>
                <a:off x="6607" y="1842"/>
                <a:ext cx="58" cy="63"/>
              </a:xfrm>
              <a:custGeom>
                <a:avLst/>
                <a:gdLst>
                  <a:gd name="T0" fmla="*/ 11 w 12"/>
                  <a:gd name="T1" fmla="*/ 7 h 13"/>
                  <a:gd name="T2" fmla="*/ 5 w 12"/>
                  <a:gd name="T3" fmla="*/ 11 h 13"/>
                  <a:gd name="T4" fmla="*/ 4 w 12"/>
                  <a:gd name="T5" fmla="*/ 0 h 13"/>
                  <a:gd name="T6" fmla="*/ 5 w 12"/>
                  <a:gd name="T7" fmla="*/ 0 h 13"/>
                  <a:gd name="T8" fmla="*/ 11 w 12"/>
                  <a:gd name="T9" fmla="*/ 7 h 13"/>
                </a:gdLst>
                <a:ahLst/>
                <a:cxnLst>
                  <a:cxn ang="0">
                    <a:pos x="T0" y="T1"/>
                  </a:cxn>
                  <a:cxn ang="0">
                    <a:pos x="T2" y="T3"/>
                  </a:cxn>
                  <a:cxn ang="0">
                    <a:pos x="T4" y="T5"/>
                  </a:cxn>
                  <a:cxn ang="0">
                    <a:pos x="T6" y="T7"/>
                  </a:cxn>
                  <a:cxn ang="0">
                    <a:pos x="T8" y="T9"/>
                  </a:cxn>
                </a:cxnLst>
                <a:rect l="0" t="0" r="r" b="b"/>
                <a:pathLst>
                  <a:path w="12" h="13">
                    <a:moveTo>
                      <a:pt x="11" y="7"/>
                    </a:moveTo>
                    <a:cubicBezTo>
                      <a:pt x="12" y="11"/>
                      <a:pt x="9" y="13"/>
                      <a:pt x="5" y="11"/>
                    </a:cubicBezTo>
                    <a:cubicBezTo>
                      <a:pt x="1" y="8"/>
                      <a:pt x="0" y="1"/>
                      <a:pt x="4" y="0"/>
                    </a:cubicBezTo>
                    <a:cubicBezTo>
                      <a:pt x="4" y="0"/>
                      <a:pt x="4" y="0"/>
                      <a:pt x="5" y="0"/>
                    </a:cubicBezTo>
                    <a:cubicBezTo>
                      <a:pt x="8" y="1"/>
                      <a:pt x="10"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0" name="Freeform 2560">
                <a:extLst>
                  <a:ext uri="{FF2B5EF4-FFF2-40B4-BE49-F238E27FC236}">
                    <a16:creationId xmlns:a16="http://schemas.microsoft.com/office/drawing/2014/main" id="{6CFC59AD-C995-4754-A549-D39DED968001}"/>
                  </a:ext>
                </a:extLst>
              </p:cNvPr>
              <p:cNvSpPr>
                <a:spLocks/>
              </p:cNvSpPr>
              <p:nvPr/>
            </p:nvSpPr>
            <p:spPr bwMode="auto">
              <a:xfrm>
                <a:off x="6699" y="1832"/>
                <a:ext cx="53" cy="58"/>
              </a:xfrm>
              <a:custGeom>
                <a:avLst/>
                <a:gdLst>
                  <a:gd name="T0" fmla="*/ 10 w 11"/>
                  <a:gd name="T1" fmla="*/ 6 h 12"/>
                  <a:gd name="T2" fmla="*/ 6 w 11"/>
                  <a:gd name="T3" fmla="*/ 10 h 12"/>
                  <a:gd name="T4" fmla="*/ 3 w 11"/>
                  <a:gd name="T5" fmla="*/ 0 h 12"/>
                  <a:gd name="T6" fmla="*/ 4 w 11"/>
                  <a:gd name="T7" fmla="*/ 0 h 12"/>
                  <a:gd name="T8" fmla="*/ 10 w 11"/>
                  <a:gd name="T9" fmla="*/ 6 h 12"/>
                </a:gdLst>
                <a:ahLst/>
                <a:cxnLst>
                  <a:cxn ang="0">
                    <a:pos x="T0" y="T1"/>
                  </a:cxn>
                  <a:cxn ang="0">
                    <a:pos x="T2" y="T3"/>
                  </a:cxn>
                  <a:cxn ang="0">
                    <a:pos x="T4" y="T5"/>
                  </a:cxn>
                  <a:cxn ang="0">
                    <a:pos x="T6" y="T7"/>
                  </a:cxn>
                  <a:cxn ang="0">
                    <a:pos x="T8" y="T9"/>
                  </a:cxn>
                </a:cxnLst>
                <a:rect l="0" t="0" r="r" b="b"/>
                <a:pathLst>
                  <a:path w="11" h="12">
                    <a:moveTo>
                      <a:pt x="10" y="6"/>
                    </a:moveTo>
                    <a:cubicBezTo>
                      <a:pt x="11" y="10"/>
                      <a:pt x="9" y="12"/>
                      <a:pt x="6" y="10"/>
                    </a:cubicBezTo>
                    <a:cubicBezTo>
                      <a:pt x="2" y="7"/>
                      <a:pt x="0" y="1"/>
                      <a:pt x="3" y="0"/>
                    </a:cubicBezTo>
                    <a:cubicBezTo>
                      <a:pt x="4" y="0"/>
                      <a:pt x="4" y="0"/>
                      <a:pt x="4" y="0"/>
                    </a:cubicBezTo>
                    <a:cubicBezTo>
                      <a:pt x="7" y="0"/>
                      <a:pt x="10" y="3"/>
                      <a:pt x="10"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1" name="Freeform 2561">
                <a:extLst>
                  <a:ext uri="{FF2B5EF4-FFF2-40B4-BE49-F238E27FC236}">
                    <a16:creationId xmlns:a16="http://schemas.microsoft.com/office/drawing/2014/main" id="{D13D6A8B-03B3-489B-9836-4399F61324C1}"/>
                  </a:ext>
                </a:extLst>
              </p:cNvPr>
              <p:cNvSpPr>
                <a:spLocks/>
              </p:cNvSpPr>
              <p:nvPr/>
            </p:nvSpPr>
            <p:spPr bwMode="auto">
              <a:xfrm>
                <a:off x="6694" y="2151"/>
                <a:ext cx="53" cy="67"/>
              </a:xfrm>
              <a:custGeom>
                <a:avLst/>
                <a:gdLst>
                  <a:gd name="T0" fmla="*/ 10 w 11"/>
                  <a:gd name="T1" fmla="*/ 7 h 14"/>
                  <a:gd name="T2" fmla="*/ 4 w 11"/>
                  <a:gd name="T3" fmla="*/ 11 h 14"/>
                  <a:gd name="T4" fmla="*/ 4 w 11"/>
                  <a:gd name="T5" fmla="*/ 0 h 14"/>
                  <a:gd name="T6" fmla="*/ 5 w 11"/>
                  <a:gd name="T7" fmla="*/ 0 h 14"/>
                  <a:gd name="T8" fmla="*/ 10 w 11"/>
                  <a:gd name="T9" fmla="*/ 7 h 14"/>
                </a:gdLst>
                <a:ahLst/>
                <a:cxnLst>
                  <a:cxn ang="0">
                    <a:pos x="T0" y="T1"/>
                  </a:cxn>
                  <a:cxn ang="0">
                    <a:pos x="T2" y="T3"/>
                  </a:cxn>
                  <a:cxn ang="0">
                    <a:pos x="T4" y="T5"/>
                  </a:cxn>
                  <a:cxn ang="0">
                    <a:pos x="T6" y="T7"/>
                  </a:cxn>
                  <a:cxn ang="0">
                    <a:pos x="T8" y="T9"/>
                  </a:cxn>
                </a:cxnLst>
                <a:rect l="0" t="0" r="r" b="b"/>
                <a:pathLst>
                  <a:path w="11" h="14">
                    <a:moveTo>
                      <a:pt x="10" y="7"/>
                    </a:moveTo>
                    <a:cubicBezTo>
                      <a:pt x="11" y="12"/>
                      <a:pt x="7" y="14"/>
                      <a:pt x="4" y="11"/>
                    </a:cubicBezTo>
                    <a:cubicBezTo>
                      <a:pt x="0" y="8"/>
                      <a:pt x="0" y="1"/>
                      <a:pt x="4" y="0"/>
                    </a:cubicBezTo>
                    <a:cubicBezTo>
                      <a:pt x="5" y="0"/>
                      <a:pt x="5" y="0"/>
                      <a:pt x="5" y="0"/>
                    </a:cubicBezTo>
                    <a:cubicBezTo>
                      <a:pt x="8" y="1"/>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2" name="Freeform 2562">
                <a:extLst>
                  <a:ext uri="{FF2B5EF4-FFF2-40B4-BE49-F238E27FC236}">
                    <a16:creationId xmlns:a16="http://schemas.microsoft.com/office/drawing/2014/main" id="{D2F1CE61-3479-4313-A074-F49E5F1C4B54}"/>
                  </a:ext>
                </a:extLst>
              </p:cNvPr>
              <p:cNvSpPr>
                <a:spLocks/>
              </p:cNvSpPr>
              <p:nvPr/>
            </p:nvSpPr>
            <p:spPr bwMode="auto">
              <a:xfrm>
                <a:off x="6709" y="2300"/>
                <a:ext cx="53" cy="68"/>
              </a:xfrm>
              <a:custGeom>
                <a:avLst/>
                <a:gdLst>
                  <a:gd name="T0" fmla="*/ 11 w 11"/>
                  <a:gd name="T1" fmla="*/ 7 h 14"/>
                  <a:gd name="T2" fmla="*/ 4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7" y="14"/>
                      <a:pt x="4" y="11"/>
                    </a:cubicBezTo>
                    <a:cubicBezTo>
                      <a:pt x="0" y="7"/>
                      <a:pt x="1" y="0"/>
                      <a:pt x="6" y="0"/>
                    </a:cubicBezTo>
                    <a:cubicBezTo>
                      <a:pt x="9"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3" name="Freeform 2563">
                <a:extLst>
                  <a:ext uri="{FF2B5EF4-FFF2-40B4-BE49-F238E27FC236}">
                    <a16:creationId xmlns:a16="http://schemas.microsoft.com/office/drawing/2014/main" id="{A8D61216-E013-432A-BE16-2ACA5161FEBC}"/>
                  </a:ext>
                </a:extLst>
              </p:cNvPr>
              <p:cNvSpPr>
                <a:spLocks/>
              </p:cNvSpPr>
              <p:nvPr/>
            </p:nvSpPr>
            <p:spPr bwMode="auto">
              <a:xfrm>
                <a:off x="6771" y="2276"/>
                <a:ext cx="48" cy="68"/>
              </a:xfrm>
              <a:custGeom>
                <a:avLst/>
                <a:gdLst>
                  <a:gd name="T0" fmla="*/ 10 w 10"/>
                  <a:gd name="T1" fmla="*/ 7 h 14"/>
                  <a:gd name="T2" fmla="*/ 3 w 10"/>
                  <a:gd name="T3" fmla="*/ 11 h 14"/>
                  <a:gd name="T4" fmla="*/ 4 w 10"/>
                  <a:gd name="T5" fmla="*/ 0 h 14"/>
                  <a:gd name="T6" fmla="*/ 5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12"/>
                      <a:pt x="6" y="14"/>
                      <a:pt x="3" y="11"/>
                    </a:cubicBezTo>
                    <a:cubicBezTo>
                      <a:pt x="0" y="7"/>
                      <a:pt x="0" y="0"/>
                      <a:pt x="4" y="0"/>
                    </a:cubicBezTo>
                    <a:cubicBezTo>
                      <a:pt x="4" y="0"/>
                      <a:pt x="5" y="0"/>
                      <a:pt x="5" y="0"/>
                    </a:cubicBezTo>
                    <a:cubicBezTo>
                      <a:pt x="8"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4" name="Freeform 2564">
                <a:extLst>
                  <a:ext uri="{FF2B5EF4-FFF2-40B4-BE49-F238E27FC236}">
                    <a16:creationId xmlns:a16="http://schemas.microsoft.com/office/drawing/2014/main" id="{47E3F535-C0A6-4277-96E3-3D2568794CA4}"/>
                  </a:ext>
                </a:extLst>
              </p:cNvPr>
              <p:cNvSpPr>
                <a:spLocks/>
              </p:cNvSpPr>
              <p:nvPr/>
            </p:nvSpPr>
            <p:spPr bwMode="auto">
              <a:xfrm>
                <a:off x="6897" y="2329"/>
                <a:ext cx="48" cy="68"/>
              </a:xfrm>
              <a:custGeom>
                <a:avLst/>
                <a:gdLst>
                  <a:gd name="T0" fmla="*/ 10 w 10"/>
                  <a:gd name="T1" fmla="*/ 8 h 14"/>
                  <a:gd name="T2" fmla="*/ 4 w 10"/>
                  <a:gd name="T3" fmla="*/ 12 h 14"/>
                  <a:gd name="T4" fmla="*/ 5 w 10"/>
                  <a:gd name="T5" fmla="*/ 0 h 14"/>
                  <a:gd name="T6" fmla="*/ 5 w 10"/>
                  <a:gd name="T7" fmla="*/ 0 h 14"/>
                  <a:gd name="T8" fmla="*/ 10 w 10"/>
                  <a:gd name="T9" fmla="*/ 8 h 14"/>
                </a:gdLst>
                <a:ahLst/>
                <a:cxnLst>
                  <a:cxn ang="0">
                    <a:pos x="T0" y="T1"/>
                  </a:cxn>
                  <a:cxn ang="0">
                    <a:pos x="T2" y="T3"/>
                  </a:cxn>
                  <a:cxn ang="0">
                    <a:pos x="T4" y="T5"/>
                  </a:cxn>
                  <a:cxn ang="0">
                    <a:pos x="T6" y="T7"/>
                  </a:cxn>
                  <a:cxn ang="0">
                    <a:pos x="T8" y="T9"/>
                  </a:cxn>
                </a:cxnLst>
                <a:rect l="0" t="0" r="r" b="b"/>
                <a:pathLst>
                  <a:path w="10" h="14">
                    <a:moveTo>
                      <a:pt x="10" y="8"/>
                    </a:moveTo>
                    <a:cubicBezTo>
                      <a:pt x="10" y="12"/>
                      <a:pt x="7" y="14"/>
                      <a:pt x="4" y="12"/>
                    </a:cubicBezTo>
                    <a:cubicBezTo>
                      <a:pt x="0" y="8"/>
                      <a:pt x="1" y="0"/>
                      <a:pt x="5" y="0"/>
                    </a:cubicBezTo>
                    <a:cubicBezTo>
                      <a:pt x="5" y="0"/>
                      <a:pt x="5" y="0"/>
                      <a:pt x="5" y="0"/>
                    </a:cubicBezTo>
                    <a:cubicBezTo>
                      <a:pt x="8" y="1"/>
                      <a:pt x="9"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5" name="Freeform 2565">
                <a:extLst>
                  <a:ext uri="{FF2B5EF4-FFF2-40B4-BE49-F238E27FC236}">
                    <a16:creationId xmlns:a16="http://schemas.microsoft.com/office/drawing/2014/main" id="{B533B877-9F90-49CD-84DD-F00BDADEE80B}"/>
                  </a:ext>
                </a:extLst>
              </p:cNvPr>
              <p:cNvSpPr>
                <a:spLocks/>
              </p:cNvSpPr>
              <p:nvPr/>
            </p:nvSpPr>
            <p:spPr bwMode="auto">
              <a:xfrm>
                <a:off x="6839" y="2290"/>
                <a:ext cx="48" cy="68"/>
              </a:xfrm>
              <a:custGeom>
                <a:avLst/>
                <a:gdLst>
                  <a:gd name="T0" fmla="*/ 10 w 10"/>
                  <a:gd name="T1" fmla="*/ 7 h 14"/>
                  <a:gd name="T2" fmla="*/ 3 w 10"/>
                  <a:gd name="T3" fmla="*/ 11 h 14"/>
                  <a:gd name="T4" fmla="*/ 4 w 10"/>
                  <a:gd name="T5" fmla="*/ 0 h 14"/>
                  <a:gd name="T6" fmla="*/ 5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11"/>
                      <a:pt x="6" y="14"/>
                      <a:pt x="3" y="11"/>
                    </a:cubicBezTo>
                    <a:cubicBezTo>
                      <a:pt x="0" y="7"/>
                      <a:pt x="0" y="0"/>
                      <a:pt x="4" y="0"/>
                    </a:cubicBezTo>
                    <a:cubicBezTo>
                      <a:pt x="4" y="0"/>
                      <a:pt x="5" y="0"/>
                      <a:pt x="5" y="0"/>
                    </a:cubicBezTo>
                    <a:cubicBezTo>
                      <a:pt x="8" y="0"/>
                      <a:pt x="9"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6" name="Freeform 2566">
                <a:extLst>
                  <a:ext uri="{FF2B5EF4-FFF2-40B4-BE49-F238E27FC236}">
                    <a16:creationId xmlns:a16="http://schemas.microsoft.com/office/drawing/2014/main" id="{7E6811A9-87E9-4B61-9A12-8AE7515E6D91}"/>
                  </a:ext>
                </a:extLst>
              </p:cNvPr>
              <p:cNvSpPr>
                <a:spLocks/>
              </p:cNvSpPr>
              <p:nvPr/>
            </p:nvSpPr>
            <p:spPr bwMode="auto">
              <a:xfrm>
                <a:off x="6882" y="2242"/>
                <a:ext cx="48" cy="68"/>
              </a:xfrm>
              <a:custGeom>
                <a:avLst/>
                <a:gdLst>
                  <a:gd name="T0" fmla="*/ 9 w 10"/>
                  <a:gd name="T1" fmla="*/ 8 h 14"/>
                  <a:gd name="T2" fmla="*/ 4 w 10"/>
                  <a:gd name="T3" fmla="*/ 12 h 14"/>
                  <a:gd name="T4" fmla="*/ 4 w 10"/>
                  <a:gd name="T5" fmla="*/ 0 h 14"/>
                  <a:gd name="T6" fmla="*/ 4 w 10"/>
                  <a:gd name="T7" fmla="*/ 0 h 14"/>
                  <a:gd name="T8" fmla="*/ 9 w 10"/>
                  <a:gd name="T9" fmla="*/ 8 h 14"/>
                </a:gdLst>
                <a:ahLst/>
                <a:cxnLst>
                  <a:cxn ang="0">
                    <a:pos x="T0" y="T1"/>
                  </a:cxn>
                  <a:cxn ang="0">
                    <a:pos x="T2" y="T3"/>
                  </a:cxn>
                  <a:cxn ang="0">
                    <a:pos x="T4" y="T5"/>
                  </a:cxn>
                  <a:cxn ang="0">
                    <a:pos x="T6" y="T7"/>
                  </a:cxn>
                  <a:cxn ang="0">
                    <a:pos x="T8" y="T9"/>
                  </a:cxn>
                </a:cxnLst>
                <a:rect l="0" t="0" r="r" b="b"/>
                <a:pathLst>
                  <a:path w="10" h="14">
                    <a:moveTo>
                      <a:pt x="9" y="8"/>
                    </a:moveTo>
                    <a:cubicBezTo>
                      <a:pt x="10" y="12"/>
                      <a:pt x="7" y="14"/>
                      <a:pt x="4" y="12"/>
                    </a:cubicBezTo>
                    <a:cubicBezTo>
                      <a:pt x="0" y="8"/>
                      <a:pt x="0" y="1"/>
                      <a:pt x="4" y="0"/>
                    </a:cubicBezTo>
                    <a:cubicBezTo>
                      <a:pt x="4" y="0"/>
                      <a:pt x="4" y="0"/>
                      <a:pt x="4" y="0"/>
                    </a:cubicBezTo>
                    <a:cubicBezTo>
                      <a:pt x="7" y="1"/>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7" name="Freeform 2567">
                <a:extLst>
                  <a:ext uri="{FF2B5EF4-FFF2-40B4-BE49-F238E27FC236}">
                    <a16:creationId xmlns:a16="http://schemas.microsoft.com/office/drawing/2014/main" id="{CF7C6FA9-A8ED-4A46-A4CD-FC607598ACE9}"/>
                  </a:ext>
                </a:extLst>
              </p:cNvPr>
              <p:cNvSpPr>
                <a:spLocks/>
              </p:cNvSpPr>
              <p:nvPr/>
            </p:nvSpPr>
            <p:spPr bwMode="auto">
              <a:xfrm>
                <a:off x="6940" y="2271"/>
                <a:ext cx="43" cy="68"/>
              </a:xfrm>
              <a:custGeom>
                <a:avLst/>
                <a:gdLst>
                  <a:gd name="T0" fmla="*/ 9 w 9"/>
                  <a:gd name="T1" fmla="*/ 7 h 14"/>
                  <a:gd name="T2" fmla="*/ 4 w 9"/>
                  <a:gd name="T3" fmla="*/ 11 h 14"/>
                  <a:gd name="T4" fmla="*/ 4 w 9"/>
                  <a:gd name="T5" fmla="*/ 0 h 14"/>
                  <a:gd name="T6" fmla="*/ 4 w 9"/>
                  <a:gd name="T7" fmla="*/ 0 h 14"/>
                  <a:gd name="T8" fmla="*/ 9 w 9"/>
                  <a:gd name="T9" fmla="*/ 7 h 14"/>
                </a:gdLst>
                <a:ahLst/>
                <a:cxnLst>
                  <a:cxn ang="0">
                    <a:pos x="T0" y="T1"/>
                  </a:cxn>
                  <a:cxn ang="0">
                    <a:pos x="T2" y="T3"/>
                  </a:cxn>
                  <a:cxn ang="0">
                    <a:pos x="T4" y="T5"/>
                  </a:cxn>
                  <a:cxn ang="0">
                    <a:pos x="T6" y="T7"/>
                  </a:cxn>
                  <a:cxn ang="0">
                    <a:pos x="T8" y="T9"/>
                  </a:cxn>
                </a:cxnLst>
                <a:rect l="0" t="0" r="r" b="b"/>
                <a:pathLst>
                  <a:path w="9" h="14">
                    <a:moveTo>
                      <a:pt x="9" y="7"/>
                    </a:moveTo>
                    <a:cubicBezTo>
                      <a:pt x="9" y="12"/>
                      <a:pt x="7" y="14"/>
                      <a:pt x="4" y="11"/>
                    </a:cubicBezTo>
                    <a:cubicBezTo>
                      <a:pt x="0" y="8"/>
                      <a:pt x="1" y="0"/>
                      <a:pt x="4" y="0"/>
                    </a:cubicBezTo>
                    <a:cubicBezTo>
                      <a:pt x="4" y="0"/>
                      <a:pt x="4" y="0"/>
                      <a:pt x="4" y="0"/>
                    </a:cubicBezTo>
                    <a:cubicBezTo>
                      <a:pt x="7"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8" name="Freeform 2568">
                <a:extLst>
                  <a:ext uri="{FF2B5EF4-FFF2-40B4-BE49-F238E27FC236}">
                    <a16:creationId xmlns:a16="http://schemas.microsoft.com/office/drawing/2014/main" id="{7BF29D58-21D1-45FC-A6BE-CD7FF2026799}"/>
                  </a:ext>
                </a:extLst>
              </p:cNvPr>
              <p:cNvSpPr>
                <a:spLocks/>
              </p:cNvSpPr>
              <p:nvPr/>
            </p:nvSpPr>
            <p:spPr bwMode="auto">
              <a:xfrm>
                <a:off x="6434" y="2652"/>
                <a:ext cx="58" cy="68"/>
              </a:xfrm>
              <a:custGeom>
                <a:avLst/>
                <a:gdLst>
                  <a:gd name="T0" fmla="*/ 12 w 12"/>
                  <a:gd name="T1" fmla="*/ 7 h 14"/>
                  <a:gd name="T2" fmla="*/ 3 w 12"/>
                  <a:gd name="T3" fmla="*/ 10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0"/>
                    </a:cubicBezTo>
                    <a:cubicBezTo>
                      <a:pt x="0" y="6"/>
                      <a:pt x="2" y="0"/>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19" name="Freeform 2569">
                <a:extLst>
                  <a:ext uri="{FF2B5EF4-FFF2-40B4-BE49-F238E27FC236}">
                    <a16:creationId xmlns:a16="http://schemas.microsoft.com/office/drawing/2014/main" id="{5ECF5A03-BCF6-49E9-9813-C525795CD477}"/>
                  </a:ext>
                </a:extLst>
              </p:cNvPr>
              <p:cNvSpPr>
                <a:spLocks/>
              </p:cNvSpPr>
              <p:nvPr/>
            </p:nvSpPr>
            <p:spPr bwMode="auto">
              <a:xfrm>
                <a:off x="6742" y="2397"/>
                <a:ext cx="49" cy="67"/>
              </a:xfrm>
              <a:custGeom>
                <a:avLst/>
                <a:gdLst>
                  <a:gd name="T0" fmla="*/ 10 w 10"/>
                  <a:gd name="T1" fmla="*/ 7 h 14"/>
                  <a:gd name="T2" fmla="*/ 3 w 10"/>
                  <a:gd name="T3" fmla="*/ 11 h 14"/>
                  <a:gd name="T4" fmla="*/ 5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10" y="12"/>
                      <a:pt x="6" y="14"/>
                      <a:pt x="3" y="11"/>
                    </a:cubicBezTo>
                    <a:cubicBezTo>
                      <a:pt x="0" y="7"/>
                      <a:pt x="0" y="0"/>
                      <a:pt x="5" y="0"/>
                    </a:cubicBezTo>
                    <a:cubicBezTo>
                      <a:pt x="8"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0" name="Freeform 2570">
                <a:extLst>
                  <a:ext uri="{FF2B5EF4-FFF2-40B4-BE49-F238E27FC236}">
                    <a16:creationId xmlns:a16="http://schemas.microsoft.com/office/drawing/2014/main" id="{2D49DA2D-F4AD-4DFE-84BC-8B01E58697AE}"/>
                  </a:ext>
                </a:extLst>
              </p:cNvPr>
              <p:cNvSpPr>
                <a:spLocks/>
              </p:cNvSpPr>
              <p:nvPr/>
            </p:nvSpPr>
            <p:spPr bwMode="auto">
              <a:xfrm>
                <a:off x="6574" y="2715"/>
                <a:ext cx="58" cy="67"/>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1" y="12"/>
                      <a:pt x="6" y="14"/>
                      <a:pt x="3" y="11"/>
                    </a:cubicBezTo>
                    <a:cubicBezTo>
                      <a:pt x="0" y="7"/>
                      <a:pt x="2" y="0"/>
                      <a:pt x="7" y="0"/>
                    </a:cubicBezTo>
                    <a:cubicBezTo>
                      <a:pt x="11" y="0"/>
                      <a:pt x="12" y="4"/>
                      <a:pt x="1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1" name="Freeform 2571">
                <a:extLst>
                  <a:ext uri="{FF2B5EF4-FFF2-40B4-BE49-F238E27FC236}">
                    <a16:creationId xmlns:a16="http://schemas.microsoft.com/office/drawing/2014/main" id="{B269B46E-F24F-4D5A-B7A5-0C74EC67FBCA}"/>
                  </a:ext>
                </a:extLst>
              </p:cNvPr>
              <p:cNvSpPr>
                <a:spLocks/>
              </p:cNvSpPr>
              <p:nvPr/>
            </p:nvSpPr>
            <p:spPr bwMode="auto">
              <a:xfrm>
                <a:off x="6636" y="2768"/>
                <a:ext cx="53" cy="72"/>
              </a:xfrm>
              <a:custGeom>
                <a:avLst/>
                <a:gdLst>
                  <a:gd name="T0" fmla="*/ 11 w 11"/>
                  <a:gd name="T1" fmla="*/ 7 h 15"/>
                  <a:gd name="T2" fmla="*/ 2 w 11"/>
                  <a:gd name="T3" fmla="*/ 11 h 15"/>
                  <a:gd name="T4" fmla="*/ 6 w 11"/>
                  <a:gd name="T5" fmla="*/ 0 h 15"/>
                  <a:gd name="T6" fmla="*/ 11 w 11"/>
                  <a:gd name="T7" fmla="*/ 7 h 15"/>
                </a:gdLst>
                <a:ahLst/>
                <a:cxnLst>
                  <a:cxn ang="0">
                    <a:pos x="T0" y="T1"/>
                  </a:cxn>
                  <a:cxn ang="0">
                    <a:pos x="T2" y="T3"/>
                  </a:cxn>
                  <a:cxn ang="0">
                    <a:pos x="T4" y="T5"/>
                  </a:cxn>
                  <a:cxn ang="0">
                    <a:pos x="T6" y="T7"/>
                  </a:cxn>
                </a:cxnLst>
                <a:rect l="0" t="0" r="r" b="b"/>
                <a:pathLst>
                  <a:path w="11" h="15">
                    <a:moveTo>
                      <a:pt x="11" y="7"/>
                    </a:moveTo>
                    <a:cubicBezTo>
                      <a:pt x="10" y="13"/>
                      <a:pt x="5" y="15"/>
                      <a:pt x="2" y="11"/>
                    </a:cubicBezTo>
                    <a:cubicBezTo>
                      <a:pt x="0" y="7"/>
                      <a:pt x="2" y="0"/>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2" name="Freeform 2572">
                <a:extLst>
                  <a:ext uri="{FF2B5EF4-FFF2-40B4-BE49-F238E27FC236}">
                    <a16:creationId xmlns:a16="http://schemas.microsoft.com/office/drawing/2014/main" id="{859256CE-FFEB-45D7-BA7E-762119B294F3}"/>
                  </a:ext>
                </a:extLst>
              </p:cNvPr>
              <p:cNvSpPr>
                <a:spLocks/>
              </p:cNvSpPr>
              <p:nvPr/>
            </p:nvSpPr>
            <p:spPr bwMode="auto">
              <a:xfrm>
                <a:off x="6704" y="2763"/>
                <a:ext cx="53" cy="67"/>
              </a:xfrm>
              <a:custGeom>
                <a:avLst/>
                <a:gdLst>
                  <a:gd name="T0" fmla="*/ 11 w 11"/>
                  <a:gd name="T1" fmla="*/ 7 h 14"/>
                  <a:gd name="T2" fmla="*/ 2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2" y="11"/>
                    </a:cubicBezTo>
                    <a:cubicBezTo>
                      <a:pt x="0" y="7"/>
                      <a:pt x="2" y="0"/>
                      <a:pt x="6"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3" name="Freeform 2573">
                <a:extLst>
                  <a:ext uri="{FF2B5EF4-FFF2-40B4-BE49-F238E27FC236}">
                    <a16:creationId xmlns:a16="http://schemas.microsoft.com/office/drawing/2014/main" id="{E2394DE4-E4ED-4226-AACC-9AB8F092FCA8}"/>
                  </a:ext>
                </a:extLst>
              </p:cNvPr>
              <p:cNvSpPr>
                <a:spLocks/>
              </p:cNvSpPr>
              <p:nvPr/>
            </p:nvSpPr>
            <p:spPr bwMode="auto">
              <a:xfrm>
                <a:off x="6771" y="2739"/>
                <a:ext cx="53" cy="67"/>
              </a:xfrm>
              <a:custGeom>
                <a:avLst/>
                <a:gdLst>
                  <a:gd name="T0" fmla="*/ 10 w 11"/>
                  <a:gd name="T1" fmla="*/ 7 h 14"/>
                  <a:gd name="T2" fmla="*/ 2 w 11"/>
                  <a:gd name="T3" fmla="*/ 11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5" y="14"/>
                      <a:pt x="2" y="11"/>
                    </a:cubicBezTo>
                    <a:cubicBezTo>
                      <a:pt x="0" y="7"/>
                      <a:pt x="2" y="0"/>
                      <a:pt x="6" y="0"/>
                    </a:cubicBezTo>
                    <a:cubicBezTo>
                      <a:pt x="9"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4" name="Freeform 2574">
                <a:extLst>
                  <a:ext uri="{FF2B5EF4-FFF2-40B4-BE49-F238E27FC236}">
                    <a16:creationId xmlns:a16="http://schemas.microsoft.com/office/drawing/2014/main" id="{FC06DAC4-A731-4E86-8919-6476F04B30BC}"/>
                  </a:ext>
                </a:extLst>
              </p:cNvPr>
              <p:cNvSpPr>
                <a:spLocks/>
              </p:cNvSpPr>
              <p:nvPr/>
            </p:nvSpPr>
            <p:spPr bwMode="auto">
              <a:xfrm>
                <a:off x="6781" y="2647"/>
                <a:ext cx="48" cy="73"/>
              </a:xfrm>
              <a:custGeom>
                <a:avLst/>
                <a:gdLst>
                  <a:gd name="T0" fmla="*/ 10 w 10"/>
                  <a:gd name="T1" fmla="*/ 8 h 15"/>
                  <a:gd name="T2" fmla="*/ 3 w 10"/>
                  <a:gd name="T3" fmla="*/ 12 h 15"/>
                  <a:gd name="T4" fmla="*/ 6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1" y="0"/>
                      <a:pt x="6" y="0"/>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5" name="Freeform 2575">
                <a:extLst>
                  <a:ext uri="{FF2B5EF4-FFF2-40B4-BE49-F238E27FC236}">
                    <a16:creationId xmlns:a16="http://schemas.microsoft.com/office/drawing/2014/main" id="{9471DEFC-E298-48A7-AADA-E04B5AD8BE75}"/>
                  </a:ext>
                </a:extLst>
              </p:cNvPr>
              <p:cNvSpPr>
                <a:spLocks/>
              </p:cNvSpPr>
              <p:nvPr/>
            </p:nvSpPr>
            <p:spPr bwMode="auto">
              <a:xfrm>
                <a:off x="6800" y="2556"/>
                <a:ext cx="48" cy="67"/>
              </a:xfrm>
              <a:custGeom>
                <a:avLst/>
                <a:gdLst>
                  <a:gd name="T0" fmla="*/ 10 w 10"/>
                  <a:gd name="T1" fmla="*/ 7 h 14"/>
                  <a:gd name="T2" fmla="*/ 3 w 10"/>
                  <a:gd name="T3" fmla="*/ 11 h 14"/>
                  <a:gd name="T4" fmla="*/ 5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9" y="12"/>
                      <a:pt x="5" y="14"/>
                      <a:pt x="3" y="11"/>
                    </a:cubicBezTo>
                    <a:cubicBezTo>
                      <a:pt x="0" y="7"/>
                      <a:pt x="1" y="0"/>
                      <a:pt x="5"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6" name="Freeform 2576">
                <a:extLst>
                  <a:ext uri="{FF2B5EF4-FFF2-40B4-BE49-F238E27FC236}">
                    <a16:creationId xmlns:a16="http://schemas.microsoft.com/office/drawing/2014/main" id="{76A2D709-741C-4E17-A616-7ADF80663CEB}"/>
                  </a:ext>
                </a:extLst>
              </p:cNvPr>
              <p:cNvSpPr>
                <a:spLocks/>
              </p:cNvSpPr>
              <p:nvPr/>
            </p:nvSpPr>
            <p:spPr bwMode="auto">
              <a:xfrm>
                <a:off x="6810" y="2464"/>
                <a:ext cx="48" cy="72"/>
              </a:xfrm>
              <a:custGeom>
                <a:avLst/>
                <a:gdLst>
                  <a:gd name="T0" fmla="*/ 10 w 10"/>
                  <a:gd name="T1" fmla="*/ 8 h 15"/>
                  <a:gd name="T2" fmla="*/ 3 w 10"/>
                  <a:gd name="T3" fmla="*/ 12 h 15"/>
                  <a:gd name="T4" fmla="*/ 5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10" y="13"/>
                      <a:pt x="6" y="15"/>
                      <a:pt x="3" y="12"/>
                    </a:cubicBezTo>
                    <a:cubicBezTo>
                      <a:pt x="0" y="8"/>
                      <a:pt x="1" y="0"/>
                      <a:pt x="5" y="0"/>
                    </a:cubicBezTo>
                    <a:cubicBezTo>
                      <a:pt x="8"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7" name="Freeform 2577">
                <a:extLst>
                  <a:ext uri="{FF2B5EF4-FFF2-40B4-BE49-F238E27FC236}">
                    <a16:creationId xmlns:a16="http://schemas.microsoft.com/office/drawing/2014/main" id="{3E3DD34F-2D78-41C7-BC19-36529EFDD899}"/>
                  </a:ext>
                </a:extLst>
              </p:cNvPr>
              <p:cNvSpPr>
                <a:spLocks/>
              </p:cNvSpPr>
              <p:nvPr/>
            </p:nvSpPr>
            <p:spPr bwMode="auto">
              <a:xfrm>
                <a:off x="6805" y="2363"/>
                <a:ext cx="48" cy="72"/>
              </a:xfrm>
              <a:custGeom>
                <a:avLst/>
                <a:gdLst>
                  <a:gd name="T0" fmla="*/ 10 w 10"/>
                  <a:gd name="T1" fmla="*/ 8 h 15"/>
                  <a:gd name="T2" fmla="*/ 4 w 10"/>
                  <a:gd name="T3" fmla="*/ 12 h 15"/>
                  <a:gd name="T4" fmla="*/ 5 w 10"/>
                  <a:gd name="T5" fmla="*/ 0 h 15"/>
                  <a:gd name="T6" fmla="*/ 6 w 10"/>
                  <a:gd name="T7" fmla="*/ 0 h 15"/>
                  <a:gd name="T8" fmla="*/ 10 w 10"/>
                  <a:gd name="T9" fmla="*/ 8 h 15"/>
                </a:gdLst>
                <a:ahLst/>
                <a:cxnLst>
                  <a:cxn ang="0">
                    <a:pos x="T0" y="T1"/>
                  </a:cxn>
                  <a:cxn ang="0">
                    <a:pos x="T2" y="T3"/>
                  </a:cxn>
                  <a:cxn ang="0">
                    <a:pos x="T4" y="T5"/>
                  </a:cxn>
                  <a:cxn ang="0">
                    <a:pos x="T6" y="T7"/>
                  </a:cxn>
                  <a:cxn ang="0">
                    <a:pos x="T8" y="T9"/>
                  </a:cxn>
                </a:cxnLst>
                <a:rect l="0" t="0" r="r" b="b"/>
                <a:pathLst>
                  <a:path w="10" h="15">
                    <a:moveTo>
                      <a:pt x="10" y="8"/>
                    </a:moveTo>
                    <a:cubicBezTo>
                      <a:pt x="10" y="13"/>
                      <a:pt x="7" y="15"/>
                      <a:pt x="4" y="12"/>
                    </a:cubicBezTo>
                    <a:cubicBezTo>
                      <a:pt x="0" y="8"/>
                      <a:pt x="1" y="0"/>
                      <a:pt x="5" y="0"/>
                    </a:cubicBezTo>
                    <a:cubicBezTo>
                      <a:pt x="5" y="0"/>
                      <a:pt x="5" y="0"/>
                      <a:pt x="6" y="0"/>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8" name="Freeform 2578">
                <a:extLst>
                  <a:ext uri="{FF2B5EF4-FFF2-40B4-BE49-F238E27FC236}">
                    <a16:creationId xmlns:a16="http://schemas.microsoft.com/office/drawing/2014/main" id="{0ED8791E-0805-41D3-8073-38D37E56B688}"/>
                  </a:ext>
                </a:extLst>
              </p:cNvPr>
              <p:cNvSpPr>
                <a:spLocks/>
              </p:cNvSpPr>
              <p:nvPr/>
            </p:nvSpPr>
            <p:spPr bwMode="auto">
              <a:xfrm>
                <a:off x="6656" y="2864"/>
                <a:ext cx="53" cy="68"/>
              </a:xfrm>
              <a:custGeom>
                <a:avLst/>
                <a:gdLst>
                  <a:gd name="T0" fmla="*/ 11 w 11"/>
                  <a:gd name="T1" fmla="*/ 7 h 14"/>
                  <a:gd name="T2" fmla="*/ 2 w 11"/>
                  <a:gd name="T3" fmla="*/ 11 h 14"/>
                  <a:gd name="T4" fmla="*/ 7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0" y="12"/>
                      <a:pt x="5" y="14"/>
                      <a:pt x="2" y="11"/>
                    </a:cubicBezTo>
                    <a:cubicBezTo>
                      <a:pt x="0" y="7"/>
                      <a:pt x="2" y="0"/>
                      <a:pt x="7" y="0"/>
                    </a:cubicBezTo>
                    <a:cubicBezTo>
                      <a:pt x="10" y="0"/>
                      <a:pt x="11" y="4"/>
                      <a:pt x="11"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29" name="Freeform 2579">
                <a:extLst>
                  <a:ext uri="{FF2B5EF4-FFF2-40B4-BE49-F238E27FC236}">
                    <a16:creationId xmlns:a16="http://schemas.microsoft.com/office/drawing/2014/main" id="{A6691819-2F16-414D-9A32-B1699E78B95B}"/>
                  </a:ext>
                </a:extLst>
              </p:cNvPr>
              <p:cNvSpPr>
                <a:spLocks/>
              </p:cNvSpPr>
              <p:nvPr/>
            </p:nvSpPr>
            <p:spPr bwMode="auto">
              <a:xfrm>
                <a:off x="6728" y="2855"/>
                <a:ext cx="53" cy="67"/>
              </a:xfrm>
              <a:custGeom>
                <a:avLst/>
                <a:gdLst>
                  <a:gd name="T0" fmla="*/ 10 w 11"/>
                  <a:gd name="T1" fmla="*/ 7 h 14"/>
                  <a:gd name="T2" fmla="*/ 2 w 11"/>
                  <a:gd name="T3" fmla="*/ 10 h 14"/>
                  <a:gd name="T4" fmla="*/ 6 w 11"/>
                  <a:gd name="T5" fmla="*/ 0 h 14"/>
                  <a:gd name="T6" fmla="*/ 10 w 11"/>
                  <a:gd name="T7" fmla="*/ 7 h 14"/>
                </a:gdLst>
                <a:ahLst/>
                <a:cxnLst>
                  <a:cxn ang="0">
                    <a:pos x="T0" y="T1"/>
                  </a:cxn>
                  <a:cxn ang="0">
                    <a:pos x="T2" y="T3"/>
                  </a:cxn>
                  <a:cxn ang="0">
                    <a:pos x="T4" y="T5"/>
                  </a:cxn>
                  <a:cxn ang="0">
                    <a:pos x="T6" y="T7"/>
                  </a:cxn>
                </a:cxnLst>
                <a:rect l="0" t="0" r="r" b="b"/>
                <a:pathLst>
                  <a:path w="11" h="14">
                    <a:moveTo>
                      <a:pt x="10" y="7"/>
                    </a:moveTo>
                    <a:cubicBezTo>
                      <a:pt x="9" y="12"/>
                      <a:pt x="4" y="14"/>
                      <a:pt x="2" y="10"/>
                    </a:cubicBezTo>
                    <a:cubicBezTo>
                      <a:pt x="0" y="7"/>
                      <a:pt x="2" y="0"/>
                      <a:pt x="6" y="0"/>
                    </a:cubicBezTo>
                    <a:cubicBezTo>
                      <a:pt x="10" y="0"/>
                      <a:pt x="11"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0" name="Freeform 2580">
                <a:extLst>
                  <a:ext uri="{FF2B5EF4-FFF2-40B4-BE49-F238E27FC236}">
                    <a16:creationId xmlns:a16="http://schemas.microsoft.com/office/drawing/2014/main" id="{CD16C955-D452-44EA-8ED7-269BC4FDFEB5}"/>
                  </a:ext>
                </a:extLst>
              </p:cNvPr>
              <p:cNvSpPr>
                <a:spLocks/>
              </p:cNvSpPr>
              <p:nvPr/>
            </p:nvSpPr>
            <p:spPr bwMode="auto">
              <a:xfrm>
                <a:off x="6791" y="2869"/>
                <a:ext cx="53" cy="72"/>
              </a:xfrm>
              <a:custGeom>
                <a:avLst/>
                <a:gdLst>
                  <a:gd name="T0" fmla="*/ 10 w 11"/>
                  <a:gd name="T1" fmla="*/ 8 h 15"/>
                  <a:gd name="T2" fmla="*/ 2 w 11"/>
                  <a:gd name="T3" fmla="*/ 11 h 15"/>
                  <a:gd name="T4" fmla="*/ 6 w 11"/>
                  <a:gd name="T5" fmla="*/ 1 h 15"/>
                  <a:gd name="T6" fmla="*/ 10 w 11"/>
                  <a:gd name="T7" fmla="*/ 8 h 15"/>
                </a:gdLst>
                <a:ahLst/>
                <a:cxnLst>
                  <a:cxn ang="0">
                    <a:pos x="T0" y="T1"/>
                  </a:cxn>
                  <a:cxn ang="0">
                    <a:pos x="T2" y="T3"/>
                  </a:cxn>
                  <a:cxn ang="0">
                    <a:pos x="T4" y="T5"/>
                  </a:cxn>
                  <a:cxn ang="0">
                    <a:pos x="T6" y="T7"/>
                  </a:cxn>
                </a:cxnLst>
                <a:rect l="0" t="0" r="r" b="b"/>
                <a:pathLst>
                  <a:path w="11" h="15">
                    <a:moveTo>
                      <a:pt x="10" y="8"/>
                    </a:moveTo>
                    <a:cubicBezTo>
                      <a:pt x="9" y="13"/>
                      <a:pt x="4" y="15"/>
                      <a:pt x="2" y="11"/>
                    </a:cubicBezTo>
                    <a:cubicBezTo>
                      <a:pt x="0" y="7"/>
                      <a:pt x="2" y="0"/>
                      <a:pt x="6" y="1"/>
                    </a:cubicBezTo>
                    <a:cubicBezTo>
                      <a:pt x="9" y="1"/>
                      <a:pt x="11"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1" name="Freeform 2581">
                <a:extLst>
                  <a:ext uri="{FF2B5EF4-FFF2-40B4-BE49-F238E27FC236}">
                    <a16:creationId xmlns:a16="http://schemas.microsoft.com/office/drawing/2014/main" id="{07B86ED2-C04A-4494-A8A3-2E3EC0650596}"/>
                  </a:ext>
                </a:extLst>
              </p:cNvPr>
              <p:cNvSpPr>
                <a:spLocks/>
              </p:cNvSpPr>
              <p:nvPr/>
            </p:nvSpPr>
            <p:spPr bwMode="auto">
              <a:xfrm>
                <a:off x="6882" y="2806"/>
                <a:ext cx="48" cy="73"/>
              </a:xfrm>
              <a:custGeom>
                <a:avLst/>
                <a:gdLst>
                  <a:gd name="T0" fmla="*/ 9 w 10"/>
                  <a:gd name="T1" fmla="*/ 8 h 15"/>
                  <a:gd name="T2" fmla="*/ 2 w 10"/>
                  <a:gd name="T3" fmla="*/ 11 h 15"/>
                  <a:gd name="T4" fmla="*/ 6 w 10"/>
                  <a:gd name="T5" fmla="*/ 1 h 15"/>
                  <a:gd name="T6" fmla="*/ 9 w 10"/>
                  <a:gd name="T7" fmla="*/ 8 h 15"/>
                </a:gdLst>
                <a:ahLst/>
                <a:cxnLst>
                  <a:cxn ang="0">
                    <a:pos x="T0" y="T1"/>
                  </a:cxn>
                  <a:cxn ang="0">
                    <a:pos x="T2" y="T3"/>
                  </a:cxn>
                  <a:cxn ang="0">
                    <a:pos x="T4" y="T5"/>
                  </a:cxn>
                  <a:cxn ang="0">
                    <a:pos x="T6" y="T7"/>
                  </a:cxn>
                </a:cxnLst>
                <a:rect l="0" t="0" r="r" b="b"/>
                <a:pathLst>
                  <a:path w="10" h="15">
                    <a:moveTo>
                      <a:pt x="9" y="8"/>
                    </a:moveTo>
                    <a:cubicBezTo>
                      <a:pt x="8" y="13"/>
                      <a:pt x="4" y="15"/>
                      <a:pt x="2" y="11"/>
                    </a:cubicBezTo>
                    <a:cubicBezTo>
                      <a:pt x="0" y="8"/>
                      <a:pt x="2" y="0"/>
                      <a:pt x="6" y="1"/>
                    </a:cubicBezTo>
                    <a:cubicBezTo>
                      <a:pt x="9"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2" name="Freeform 2582">
                <a:extLst>
                  <a:ext uri="{FF2B5EF4-FFF2-40B4-BE49-F238E27FC236}">
                    <a16:creationId xmlns:a16="http://schemas.microsoft.com/office/drawing/2014/main" id="{ABA5139D-F395-45A5-8630-3AC5B6A8741F}"/>
                  </a:ext>
                </a:extLst>
              </p:cNvPr>
              <p:cNvSpPr>
                <a:spLocks/>
              </p:cNvSpPr>
              <p:nvPr/>
            </p:nvSpPr>
            <p:spPr bwMode="auto">
              <a:xfrm>
                <a:off x="6945" y="3033"/>
                <a:ext cx="43" cy="67"/>
              </a:xfrm>
              <a:custGeom>
                <a:avLst/>
                <a:gdLst>
                  <a:gd name="T0" fmla="*/ 8 w 9"/>
                  <a:gd name="T1" fmla="*/ 7 h 14"/>
                  <a:gd name="T2" fmla="*/ 2 w 9"/>
                  <a:gd name="T3" fmla="*/ 11 h 14"/>
                  <a:gd name="T4" fmla="*/ 6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2"/>
                      <a:pt x="3" y="14"/>
                      <a:pt x="2" y="11"/>
                    </a:cubicBezTo>
                    <a:cubicBezTo>
                      <a:pt x="0" y="7"/>
                      <a:pt x="2" y="0"/>
                      <a:pt x="6"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3" name="Freeform 2583">
                <a:extLst>
                  <a:ext uri="{FF2B5EF4-FFF2-40B4-BE49-F238E27FC236}">
                    <a16:creationId xmlns:a16="http://schemas.microsoft.com/office/drawing/2014/main" id="{53006FCA-B7C3-4371-A022-72BB15C12DC7}"/>
                  </a:ext>
                </a:extLst>
              </p:cNvPr>
              <p:cNvSpPr>
                <a:spLocks/>
              </p:cNvSpPr>
              <p:nvPr/>
            </p:nvSpPr>
            <p:spPr bwMode="auto">
              <a:xfrm>
                <a:off x="6998" y="3033"/>
                <a:ext cx="43" cy="67"/>
              </a:xfrm>
              <a:custGeom>
                <a:avLst/>
                <a:gdLst>
                  <a:gd name="T0" fmla="*/ 8 w 9"/>
                  <a:gd name="T1" fmla="*/ 8 h 14"/>
                  <a:gd name="T2" fmla="*/ 2 w 9"/>
                  <a:gd name="T3" fmla="*/ 11 h 14"/>
                  <a:gd name="T4" fmla="*/ 7 w 9"/>
                  <a:gd name="T5" fmla="*/ 1 h 14"/>
                  <a:gd name="T6" fmla="*/ 8 w 9"/>
                  <a:gd name="T7" fmla="*/ 8 h 14"/>
                </a:gdLst>
                <a:ahLst/>
                <a:cxnLst>
                  <a:cxn ang="0">
                    <a:pos x="T0" y="T1"/>
                  </a:cxn>
                  <a:cxn ang="0">
                    <a:pos x="T2" y="T3"/>
                  </a:cxn>
                  <a:cxn ang="0">
                    <a:pos x="T4" y="T5"/>
                  </a:cxn>
                  <a:cxn ang="0">
                    <a:pos x="T6" y="T7"/>
                  </a:cxn>
                </a:cxnLst>
                <a:rect l="0" t="0" r="r" b="b"/>
                <a:pathLst>
                  <a:path w="9" h="14">
                    <a:moveTo>
                      <a:pt x="8" y="8"/>
                    </a:moveTo>
                    <a:cubicBezTo>
                      <a:pt x="7" y="12"/>
                      <a:pt x="4" y="14"/>
                      <a:pt x="2" y="11"/>
                    </a:cubicBezTo>
                    <a:cubicBezTo>
                      <a:pt x="0" y="8"/>
                      <a:pt x="3" y="0"/>
                      <a:pt x="7" y="1"/>
                    </a:cubicBezTo>
                    <a:cubicBezTo>
                      <a:pt x="9" y="1"/>
                      <a:pt x="9"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4" name="Freeform 2584">
                <a:extLst>
                  <a:ext uri="{FF2B5EF4-FFF2-40B4-BE49-F238E27FC236}">
                    <a16:creationId xmlns:a16="http://schemas.microsoft.com/office/drawing/2014/main" id="{AB9FDEA5-FE9A-485F-BE69-3087700C65C8}"/>
                  </a:ext>
                </a:extLst>
              </p:cNvPr>
              <p:cNvSpPr>
                <a:spLocks/>
              </p:cNvSpPr>
              <p:nvPr/>
            </p:nvSpPr>
            <p:spPr bwMode="auto">
              <a:xfrm>
                <a:off x="7022" y="3100"/>
                <a:ext cx="38" cy="68"/>
              </a:xfrm>
              <a:custGeom>
                <a:avLst/>
                <a:gdLst>
                  <a:gd name="T0" fmla="*/ 7 w 8"/>
                  <a:gd name="T1" fmla="*/ 7 h 14"/>
                  <a:gd name="T2" fmla="*/ 1 w 8"/>
                  <a:gd name="T3" fmla="*/ 11 h 14"/>
                  <a:gd name="T4" fmla="*/ 6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6" y="12"/>
                      <a:pt x="3" y="14"/>
                      <a:pt x="1" y="11"/>
                    </a:cubicBezTo>
                    <a:cubicBezTo>
                      <a:pt x="0" y="8"/>
                      <a:pt x="2" y="0"/>
                      <a:pt x="6" y="0"/>
                    </a:cubicBezTo>
                    <a:cubicBezTo>
                      <a:pt x="8" y="1"/>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5" name="Freeform 2585">
                <a:extLst>
                  <a:ext uri="{FF2B5EF4-FFF2-40B4-BE49-F238E27FC236}">
                    <a16:creationId xmlns:a16="http://schemas.microsoft.com/office/drawing/2014/main" id="{CF5231B3-92D1-420D-89F1-65C073306DB7}"/>
                  </a:ext>
                </a:extLst>
              </p:cNvPr>
              <p:cNvSpPr>
                <a:spLocks/>
              </p:cNvSpPr>
              <p:nvPr/>
            </p:nvSpPr>
            <p:spPr bwMode="auto">
              <a:xfrm>
                <a:off x="6964" y="3125"/>
                <a:ext cx="43" cy="62"/>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7" y="11"/>
                      <a:pt x="3" y="13"/>
                      <a:pt x="2" y="10"/>
                    </a:cubicBezTo>
                    <a:cubicBezTo>
                      <a:pt x="0" y="7"/>
                      <a:pt x="3" y="0"/>
                      <a:pt x="7" y="0"/>
                    </a:cubicBezTo>
                    <a:cubicBezTo>
                      <a:pt x="9"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6" name="Freeform 2586">
                <a:extLst>
                  <a:ext uri="{FF2B5EF4-FFF2-40B4-BE49-F238E27FC236}">
                    <a16:creationId xmlns:a16="http://schemas.microsoft.com/office/drawing/2014/main" id="{23ECCE51-2257-4D39-8717-DB2D956C0047}"/>
                  </a:ext>
                </a:extLst>
              </p:cNvPr>
              <p:cNvSpPr>
                <a:spLocks/>
              </p:cNvSpPr>
              <p:nvPr/>
            </p:nvSpPr>
            <p:spPr bwMode="auto">
              <a:xfrm>
                <a:off x="7157" y="3033"/>
                <a:ext cx="33" cy="63"/>
              </a:xfrm>
              <a:custGeom>
                <a:avLst/>
                <a:gdLst>
                  <a:gd name="T0" fmla="*/ 6 w 7"/>
                  <a:gd name="T1" fmla="*/ 7 h 13"/>
                  <a:gd name="T2" fmla="*/ 2 w 7"/>
                  <a:gd name="T3" fmla="*/ 11 h 13"/>
                  <a:gd name="T4" fmla="*/ 5 w 7"/>
                  <a:gd name="T5" fmla="*/ 0 h 13"/>
                  <a:gd name="T6" fmla="*/ 6 w 7"/>
                  <a:gd name="T7" fmla="*/ 7 h 13"/>
                </a:gdLst>
                <a:ahLst/>
                <a:cxnLst>
                  <a:cxn ang="0">
                    <a:pos x="T0" y="T1"/>
                  </a:cxn>
                  <a:cxn ang="0">
                    <a:pos x="T2" y="T3"/>
                  </a:cxn>
                  <a:cxn ang="0">
                    <a:pos x="T4" y="T5"/>
                  </a:cxn>
                  <a:cxn ang="0">
                    <a:pos x="T6" y="T7"/>
                  </a:cxn>
                </a:cxnLst>
                <a:rect l="0" t="0" r="r" b="b"/>
                <a:pathLst>
                  <a:path w="7" h="13">
                    <a:moveTo>
                      <a:pt x="6" y="7"/>
                    </a:moveTo>
                    <a:cubicBezTo>
                      <a:pt x="5" y="11"/>
                      <a:pt x="3" y="13"/>
                      <a:pt x="2" y="11"/>
                    </a:cubicBezTo>
                    <a:cubicBezTo>
                      <a:pt x="0" y="9"/>
                      <a:pt x="3" y="0"/>
                      <a:pt x="5" y="0"/>
                    </a:cubicBezTo>
                    <a:cubicBezTo>
                      <a:pt x="7"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7" name="Freeform 2587">
                <a:extLst>
                  <a:ext uri="{FF2B5EF4-FFF2-40B4-BE49-F238E27FC236}">
                    <a16:creationId xmlns:a16="http://schemas.microsoft.com/office/drawing/2014/main" id="{8C7333AB-F240-4F21-9E24-73BD8BC5D358}"/>
                  </a:ext>
                </a:extLst>
              </p:cNvPr>
              <p:cNvSpPr>
                <a:spLocks/>
              </p:cNvSpPr>
              <p:nvPr/>
            </p:nvSpPr>
            <p:spPr bwMode="auto">
              <a:xfrm>
                <a:off x="7118" y="3052"/>
                <a:ext cx="34" cy="68"/>
              </a:xfrm>
              <a:custGeom>
                <a:avLst/>
                <a:gdLst>
                  <a:gd name="T0" fmla="*/ 6 w 7"/>
                  <a:gd name="T1" fmla="*/ 7 h 14"/>
                  <a:gd name="T2" fmla="*/ 1 w 7"/>
                  <a:gd name="T3" fmla="*/ 11 h 14"/>
                  <a:gd name="T4" fmla="*/ 5 w 7"/>
                  <a:gd name="T5" fmla="*/ 0 h 14"/>
                  <a:gd name="T6" fmla="*/ 6 w 7"/>
                  <a:gd name="T7" fmla="*/ 7 h 14"/>
                </a:gdLst>
                <a:ahLst/>
                <a:cxnLst>
                  <a:cxn ang="0">
                    <a:pos x="T0" y="T1"/>
                  </a:cxn>
                  <a:cxn ang="0">
                    <a:pos x="T2" y="T3"/>
                  </a:cxn>
                  <a:cxn ang="0">
                    <a:pos x="T4" y="T5"/>
                  </a:cxn>
                  <a:cxn ang="0">
                    <a:pos x="T6" y="T7"/>
                  </a:cxn>
                </a:cxnLst>
                <a:rect l="0" t="0" r="r" b="b"/>
                <a:pathLst>
                  <a:path w="7" h="14">
                    <a:moveTo>
                      <a:pt x="6" y="7"/>
                    </a:moveTo>
                    <a:cubicBezTo>
                      <a:pt x="5" y="11"/>
                      <a:pt x="2" y="14"/>
                      <a:pt x="1" y="11"/>
                    </a:cubicBezTo>
                    <a:cubicBezTo>
                      <a:pt x="0" y="8"/>
                      <a:pt x="2" y="0"/>
                      <a:pt x="5" y="0"/>
                    </a:cubicBezTo>
                    <a:cubicBezTo>
                      <a:pt x="7"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8" name="Freeform 2588">
                <a:extLst>
                  <a:ext uri="{FF2B5EF4-FFF2-40B4-BE49-F238E27FC236}">
                    <a16:creationId xmlns:a16="http://schemas.microsoft.com/office/drawing/2014/main" id="{6160867D-848B-4B91-83FA-DB76916F4E09}"/>
                  </a:ext>
                </a:extLst>
              </p:cNvPr>
              <p:cNvSpPr>
                <a:spLocks/>
              </p:cNvSpPr>
              <p:nvPr/>
            </p:nvSpPr>
            <p:spPr bwMode="auto">
              <a:xfrm>
                <a:off x="7070" y="3062"/>
                <a:ext cx="39" cy="67"/>
              </a:xfrm>
              <a:custGeom>
                <a:avLst/>
                <a:gdLst>
                  <a:gd name="T0" fmla="*/ 7 w 8"/>
                  <a:gd name="T1" fmla="*/ 7 h 14"/>
                  <a:gd name="T2" fmla="*/ 2 w 8"/>
                  <a:gd name="T3" fmla="*/ 11 h 14"/>
                  <a:gd name="T4" fmla="*/ 6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5" y="11"/>
                      <a:pt x="3" y="14"/>
                      <a:pt x="2" y="11"/>
                    </a:cubicBezTo>
                    <a:cubicBezTo>
                      <a:pt x="0" y="8"/>
                      <a:pt x="3" y="0"/>
                      <a:pt x="6" y="0"/>
                    </a:cubicBezTo>
                    <a:cubicBezTo>
                      <a:pt x="8" y="1"/>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39" name="Freeform 2589">
                <a:extLst>
                  <a:ext uri="{FF2B5EF4-FFF2-40B4-BE49-F238E27FC236}">
                    <a16:creationId xmlns:a16="http://schemas.microsoft.com/office/drawing/2014/main" id="{EE53CE2A-91F4-48CB-B3C3-DA34BF42DE03}"/>
                  </a:ext>
                </a:extLst>
              </p:cNvPr>
              <p:cNvSpPr>
                <a:spLocks/>
              </p:cNvSpPr>
              <p:nvPr/>
            </p:nvSpPr>
            <p:spPr bwMode="auto">
              <a:xfrm>
                <a:off x="7051" y="2990"/>
                <a:ext cx="38" cy="67"/>
              </a:xfrm>
              <a:custGeom>
                <a:avLst/>
                <a:gdLst>
                  <a:gd name="T0" fmla="*/ 7 w 8"/>
                  <a:gd name="T1" fmla="*/ 8 h 14"/>
                  <a:gd name="T2" fmla="*/ 2 w 8"/>
                  <a:gd name="T3" fmla="*/ 12 h 14"/>
                  <a:gd name="T4" fmla="*/ 6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2"/>
                    </a:cubicBezTo>
                    <a:cubicBezTo>
                      <a:pt x="0" y="8"/>
                      <a:pt x="2" y="0"/>
                      <a:pt x="6" y="1"/>
                    </a:cubicBezTo>
                    <a:cubicBezTo>
                      <a:pt x="8"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0" name="Freeform 2590">
                <a:extLst>
                  <a:ext uri="{FF2B5EF4-FFF2-40B4-BE49-F238E27FC236}">
                    <a16:creationId xmlns:a16="http://schemas.microsoft.com/office/drawing/2014/main" id="{55EB9EFD-B33A-4B5A-A350-634AE366CDB2}"/>
                  </a:ext>
                </a:extLst>
              </p:cNvPr>
              <p:cNvSpPr>
                <a:spLocks/>
              </p:cNvSpPr>
              <p:nvPr/>
            </p:nvSpPr>
            <p:spPr bwMode="auto">
              <a:xfrm>
                <a:off x="7099" y="2975"/>
                <a:ext cx="38" cy="68"/>
              </a:xfrm>
              <a:custGeom>
                <a:avLst/>
                <a:gdLst>
                  <a:gd name="T0" fmla="*/ 7 w 8"/>
                  <a:gd name="T1" fmla="*/ 8 h 14"/>
                  <a:gd name="T2" fmla="*/ 2 w 8"/>
                  <a:gd name="T3" fmla="*/ 12 h 14"/>
                  <a:gd name="T4" fmla="*/ 5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3" y="14"/>
                      <a:pt x="2" y="12"/>
                    </a:cubicBezTo>
                    <a:cubicBezTo>
                      <a:pt x="0" y="9"/>
                      <a:pt x="2" y="0"/>
                      <a:pt x="5" y="1"/>
                    </a:cubicBezTo>
                    <a:cubicBezTo>
                      <a:pt x="7"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1" name="Freeform 2591">
                <a:extLst>
                  <a:ext uri="{FF2B5EF4-FFF2-40B4-BE49-F238E27FC236}">
                    <a16:creationId xmlns:a16="http://schemas.microsoft.com/office/drawing/2014/main" id="{03E62193-E437-4C81-BE30-56458D56F302}"/>
                  </a:ext>
                </a:extLst>
              </p:cNvPr>
              <p:cNvSpPr>
                <a:spLocks/>
              </p:cNvSpPr>
              <p:nvPr/>
            </p:nvSpPr>
            <p:spPr bwMode="auto">
              <a:xfrm>
                <a:off x="7142" y="2956"/>
                <a:ext cx="34" cy="67"/>
              </a:xfrm>
              <a:custGeom>
                <a:avLst/>
                <a:gdLst>
                  <a:gd name="T0" fmla="*/ 6 w 7"/>
                  <a:gd name="T1" fmla="*/ 8 h 14"/>
                  <a:gd name="T2" fmla="*/ 2 w 7"/>
                  <a:gd name="T3" fmla="*/ 12 h 14"/>
                  <a:gd name="T4" fmla="*/ 5 w 7"/>
                  <a:gd name="T5" fmla="*/ 0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3" y="14"/>
                      <a:pt x="2" y="12"/>
                    </a:cubicBezTo>
                    <a:cubicBezTo>
                      <a:pt x="0" y="9"/>
                      <a:pt x="2" y="0"/>
                      <a:pt x="5" y="0"/>
                    </a:cubicBezTo>
                    <a:cubicBezTo>
                      <a:pt x="7"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2" name="Freeform 2592">
                <a:extLst>
                  <a:ext uri="{FF2B5EF4-FFF2-40B4-BE49-F238E27FC236}">
                    <a16:creationId xmlns:a16="http://schemas.microsoft.com/office/drawing/2014/main" id="{50B865AF-8526-4E48-B12C-4D66EB428948}"/>
                  </a:ext>
                </a:extLst>
              </p:cNvPr>
              <p:cNvSpPr>
                <a:spLocks/>
              </p:cNvSpPr>
              <p:nvPr/>
            </p:nvSpPr>
            <p:spPr bwMode="auto">
              <a:xfrm>
                <a:off x="7186" y="2941"/>
                <a:ext cx="29" cy="68"/>
              </a:xfrm>
              <a:custGeom>
                <a:avLst/>
                <a:gdLst>
                  <a:gd name="T0" fmla="*/ 6 w 6"/>
                  <a:gd name="T1" fmla="*/ 8 h 14"/>
                  <a:gd name="T2" fmla="*/ 2 w 6"/>
                  <a:gd name="T3" fmla="*/ 12 h 14"/>
                  <a:gd name="T4" fmla="*/ 5 w 6"/>
                  <a:gd name="T5" fmla="*/ 1 h 14"/>
                  <a:gd name="T6" fmla="*/ 6 w 6"/>
                  <a:gd name="T7" fmla="*/ 8 h 14"/>
                </a:gdLst>
                <a:ahLst/>
                <a:cxnLst>
                  <a:cxn ang="0">
                    <a:pos x="T0" y="T1"/>
                  </a:cxn>
                  <a:cxn ang="0">
                    <a:pos x="T2" y="T3"/>
                  </a:cxn>
                  <a:cxn ang="0">
                    <a:pos x="T4" y="T5"/>
                  </a:cxn>
                  <a:cxn ang="0">
                    <a:pos x="T6" y="T7"/>
                  </a:cxn>
                </a:cxnLst>
                <a:rect l="0" t="0" r="r" b="b"/>
                <a:pathLst>
                  <a:path w="6" h="14">
                    <a:moveTo>
                      <a:pt x="6" y="8"/>
                    </a:moveTo>
                    <a:cubicBezTo>
                      <a:pt x="5" y="12"/>
                      <a:pt x="3" y="14"/>
                      <a:pt x="2" y="12"/>
                    </a:cubicBezTo>
                    <a:cubicBezTo>
                      <a:pt x="0" y="10"/>
                      <a:pt x="2" y="0"/>
                      <a:pt x="5" y="1"/>
                    </a:cubicBezTo>
                    <a:cubicBezTo>
                      <a:pt x="6"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3" name="Freeform 2593">
                <a:extLst>
                  <a:ext uri="{FF2B5EF4-FFF2-40B4-BE49-F238E27FC236}">
                    <a16:creationId xmlns:a16="http://schemas.microsoft.com/office/drawing/2014/main" id="{361B5DA2-73FC-43D7-BC55-C3A90046EF21}"/>
                  </a:ext>
                </a:extLst>
              </p:cNvPr>
              <p:cNvSpPr>
                <a:spLocks/>
              </p:cNvSpPr>
              <p:nvPr/>
            </p:nvSpPr>
            <p:spPr bwMode="auto">
              <a:xfrm>
                <a:off x="7224" y="2893"/>
                <a:ext cx="24" cy="63"/>
              </a:xfrm>
              <a:custGeom>
                <a:avLst/>
                <a:gdLst>
                  <a:gd name="T0" fmla="*/ 5 w 5"/>
                  <a:gd name="T1" fmla="*/ 7 h 13"/>
                  <a:gd name="T2" fmla="*/ 1 w 5"/>
                  <a:gd name="T3" fmla="*/ 12 h 13"/>
                  <a:gd name="T4" fmla="*/ 4 w 5"/>
                  <a:gd name="T5" fmla="*/ 0 h 13"/>
                  <a:gd name="T6" fmla="*/ 5 w 5"/>
                  <a:gd name="T7" fmla="*/ 7 h 13"/>
                </a:gdLst>
                <a:ahLst/>
                <a:cxnLst>
                  <a:cxn ang="0">
                    <a:pos x="T0" y="T1"/>
                  </a:cxn>
                  <a:cxn ang="0">
                    <a:pos x="T2" y="T3"/>
                  </a:cxn>
                  <a:cxn ang="0">
                    <a:pos x="T4" y="T5"/>
                  </a:cxn>
                  <a:cxn ang="0">
                    <a:pos x="T6" y="T7"/>
                  </a:cxn>
                </a:cxnLst>
                <a:rect l="0" t="0" r="r" b="b"/>
                <a:pathLst>
                  <a:path w="5" h="13">
                    <a:moveTo>
                      <a:pt x="5" y="7"/>
                    </a:moveTo>
                    <a:cubicBezTo>
                      <a:pt x="4" y="11"/>
                      <a:pt x="2" y="13"/>
                      <a:pt x="1" y="12"/>
                    </a:cubicBezTo>
                    <a:cubicBezTo>
                      <a:pt x="0" y="9"/>
                      <a:pt x="2" y="0"/>
                      <a:pt x="4" y="0"/>
                    </a:cubicBezTo>
                    <a:cubicBezTo>
                      <a:pt x="5" y="0"/>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4" name="Freeform 2594">
                <a:extLst>
                  <a:ext uri="{FF2B5EF4-FFF2-40B4-BE49-F238E27FC236}">
                    <a16:creationId xmlns:a16="http://schemas.microsoft.com/office/drawing/2014/main" id="{E9B72DC5-A70D-402F-A77C-BC9C6352DB49}"/>
                  </a:ext>
                </a:extLst>
              </p:cNvPr>
              <p:cNvSpPr>
                <a:spLocks/>
              </p:cNvSpPr>
              <p:nvPr/>
            </p:nvSpPr>
            <p:spPr bwMode="auto">
              <a:xfrm>
                <a:off x="7263" y="2749"/>
                <a:ext cx="19" cy="67"/>
              </a:xfrm>
              <a:custGeom>
                <a:avLst/>
                <a:gdLst>
                  <a:gd name="T0" fmla="*/ 4 w 4"/>
                  <a:gd name="T1" fmla="*/ 8 h 14"/>
                  <a:gd name="T2" fmla="*/ 2 w 4"/>
                  <a:gd name="T3" fmla="*/ 13 h 14"/>
                  <a:gd name="T4" fmla="*/ 3 w 4"/>
                  <a:gd name="T5" fmla="*/ 0 h 14"/>
                  <a:gd name="T6" fmla="*/ 4 w 4"/>
                  <a:gd name="T7" fmla="*/ 8 h 14"/>
                </a:gdLst>
                <a:ahLst/>
                <a:cxnLst>
                  <a:cxn ang="0">
                    <a:pos x="T0" y="T1"/>
                  </a:cxn>
                  <a:cxn ang="0">
                    <a:pos x="T2" y="T3"/>
                  </a:cxn>
                  <a:cxn ang="0">
                    <a:pos x="T4" y="T5"/>
                  </a:cxn>
                  <a:cxn ang="0">
                    <a:pos x="T6" y="T7"/>
                  </a:cxn>
                </a:cxnLst>
                <a:rect l="0" t="0" r="r" b="b"/>
                <a:pathLst>
                  <a:path w="4" h="14">
                    <a:moveTo>
                      <a:pt x="4" y="8"/>
                    </a:moveTo>
                    <a:cubicBezTo>
                      <a:pt x="4" y="12"/>
                      <a:pt x="2" y="14"/>
                      <a:pt x="2" y="13"/>
                    </a:cubicBezTo>
                    <a:cubicBezTo>
                      <a:pt x="0" y="10"/>
                      <a:pt x="1" y="0"/>
                      <a:pt x="3" y="0"/>
                    </a:cubicBezTo>
                    <a:cubicBezTo>
                      <a:pt x="4" y="1"/>
                      <a:pt x="4"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5" name="Freeform 2595">
                <a:extLst>
                  <a:ext uri="{FF2B5EF4-FFF2-40B4-BE49-F238E27FC236}">
                    <a16:creationId xmlns:a16="http://schemas.microsoft.com/office/drawing/2014/main" id="{E4C4949E-B73E-4435-876A-2FCE9036009F}"/>
                  </a:ext>
                </a:extLst>
              </p:cNvPr>
              <p:cNvSpPr>
                <a:spLocks/>
              </p:cNvSpPr>
              <p:nvPr/>
            </p:nvSpPr>
            <p:spPr bwMode="auto">
              <a:xfrm>
                <a:off x="7253" y="2845"/>
                <a:ext cx="24" cy="67"/>
              </a:xfrm>
              <a:custGeom>
                <a:avLst/>
                <a:gdLst>
                  <a:gd name="T0" fmla="*/ 5 w 5"/>
                  <a:gd name="T1" fmla="*/ 8 h 14"/>
                  <a:gd name="T2" fmla="*/ 2 w 5"/>
                  <a:gd name="T3" fmla="*/ 12 h 14"/>
                  <a:gd name="T4" fmla="*/ 4 w 5"/>
                  <a:gd name="T5" fmla="*/ 0 h 14"/>
                  <a:gd name="T6" fmla="*/ 5 w 5"/>
                  <a:gd name="T7" fmla="*/ 8 h 14"/>
                </a:gdLst>
                <a:ahLst/>
                <a:cxnLst>
                  <a:cxn ang="0">
                    <a:pos x="T0" y="T1"/>
                  </a:cxn>
                  <a:cxn ang="0">
                    <a:pos x="T2" y="T3"/>
                  </a:cxn>
                  <a:cxn ang="0">
                    <a:pos x="T4" y="T5"/>
                  </a:cxn>
                  <a:cxn ang="0">
                    <a:pos x="T6" y="T7"/>
                  </a:cxn>
                </a:cxnLst>
                <a:rect l="0" t="0" r="r" b="b"/>
                <a:pathLst>
                  <a:path w="5" h="14">
                    <a:moveTo>
                      <a:pt x="5" y="8"/>
                    </a:moveTo>
                    <a:cubicBezTo>
                      <a:pt x="4" y="11"/>
                      <a:pt x="3" y="14"/>
                      <a:pt x="2" y="12"/>
                    </a:cubicBezTo>
                    <a:cubicBezTo>
                      <a:pt x="0" y="10"/>
                      <a:pt x="2" y="0"/>
                      <a:pt x="4" y="0"/>
                    </a:cubicBezTo>
                    <a:cubicBezTo>
                      <a:pt x="5" y="1"/>
                      <a:pt x="5" y="4"/>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6" name="Freeform 2596">
                <a:extLst>
                  <a:ext uri="{FF2B5EF4-FFF2-40B4-BE49-F238E27FC236}">
                    <a16:creationId xmlns:a16="http://schemas.microsoft.com/office/drawing/2014/main" id="{073B7240-CAB1-4412-B070-7B58BF4873E4}"/>
                  </a:ext>
                </a:extLst>
              </p:cNvPr>
              <p:cNvSpPr>
                <a:spLocks/>
              </p:cNvSpPr>
              <p:nvPr/>
            </p:nvSpPr>
            <p:spPr bwMode="auto">
              <a:xfrm>
                <a:off x="7234" y="2787"/>
                <a:ext cx="24" cy="68"/>
              </a:xfrm>
              <a:custGeom>
                <a:avLst/>
                <a:gdLst>
                  <a:gd name="T0" fmla="*/ 5 w 5"/>
                  <a:gd name="T1" fmla="*/ 8 h 14"/>
                  <a:gd name="T2" fmla="*/ 2 w 5"/>
                  <a:gd name="T3" fmla="*/ 12 h 14"/>
                  <a:gd name="T4" fmla="*/ 3 w 5"/>
                  <a:gd name="T5" fmla="*/ 0 h 14"/>
                  <a:gd name="T6" fmla="*/ 4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4" y="11"/>
                      <a:pt x="3" y="14"/>
                      <a:pt x="2" y="12"/>
                    </a:cubicBezTo>
                    <a:cubicBezTo>
                      <a:pt x="0" y="10"/>
                      <a:pt x="1" y="0"/>
                      <a:pt x="3" y="0"/>
                    </a:cubicBezTo>
                    <a:cubicBezTo>
                      <a:pt x="3" y="0"/>
                      <a:pt x="3" y="0"/>
                      <a:pt x="4" y="0"/>
                    </a:cubicBezTo>
                    <a:cubicBezTo>
                      <a:pt x="5" y="1"/>
                      <a:pt x="5" y="4"/>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7" name="Freeform 2597">
                <a:extLst>
                  <a:ext uri="{FF2B5EF4-FFF2-40B4-BE49-F238E27FC236}">
                    <a16:creationId xmlns:a16="http://schemas.microsoft.com/office/drawing/2014/main" id="{9D197D1C-3E5F-41D0-93AC-1A94F020C2AE}"/>
                  </a:ext>
                </a:extLst>
              </p:cNvPr>
              <p:cNvSpPr>
                <a:spLocks/>
              </p:cNvSpPr>
              <p:nvPr/>
            </p:nvSpPr>
            <p:spPr bwMode="auto">
              <a:xfrm>
                <a:off x="7224" y="2700"/>
                <a:ext cx="24" cy="68"/>
              </a:xfrm>
              <a:custGeom>
                <a:avLst/>
                <a:gdLst>
                  <a:gd name="T0" fmla="*/ 5 w 5"/>
                  <a:gd name="T1" fmla="*/ 8 h 14"/>
                  <a:gd name="T2" fmla="*/ 2 w 5"/>
                  <a:gd name="T3" fmla="*/ 13 h 14"/>
                  <a:gd name="T4" fmla="*/ 3 w 5"/>
                  <a:gd name="T5" fmla="*/ 0 h 14"/>
                  <a:gd name="T6" fmla="*/ 5 w 5"/>
                  <a:gd name="T7" fmla="*/ 8 h 14"/>
                </a:gdLst>
                <a:ahLst/>
                <a:cxnLst>
                  <a:cxn ang="0">
                    <a:pos x="T0" y="T1"/>
                  </a:cxn>
                  <a:cxn ang="0">
                    <a:pos x="T2" y="T3"/>
                  </a:cxn>
                  <a:cxn ang="0">
                    <a:pos x="T4" y="T5"/>
                  </a:cxn>
                  <a:cxn ang="0">
                    <a:pos x="T6" y="T7"/>
                  </a:cxn>
                </a:cxnLst>
                <a:rect l="0" t="0" r="r" b="b"/>
                <a:pathLst>
                  <a:path w="5" h="14">
                    <a:moveTo>
                      <a:pt x="5" y="8"/>
                    </a:moveTo>
                    <a:cubicBezTo>
                      <a:pt x="4" y="12"/>
                      <a:pt x="3" y="14"/>
                      <a:pt x="2" y="13"/>
                    </a:cubicBezTo>
                    <a:cubicBezTo>
                      <a:pt x="0" y="10"/>
                      <a:pt x="1" y="0"/>
                      <a:pt x="3" y="0"/>
                    </a:cubicBezTo>
                    <a:cubicBezTo>
                      <a:pt x="5"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8" name="Freeform 2598">
                <a:extLst>
                  <a:ext uri="{FF2B5EF4-FFF2-40B4-BE49-F238E27FC236}">
                    <a16:creationId xmlns:a16="http://schemas.microsoft.com/office/drawing/2014/main" id="{DA73576C-C51C-4A74-AF46-EB6CCA36B5B0}"/>
                  </a:ext>
                </a:extLst>
              </p:cNvPr>
              <p:cNvSpPr>
                <a:spLocks/>
              </p:cNvSpPr>
              <p:nvPr/>
            </p:nvSpPr>
            <p:spPr bwMode="auto">
              <a:xfrm>
                <a:off x="7190" y="2667"/>
                <a:ext cx="29" cy="67"/>
              </a:xfrm>
              <a:custGeom>
                <a:avLst/>
                <a:gdLst>
                  <a:gd name="T0" fmla="*/ 6 w 6"/>
                  <a:gd name="T1" fmla="*/ 8 h 14"/>
                  <a:gd name="T2" fmla="*/ 2 w 6"/>
                  <a:gd name="T3" fmla="*/ 13 h 14"/>
                  <a:gd name="T4" fmla="*/ 4 w 6"/>
                  <a:gd name="T5" fmla="*/ 0 h 14"/>
                  <a:gd name="T6" fmla="*/ 4 w 6"/>
                  <a:gd name="T7" fmla="*/ 1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6" y="12"/>
                      <a:pt x="4" y="14"/>
                      <a:pt x="2" y="13"/>
                    </a:cubicBezTo>
                    <a:cubicBezTo>
                      <a:pt x="0" y="10"/>
                      <a:pt x="1" y="0"/>
                      <a:pt x="4" y="0"/>
                    </a:cubicBezTo>
                    <a:cubicBezTo>
                      <a:pt x="4" y="0"/>
                      <a:pt x="4" y="0"/>
                      <a:pt x="4" y="1"/>
                    </a:cubicBezTo>
                    <a:cubicBezTo>
                      <a:pt x="6"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49" name="Freeform 2599">
                <a:extLst>
                  <a:ext uri="{FF2B5EF4-FFF2-40B4-BE49-F238E27FC236}">
                    <a16:creationId xmlns:a16="http://schemas.microsoft.com/office/drawing/2014/main" id="{C260938D-5847-4122-AAD5-E6FD961612B6}"/>
                  </a:ext>
                </a:extLst>
              </p:cNvPr>
              <p:cNvSpPr>
                <a:spLocks/>
              </p:cNvSpPr>
              <p:nvPr/>
            </p:nvSpPr>
            <p:spPr bwMode="auto">
              <a:xfrm>
                <a:off x="7234" y="2599"/>
                <a:ext cx="24" cy="68"/>
              </a:xfrm>
              <a:custGeom>
                <a:avLst/>
                <a:gdLst>
                  <a:gd name="T0" fmla="*/ 4 w 5"/>
                  <a:gd name="T1" fmla="*/ 8 h 14"/>
                  <a:gd name="T2" fmla="*/ 2 w 5"/>
                  <a:gd name="T3" fmla="*/ 12 h 14"/>
                  <a:gd name="T4" fmla="*/ 2 w 5"/>
                  <a:gd name="T5" fmla="*/ 0 h 14"/>
                  <a:gd name="T6" fmla="*/ 2 w 5"/>
                  <a:gd name="T7" fmla="*/ 0 h 14"/>
                  <a:gd name="T8" fmla="*/ 4 w 5"/>
                  <a:gd name="T9" fmla="*/ 8 h 14"/>
                </a:gdLst>
                <a:ahLst/>
                <a:cxnLst>
                  <a:cxn ang="0">
                    <a:pos x="T0" y="T1"/>
                  </a:cxn>
                  <a:cxn ang="0">
                    <a:pos x="T2" y="T3"/>
                  </a:cxn>
                  <a:cxn ang="0">
                    <a:pos x="T4" y="T5"/>
                  </a:cxn>
                  <a:cxn ang="0">
                    <a:pos x="T6" y="T7"/>
                  </a:cxn>
                  <a:cxn ang="0">
                    <a:pos x="T8" y="T9"/>
                  </a:cxn>
                </a:cxnLst>
                <a:rect l="0" t="0" r="r" b="b"/>
                <a:pathLst>
                  <a:path w="5" h="14">
                    <a:moveTo>
                      <a:pt x="4" y="8"/>
                    </a:moveTo>
                    <a:cubicBezTo>
                      <a:pt x="4" y="11"/>
                      <a:pt x="3" y="14"/>
                      <a:pt x="2" y="12"/>
                    </a:cubicBezTo>
                    <a:cubicBezTo>
                      <a:pt x="0" y="10"/>
                      <a:pt x="0" y="0"/>
                      <a:pt x="2" y="0"/>
                    </a:cubicBezTo>
                    <a:cubicBezTo>
                      <a:pt x="2" y="0"/>
                      <a:pt x="2" y="0"/>
                      <a:pt x="2" y="0"/>
                    </a:cubicBezTo>
                    <a:cubicBezTo>
                      <a:pt x="4" y="0"/>
                      <a:pt x="5" y="4"/>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750" name="Freeform 2600">
                <a:extLst>
                  <a:ext uri="{FF2B5EF4-FFF2-40B4-BE49-F238E27FC236}">
                    <a16:creationId xmlns:a16="http://schemas.microsoft.com/office/drawing/2014/main" id="{3D418FAD-716F-4D63-AF32-AAD99E9C881A}"/>
                  </a:ext>
                </a:extLst>
              </p:cNvPr>
              <p:cNvSpPr>
                <a:spLocks/>
              </p:cNvSpPr>
              <p:nvPr/>
            </p:nvSpPr>
            <p:spPr bwMode="auto">
              <a:xfrm>
                <a:off x="7248" y="2493"/>
                <a:ext cx="20" cy="63"/>
              </a:xfrm>
              <a:custGeom>
                <a:avLst/>
                <a:gdLst>
                  <a:gd name="T0" fmla="*/ 4 w 4"/>
                  <a:gd name="T1" fmla="*/ 7 h 13"/>
                  <a:gd name="T2" fmla="*/ 2 w 4"/>
                  <a:gd name="T3" fmla="*/ 12 h 13"/>
                  <a:gd name="T4" fmla="*/ 2 w 4"/>
                  <a:gd name="T5" fmla="*/ 0 h 13"/>
                  <a:gd name="T6" fmla="*/ 2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4" y="11"/>
                      <a:pt x="3" y="13"/>
                      <a:pt x="2" y="12"/>
                    </a:cubicBezTo>
                    <a:cubicBezTo>
                      <a:pt x="0" y="10"/>
                      <a:pt x="0" y="0"/>
                      <a:pt x="2" y="0"/>
                    </a:cubicBezTo>
                    <a:cubicBezTo>
                      <a:pt x="2" y="0"/>
                      <a:pt x="2" y="0"/>
                      <a:pt x="2" y="0"/>
                    </a:cubicBezTo>
                    <a:cubicBezTo>
                      <a:pt x="3"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sp>
          <p:nvSpPr>
            <p:cNvPr id="3463" name="Freeform 2602">
              <a:extLst>
                <a:ext uri="{FF2B5EF4-FFF2-40B4-BE49-F238E27FC236}">
                  <a16:creationId xmlns:a16="http://schemas.microsoft.com/office/drawing/2014/main" id="{D800D4D6-5DAE-426E-AAF5-60EE3A45C1D1}"/>
                </a:ext>
              </a:extLst>
            </p:cNvPr>
            <p:cNvSpPr>
              <a:spLocks/>
            </p:cNvSpPr>
            <p:nvPr/>
          </p:nvSpPr>
          <p:spPr bwMode="auto">
            <a:xfrm>
              <a:off x="7253" y="2662"/>
              <a:ext cx="24" cy="67"/>
            </a:xfrm>
            <a:custGeom>
              <a:avLst/>
              <a:gdLst>
                <a:gd name="T0" fmla="*/ 5 w 5"/>
                <a:gd name="T1" fmla="*/ 8 h 14"/>
                <a:gd name="T2" fmla="*/ 2 w 5"/>
                <a:gd name="T3" fmla="*/ 13 h 14"/>
                <a:gd name="T4" fmla="*/ 3 w 5"/>
                <a:gd name="T5" fmla="*/ 0 h 14"/>
                <a:gd name="T6" fmla="*/ 3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5" y="12"/>
                    <a:pt x="3" y="14"/>
                    <a:pt x="2" y="13"/>
                  </a:cubicBezTo>
                  <a:cubicBezTo>
                    <a:pt x="0" y="10"/>
                    <a:pt x="1" y="0"/>
                    <a:pt x="3" y="0"/>
                  </a:cubicBezTo>
                  <a:cubicBezTo>
                    <a:pt x="3" y="0"/>
                    <a:pt x="3" y="0"/>
                    <a:pt x="3" y="0"/>
                  </a:cubicBezTo>
                  <a:cubicBezTo>
                    <a:pt x="5"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4" name="Freeform 2603">
              <a:extLst>
                <a:ext uri="{FF2B5EF4-FFF2-40B4-BE49-F238E27FC236}">
                  <a16:creationId xmlns:a16="http://schemas.microsoft.com/office/drawing/2014/main" id="{7C93A92D-C1B9-4ACC-96AB-A7CC57A3E638}"/>
                </a:ext>
              </a:extLst>
            </p:cNvPr>
            <p:cNvSpPr>
              <a:spLocks/>
            </p:cNvSpPr>
            <p:nvPr/>
          </p:nvSpPr>
          <p:spPr bwMode="auto">
            <a:xfrm>
              <a:off x="7176" y="2479"/>
              <a:ext cx="29" cy="67"/>
            </a:xfrm>
            <a:custGeom>
              <a:avLst/>
              <a:gdLst>
                <a:gd name="T0" fmla="*/ 6 w 6"/>
                <a:gd name="T1" fmla="*/ 8 h 14"/>
                <a:gd name="T2" fmla="*/ 2 w 6"/>
                <a:gd name="T3" fmla="*/ 13 h 14"/>
                <a:gd name="T4" fmla="*/ 3 w 6"/>
                <a:gd name="T5" fmla="*/ 0 h 14"/>
                <a:gd name="T6" fmla="*/ 3 w 6"/>
                <a:gd name="T7" fmla="*/ 0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6" y="12"/>
                    <a:pt x="4" y="14"/>
                    <a:pt x="2" y="13"/>
                  </a:cubicBezTo>
                  <a:cubicBezTo>
                    <a:pt x="0" y="10"/>
                    <a:pt x="0" y="0"/>
                    <a:pt x="3" y="0"/>
                  </a:cubicBezTo>
                  <a:cubicBezTo>
                    <a:pt x="3" y="0"/>
                    <a:pt x="3" y="0"/>
                    <a:pt x="3" y="0"/>
                  </a:cubicBezTo>
                  <a:cubicBezTo>
                    <a:pt x="4"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5" name="Freeform 2604">
              <a:extLst>
                <a:ext uri="{FF2B5EF4-FFF2-40B4-BE49-F238E27FC236}">
                  <a16:creationId xmlns:a16="http://schemas.microsoft.com/office/drawing/2014/main" id="{1DD42130-88BA-4CD5-B6CA-29218AAD4BD1}"/>
                </a:ext>
              </a:extLst>
            </p:cNvPr>
            <p:cNvSpPr>
              <a:spLocks/>
            </p:cNvSpPr>
            <p:nvPr/>
          </p:nvSpPr>
          <p:spPr bwMode="auto">
            <a:xfrm>
              <a:off x="7215" y="2498"/>
              <a:ext cx="24" cy="67"/>
            </a:xfrm>
            <a:custGeom>
              <a:avLst/>
              <a:gdLst>
                <a:gd name="T0" fmla="*/ 5 w 5"/>
                <a:gd name="T1" fmla="*/ 8 h 14"/>
                <a:gd name="T2" fmla="*/ 3 w 5"/>
                <a:gd name="T3" fmla="*/ 13 h 14"/>
                <a:gd name="T4" fmla="*/ 3 w 5"/>
                <a:gd name="T5" fmla="*/ 0 h 14"/>
                <a:gd name="T6" fmla="*/ 3 w 5"/>
                <a:gd name="T7" fmla="*/ 0 h 14"/>
                <a:gd name="T8" fmla="*/ 5 w 5"/>
                <a:gd name="T9" fmla="*/ 8 h 14"/>
              </a:gdLst>
              <a:ahLst/>
              <a:cxnLst>
                <a:cxn ang="0">
                  <a:pos x="T0" y="T1"/>
                </a:cxn>
                <a:cxn ang="0">
                  <a:pos x="T2" y="T3"/>
                </a:cxn>
                <a:cxn ang="0">
                  <a:pos x="T4" y="T5"/>
                </a:cxn>
                <a:cxn ang="0">
                  <a:pos x="T6" y="T7"/>
                </a:cxn>
                <a:cxn ang="0">
                  <a:pos x="T8" y="T9"/>
                </a:cxn>
              </a:cxnLst>
              <a:rect l="0" t="0" r="r" b="b"/>
              <a:pathLst>
                <a:path w="5" h="14">
                  <a:moveTo>
                    <a:pt x="5" y="8"/>
                  </a:moveTo>
                  <a:cubicBezTo>
                    <a:pt x="5" y="12"/>
                    <a:pt x="4" y="14"/>
                    <a:pt x="3" y="13"/>
                  </a:cubicBezTo>
                  <a:cubicBezTo>
                    <a:pt x="0" y="10"/>
                    <a:pt x="0" y="0"/>
                    <a:pt x="3" y="0"/>
                  </a:cubicBezTo>
                  <a:cubicBezTo>
                    <a:pt x="3" y="0"/>
                    <a:pt x="3" y="0"/>
                    <a:pt x="3" y="0"/>
                  </a:cubicBezTo>
                  <a:cubicBezTo>
                    <a:pt x="4" y="1"/>
                    <a:pt x="5"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6" name="Freeform 2605">
              <a:extLst>
                <a:ext uri="{FF2B5EF4-FFF2-40B4-BE49-F238E27FC236}">
                  <a16:creationId xmlns:a16="http://schemas.microsoft.com/office/drawing/2014/main" id="{A01B1D53-59BB-4AF5-BE05-5DE7C099480E}"/>
                </a:ext>
              </a:extLst>
            </p:cNvPr>
            <p:cNvSpPr>
              <a:spLocks/>
            </p:cNvSpPr>
            <p:nvPr/>
          </p:nvSpPr>
          <p:spPr bwMode="auto">
            <a:xfrm>
              <a:off x="7195" y="2570"/>
              <a:ext cx="29" cy="68"/>
            </a:xfrm>
            <a:custGeom>
              <a:avLst/>
              <a:gdLst>
                <a:gd name="T0" fmla="*/ 6 w 6"/>
                <a:gd name="T1" fmla="*/ 8 h 14"/>
                <a:gd name="T2" fmla="*/ 2 w 6"/>
                <a:gd name="T3" fmla="*/ 13 h 14"/>
                <a:gd name="T4" fmla="*/ 3 w 6"/>
                <a:gd name="T5" fmla="*/ 0 h 14"/>
                <a:gd name="T6" fmla="*/ 3 w 6"/>
                <a:gd name="T7" fmla="*/ 0 h 14"/>
                <a:gd name="T8" fmla="*/ 6 w 6"/>
                <a:gd name="T9" fmla="*/ 8 h 14"/>
              </a:gdLst>
              <a:ahLst/>
              <a:cxnLst>
                <a:cxn ang="0">
                  <a:pos x="T0" y="T1"/>
                </a:cxn>
                <a:cxn ang="0">
                  <a:pos x="T2" y="T3"/>
                </a:cxn>
                <a:cxn ang="0">
                  <a:pos x="T4" y="T5"/>
                </a:cxn>
                <a:cxn ang="0">
                  <a:pos x="T6" y="T7"/>
                </a:cxn>
                <a:cxn ang="0">
                  <a:pos x="T8" y="T9"/>
                </a:cxn>
              </a:cxnLst>
              <a:rect l="0" t="0" r="r" b="b"/>
              <a:pathLst>
                <a:path w="6" h="14">
                  <a:moveTo>
                    <a:pt x="6" y="8"/>
                  </a:moveTo>
                  <a:cubicBezTo>
                    <a:pt x="5" y="12"/>
                    <a:pt x="4" y="14"/>
                    <a:pt x="2" y="13"/>
                  </a:cubicBezTo>
                  <a:cubicBezTo>
                    <a:pt x="0" y="10"/>
                    <a:pt x="0" y="0"/>
                    <a:pt x="3" y="0"/>
                  </a:cubicBezTo>
                  <a:cubicBezTo>
                    <a:pt x="3" y="0"/>
                    <a:pt x="3" y="0"/>
                    <a:pt x="3" y="0"/>
                  </a:cubicBezTo>
                  <a:cubicBezTo>
                    <a:pt x="5" y="1"/>
                    <a:pt x="6"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7" name="Freeform 2606">
              <a:extLst>
                <a:ext uri="{FF2B5EF4-FFF2-40B4-BE49-F238E27FC236}">
                  <a16:creationId xmlns:a16="http://schemas.microsoft.com/office/drawing/2014/main" id="{F31BF4D5-C85D-474E-81E2-27D793CE6D77}"/>
                </a:ext>
              </a:extLst>
            </p:cNvPr>
            <p:cNvSpPr>
              <a:spLocks/>
            </p:cNvSpPr>
            <p:nvPr/>
          </p:nvSpPr>
          <p:spPr bwMode="auto">
            <a:xfrm>
              <a:off x="7152" y="2695"/>
              <a:ext cx="34" cy="68"/>
            </a:xfrm>
            <a:custGeom>
              <a:avLst/>
              <a:gdLst>
                <a:gd name="T0" fmla="*/ 7 w 7"/>
                <a:gd name="T1" fmla="*/ 8 h 14"/>
                <a:gd name="T2" fmla="*/ 2 w 7"/>
                <a:gd name="T3" fmla="*/ 12 h 14"/>
                <a:gd name="T4" fmla="*/ 4 w 7"/>
                <a:gd name="T5" fmla="*/ 0 h 14"/>
                <a:gd name="T6" fmla="*/ 7 w 7"/>
                <a:gd name="T7" fmla="*/ 8 h 14"/>
              </a:gdLst>
              <a:ahLst/>
              <a:cxnLst>
                <a:cxn ang="0">
                  <a:pos x="T0" y="T1"/>
                </a:cxn>
                <a:cxn ang="0">
                  <a:pos x="T2" y="T3"/>
                </a:cxn>
                <a:cxn ang="0">
                  <a:pos x="T4" y="T5"/>
                </a:cxn>
                <a:cxn ang="0">
                  <a:pos x="T6" y="T7"/>
                </a:cxn>
              </a:cxnLst>
              <a:rect l="0" t="0" r="r" b="b"/>
              <a:pathLst>
                <a:path w="7" h="14">
                  <a:moveTo>
                    <a:pt x="7" y="8"/>
                  </a:moveTo>
                  <a:cubicBezTo>
                    <a:pt x="6" y="12"/>
                    <a:pt x="4" y="14"/>
                    <a:pt x="2" y="12"/>
                  </a:cubicBezTo>
                  <a:cubicBezTo>
                    <a:pt x="0" y="9"/>
                    <a:pt x="1" y="0"/>
                    <a:pt x="4" y="0"/>
                  </a:cubicBezTo>
                  <a:cubicBezTo>
                    <a:pt x="6" y="1"/>
                    <a:pt x="7"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8" name="Freeform 2607">
              <a:extLst>
                <a:ext uri="{FF2B5EF4-FFF2-40B4-BE49-F238E27FC236}">
                  <a16:creationId xmlns:a16="http://schemas.microsoft.com/office/drawing/2014/main" id="{749D2D01-D460-4EEE-8DE3-C2C8B1A776FB}"/>
                </a:ext>
              </a:extLst>
            </p:cNvPr>
            <p:cNvSpPr>
              <a:spLocks/>
            </p:cNvSpPr>
            <p:nvPr/>
          </p:nvSpPr>
          <p:spPr bwMode="auto">
            <a:xfrm>
              <a:off x="7157" y="2599"/>
              <a:ext cx="33" cy="68"/>
            </a:xfrm>
            <a:custGeom>
              <a:avLst/>
              <a:gdLst>
                <a:gd name="T0" fmla="*/ 7 w 7"/>
                <a:gd name="T1" fmla="*/ 8 h 14"/>
                <a:gd name="T2" fmla="*/ 3 w 7"/>
                <a:gd name="T3" fmla="*/ 12 h 14"/>
                <a:gd name="T4" fmla="*/ 4 w 7"/>
                <a:gd name="T5" fmla="*/ 0 h 14"/>
                <a:gd name="T6" fmla="*/ 4 w 7"/>
                <a:gd name="T7" fmla="*/ 0 h 14"/>
                <a:gd name="T8" fmla="*/ 7 w 7"/>
                <a:gd name="T9" fmla="*/ 8 h 14"/>
              </a:gdLst>
              <a:ahLst/>
              <a:cxnLst>
                <a:cxn ang="0">
                  <a:pos x="T0" y="T1"/>
                </a:cxn>
                <a:cxn ang="0">
                  <a:pos x="T2" y="T3"/>
                </a:cxn>
                <a:cxn ang="0">
                  <a:pos x="T4" y="T5"/>
                </a:cxn>
                <a:cxn ang="0">
                  <a:pos x="T6" y="T7"/>
                </a:cxn>
                <a:cxn ang="0">
                  <a:pos x="T8" y="T9"/>
                </a:cxn>
              </a:cxnLst>
              <a:rect l="0" t="0" r="r" b="b"/>
              <a:pathLst>
                <a:path w="7" h="14">
                  <a:moveTo>
                    <a:pt x="7" y="8"/>
                  </a:moveTo>
                  <a:cubicBezTo>
                    <a:pt x="6" y="12"/>
                    <a:pt x="4" y="14"/>
                    <a:pt x="3" y="12"/>
                  </a:cubicBezTo>
                  <a:cubicBezTo>
                    <a:pt x="0" y="9"/>
                    <a:pt x="1" y="0"/>
                    <a:pt x="4" y="0"/>
                  </a:cubicBezTo>
                  <a:cubicBezTo>
                    <a:pt x="4" y="0"/>
                    <a:pt x="4" y="0"/>
                    <a:pt x="4" y="0"/>
                  </a:cubicBezTo>
                  <a:cubicBezTo>
                    <a:pt x="6" y="0"/>
                    <a:pt x="7" y="4"/>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69" name="Freeform 2608">
              <a:extLst>
                <a:ext uri="{FF2B5EF4-FFF2-40B4-BE49-F238E27FC236}">
                  <a16:creationId xmlns:a16="http://schemas.microsoft.com/office/drawing/2014/main" id="{F5311414-741E-4169-87C5-AE6665A5592A}"/>
                </a:ext>
              </a:extLst>
            </p:cNvPr>
            <p:cNvSpPr>
              <a:spLocks/>
            </p:cNvSpPr>
            <p:nvPr/>
          </p:nvSpPr>
          <p:spPr bwMode="auto">
            <a:xfrm>
              <a:off x="7133" y="2512"/>
              <a:ext cx="33" cy="73"/>
            </a:xfrm>
            <a:custGeom>
              <a:avLst/>
              <a:gdLst>
                <a:gd name="T0" fmla="*/ 7 w 7"/>
                <a:gd name="T1" fmla="*/ 8 h 15"/>
                <a:gd name="T2" fmla="*/ 3 w 7"/>
                <a:gd name="T3" fmla="*/ 13 h 15"/>
                <a:gd name="T4" fmla="*/ 4 w 7"/>
                <a:gd name="T5" fmla="*/ 0 h 15"/>
                <a:gd name="T6" fmla="*/ 4 w 7"/>
                <a:gd name="T7" fmla="*/ 0 h 15"/>
                <a:gd name="T8" fmla="*/ 7 w 7"/>
                <a:gd name="T9" fmla="*/ 8 h 15"/>
              </a:gdLst>
              <a:ahLst/>
              <a:cxnLst>
                <a:cxn ang="0">
                  <a:pos x="T0" y="T1"/>
                </a:cxn>
                <a:cxn ang="0">
                  <a:pos x="T2" y="T3"/>
                </a:cxn>
                <a:cxn ang="0">
                  <a:pos x="T4" y="T5"/>
                </a:cxn>
                <a:cxn ang="0">
                  <a:pos x="T6" y="T7"/>
                </a:cxn>
                <a:cxn ang="0">
                  <a:pos x="T8" y="T9"/>
                </a:cxn>
              </a:cxnLst>
              <a:rect l="0" t="0" r="r" b="b"/>
              <a:pathLst>
                <a:path w="7" h="15">
                  <a:moveTo>
                    <a:pt x="7" y="8"/>
                  </a:moveTo>
                  <a:cubicBezTo>
                    <a:pt x="7" y="12"/>
                    <a:pt x="5" y="15"/>
                    <a:pt x="3" y="13"/>
                  </a:cubicBezTo>
                  <a:cubicBezTo>
                    <a:pt x="0" y="9"/>
                    <a:pt x="1" y="0"/>
                    <a:pt x="4" y="0"/>
                  </a:cubicBezTo>
                  <a:cubicBezTo>
                    <a:pt x="4" y="0"/>
                    <a:pt x="4" y="0"/>
                    <a:pt x="4" y="0"/>
                  </a:cubicBezTo>
                  <a:cubicBezTo>
                    <a:pt x="6" y="1"/>
                    <a:pt x="7"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0" name="Freeform 2609">
              <a:extLst>
                <a:ext uri="{FF2B5EF4-FFF2-40B4-BE49-F238E27FC236}">
                  <a16:creationId xmlns:a16="http://schemas.microsoft.com/office/drawing/2014/main" id="{B3CB5CF1-55A1-4DF1-8F1F-FE8B9F1167DE}"/>
                </a:ext>
              </a:extLst>
            </p:cNvPr>
            <p:cNvSpPr>
              <a:spLocks/>
            </p:cNvSpPr>
            <p:nvPr/>
          </p:nvSpPr>
          <p:spPr bwMode="auto">
            <a:xfrm>
              <a:off x="7089" y="2541"/>
              <a:ext cx="39" cy="68"/>
            </a:xfrm>
            <a:custGeom>
              <a:avLst/>
              <a:gdLst>
                <a:gd name="T0" fmla="*/ 7 w 8"/>
                <a:gd name="T1" fmla="*/ 8 h 14"/>
                <a:gd name="T2" fmla="*/ 3 w 8"/>
                <a:gd name="T3" fmla="*/ 12 h 14"/>
                <a:gd name="T4" fmla="*/ 4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5" y="14"/>
                    <a:pt x="3" y="12"/>
                  </a:cubicBezTo>
                  <a:cubicBezTo>
                    <a:pt x="0" y="9"/>
                    <a:pt x="1" y="0"/>
                    <a:pt x="4" y="0"/>
                  </a:cubicBezTo>
                  <a:cubicBezTo>
                    <a:pt x="6" y="1"/>
                    <a:pt x="8" y="4"/>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1" name="Freeform 2610">
              <a:extLst>
                <a:ext uri="{FF2B5EF4-FFF2-40B4-BE49-F238E27FC236}">
                  <a16:creationId xmlns:a16="http://schemas.microsoft.com/office/drawing/2014/main" id="{B4D14581-C591-4F89-AA0C-F338C9E24FB4}"/>
                </a:ext>
              </a:extLst>
            </p:cNvPr>
            <p:cNvSpPr>
              <a:spLocks/>
            </p:cNvSpPr>
            <p:nvPr/>
          </p:nvSpPr>
          <p:spPr bwMode="auto">
            <a:xfrm>
              <a:off x="7065" y="2628"/>
              <a:ext cx="39" cy="72"/>
            </a:xfrm>
            <a:custGeom>
              <a:avLst/>
              <a:gdLst>
                <a:gd name="T0" fmla="*/ 8 w 8"/>
                <a:gd name="T1" fmla="*/ 8 h 15"/>
                <a:gd name="T2" fmla="*/ 3 w 8"/>
                <a:gd name="T3" fmla="*/ 12 h 15"/>
                <a:gd name="T4" fmla="*/ 5 w 8"/>
                <a:gd name="T5" fmla="*/ 0 h 15"/>
                <a:gd name="T6" fmla="*/ 5 w 8"/>
                <a:gd name="T7" fmla="*/ 0 h 15"/>
                <a:gd name="T8" fmla="*/ 8 w 8"/>
                <a:gd name="T9" fmla="*/ 8 h 15"/>
              </a:gdLst>
              <a:ahLst/>
              <a:cxnLst>
                <a:cxn ang="0">
                  <a:pos x="T0" y="T1"/>
                </a:cxn>
                <a:cxn ang="0">
                  <a:pos x="T2" y="T3"/>
                </a:cxn>
                <a:cxn ang="0">
                  <a:pos x="T4" y="T5"/>
                </a:cxn>
                <a:cxn ang="0">
                  <a:pos x="T6" y="T7"/>
                </a:cxn>
                <a:cxn ang="0">
                  <a:pos x="T8" y="T9"/>
                </a:cxn>
              </a:cxnLst>
              <a:rect l="0" t="0" r="r" b="b"/>
              <a:pathLst>
                <a:path w="8" h="15">
                  <a:moveTo>
                    <a:pt x="8" y="8"/>
                  </a:moveTo>
                  <a:cubicBezTo>
                    <a:pt x="7" y="12"/>
                    <a:pt x="5" y="15"/>
                    <a:pt x="3" y="12"/>
                  </a:cubicBezTo>
                  <a:cubicBezTo>
                    <a:pt x="0" y="9"/>
                    <a:pt x="1" y="0"/>
                    <a:pt x="5" y="0"/>
                  </a:cubicBezTo>
                  <a:cubicBezTo>
                    <a:pt x="5" y="0"/>
                    <a:pt x="5" y="0"/>
                    <a:pt x="5" y="0"/>
                  </a:cubicBezTo>
                  <a:cubicBezTo>
                    <a:pt x="7"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2" name="Freeform 2611">
              <a:extLst>
                <a:ext uri="{FF2B5EF4-FFF2-40B4-BE49-F238E27FC236}">
                  <a16:creationId xmlns:a16="http://schemas.microsoft.com/office/drawing/2014/main" id="{11C3C8CD-C471-471C-8B88-7C9C5D5342A0}"/>
                </a:ext>
              </a:extLst>
            </p:cNvPr>
            <p:cNvSpPr>
              <a:spLocks/>
            </p:cNvSpPr>
            <p:nvPr/>
          </p:nvSpPr>
          <p:spPr bwMode="auto">
            <a:xfrm>
              <a:off x="7056" y="2729"/>
              <a:ext cx="38" cy="68"/>
            </a:xfrm>
            <a:custGeom>
              <a:avLst/>
              <a:gdLst>
                <a:gd name="T0" fmla="*/ 7 w 8"/>
                <a:gd name="T1" fmla="*/ 8 h 14"/>
                <a:gd name="T2" fmla="*/ 2 w 8"/>
                <a:gd name="T3" fmla="*/ 12 h 14"/>
                <a:gd name="T4" fmla="*/ 5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4" y="14"/>
                    <a:pt x="2" y="12"/>
                  </a:cubicBezTo>
                  <a:cubicBezTo>
                    <a:pt x="0" y="8"/>
                    <a:pt x="1" y="0"/>
                    <a:pt x="5" y="0"/>
                  </a:cubicBezTo>
                  <a:cubicBezTo>
                    <a:pt x="7" y="0"/>
                    <a:pt x="8" y="4"/>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3" name="Freeform 2612">
              <a:extLst>
                <a:ext uri="{FF2B5EF4-FFF2-40B4-BE49-F238E27FC236}">
                  <a16:creationId xmlns:a16="http://schemas.microsoft.com/office/drawing/2014/main" id="{692D39EA-F29A-4E95-9FD6-A3009CEF5035}"/>
                </a:ext>
              </a:extLst>
            </p:cNvPr>
            <p:cNvSpPr>
              <a:spLocks/>
            </p:cNvSpPr>
            <p:nvPr/>
          </p:nvSpPr>
          <p:spPr bwMode="auto">
            <a:xfrm>
              <a:off x="6998" y="2763"/>
              <a:ext cx="43" cy="72"/>
            </a:xfrm>
            <a:custGeom>
              <a:avLst/>
              <a:gdLst>
                <a:gd name="T0" fmla="*/ 9 w 9"/>
                <a:gd name="T1" fmla="*/ 8 h 15"/>
                <a:gd name="T2" fmla="*/ 3 w 9"/>
                <a:gd name="T3" fmla="*/ 12 h 15"/>
                <a:gd name="T4" fmla="*/ 6 w 9"/>
                <a:gd name="T5" fmla="*/ 0 h 15"/>
                <a:gd name="T6" fmla="*/ 9 w 9"/>
                <a:gd name="T7" fmla="*/ 8 h 15"/>
              </a:gdLst>
              <a:ahLst/>
              <a:cxnLst>
                <a:cxn ang="0">
                  <a:pos x="T0" y="T1"/>
                </a:cxn>
                <a:cxn ang="0">
                  <a:pos x="T2" y="T3"/>
                </a:cxn>
                <a:cxn ang="0">
                  <a:pos x="T4" y="T5"/>
                </a:cxn>
                <a:cxn ang="0">
                  <a:pos x="T6" y="T7"/>
                </a:cxn>
              </a:cxnLst>
              <a:rect l="0" t="0" r="r" b="b"/>
              <a:pathLst>
                <a:path w="9" h="15">
                  <a:moveTo>
                    <a:pt x="9" y="8"/>
                  </a:moveTo>
                  <a:cubicBezTo>
                    <a:pt x="8" y="13"/>
                    <a:pt x="5" y="15"/>
                    <a:pt x="3" y="12"/>
                  </a:cubicBezTo>
                  <a:cubicBezTo>
                    <a:pt x="0" y="8"/>
                    <a:pt x="2" y="0"/>
                    <a:pt x="6" y="0"/>
                  </a:cubicBezTo>
                  <a:cubicBezTo>
                    <a:pt x="8" y="1"/>
                    <a:pt x="9"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4" name="Freeform 2613">
              <a:extLst>
                <a:ext uri="{FF2B5EF4-FFF2-40B4-BE49-F238E27FC236}">
                  <a16:creationId xmlns:a16="http://schemas.microsoft.com/office/drawing/2014/main" id="{D41B46E0-2B79-48CC-A835-AC3820F70B11}"/>
                </a:ext>
              </a:extLst>
            </p:cNvPr>
            <p:cNvSpPr>
              <a:spLocks/>
            </p:cNvSpPr>
            <p:nvPr/>
          </p:nvSpPr>
          <p:spPr bwMode="auto">
            <a:xfrm>
              <a:off x="6916" y="2883"/>
              <a:ext cx="43" cy="68"/>
            </a:xfrm>
            <a:custGeom>
              <a:avLst/>
              <a:gdLst>
                <a:gd name="T0" fmla="*/ 9 w 9"/>
                <a:gd name="T1" fmla="*/ 7 h 14"/>
                <a:gd name="T2" fmla="*/ 2 w 9"/>
                <a:gd name="T3" fmla="*/ 11 h 14"/>
                <a:gd name="T4" fmla="*/ 6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4" y="14"/>
                    <a:pt x="2" y="11"/>
                  </a:cubicBezTo>
                  <a:cubicBezTo>
                    <a:pt x="0" y="7"/>
                    <a:pt x="2" y="0"/>
                    <a:pt x="6"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5" name="Freeform 2614">
              <a:extLst>
                <a:ext uri="{FF2B5EF4-FFF2-40B4-BE49-F238E27FC236}">
                  <a16:creationId xmlns:a16="http://schemas.microsoft.com/office/drawing/2014/main" id="{7F4E856B-7A9E-46E6-944C-8FB4FC54CADC}"/>
                </a:ext>
              </a:extLst>
            </p:cNvPr>
            <p:cNvSpPr>
              <a:spLocks/>
            </p:cNvSpPr>
            <p:nvPr/>
          </p:nvSpPr>
          <p:spPr bwMode="auto">
            <a:xfrm>
              <a:off x="6945" y="2797"/>
              <a:ext cx="48" cy="67"/>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8" y="12"/>
                    <a:pt x="5" y="14"/>
                    <a:pt x="3" y="11"/>
                  </a:cubicBezTo>
                  <a:cubicBezTo>
                    <a:pt x="0" y="8"/>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6" name="Freeform 2615">
              <a:extLst>
                <a:ext uri="{FF2B5EF4-FFF2-40B4-BE49-F238E27FC236}">
                  <a16:creationId xmlns:a16="http://schemas.microsoft.com/office/drawing/2014/main" id="{146A4A82-CFD9-4072-9BCD-F74335B1B6F2}"/>
                </a:ext>
              </a:extLst>
            </p:cNvPr>
            <p:cNvSpPr>
              <a:spLocks/>
            </p:cNvSpPr>
            <p:nvPr/>
          </p:nvSpPr>
          <p:spPr bwMode="auto">
            <a:xfrm>
              <a:off x="6897" y="2720"/>
              <a:ext cx="48" cy="67"/>
            </a:xfrm>
            <a:custGeom>
              <a:avLst/>
              <a:gdLst>
                <a:gd name="T0" fmla="*/ 9 w 10"/>
                <a:gd name="T1" fmla="*/ 8 h 14"/>
                <a:gd name="T2" fmla="*/ 2 w 10"/>
                <a:gd name="T3" fmla="*/ 11 h 14"/>
                <a:gd name="T4" fmla="*/ 5 w 10"/>
                <a:gd name="T5" fmla="*/ 0 h 14"/>
                <a:gd name="T6" fmla="*/ 9 w 10"/>
                <a:gd name="T7" fmla="*/ 8 h 14"/>
              </a:gdLst>
              <a:ahLst/>
              <a:cxnLst>
                <a:cxn ang="0">
                  <a:pos x="T0" y="T1"/>
                </a:cxn>
                <a:cxn ang="0">
                  <a:pos x="T2" y="T3"/>
                </a:cxn>
                <a:cxn ang="0">
                  <a:pos x="T4" y="T5"/>
                </a:cxn>
                <a:cxn ang="0">
                  <a:pos x="T6" y="T7"/>
                </a:cxn>
              </a:cxnLst>
              <a:rect l="0" t="0" r="r" b="b"/>
              <a:pathLst>
                <a:path w="10" h="14">
                  <a:moveTo>
                    <a:pt x="9" y="8"/>
                  </a:moveTo>
                  <a:cubicBezTo>
                    <a:pt x="8" y="12"/>
                    <a:pt x="4" y="14"/>
                    <a:pt x="2" y="11"/>
                  </a:cubicBezTo>
                  <a:cubicBezTo>
                    <a:pt x="0" y="7"/>
                    <a:pt x="1" y="0"/>
                    <a:pt x="5" y="0"/>
                  </a:cubicBezTo>
                  <a:cubicBezTo>
                    <a:pt x="8" y="0"/>
                    <a:pt x="10"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7" name="Freeform 2616">
              <a:extLst>
                <a:ext uri="{FF2B5EF4-FFF2-40B4-BE49-F238E27FC236}">
                  <a16:creationId xmlns:a16="http://schemas.microsoft.com/office/drawing/2014/main" id="{A917F6E6-7C06-436F-8285-A64650BA3F99}"/>
                </a:ext>
              </a:extLst>
            </p:cNvPr>
            <p:cNvSpPr>
              <a:spLocks/>
            </p:cNvSpPr>
            <p:nvPr/>
          </p:nvSpPr>
          <p:spPr bwMode="auto">
            <a:xfrm>
              <a:off x="6911" y="2628"/>
              <a:ext cx="43" cy="72"/>
            </a:xfrm>
            <a:custGeom>
              <a:avLst/>
              <a:gdLst>
                <a:gd name="T0" fmla="*/ 9 w 9"/>
                <a:gd name="T1" fmla="*/ 8 h 15"/>
                <a:gd name="T2" fmla="*/ 2 w 9"/>
                <a:gd name="T3" fmla="*/ 12 h 15"/>
                <a:gd name="T4" fmla="*/ 5 w 9"/>
                <a:gd name="T5" fmla="*/ 0 h 15"/>
                <a:gd name="T6" fmla="*/ 9 w 9"/>
                <a:gd name="T7" fmla="*/ 8 h 15"/>
              </a:gdLst>
              <a:ahLst/>
              <a:cxnLst>
                <a:cxn ang="0">
                  <a:pos x="T0" y="T1"/>
                </a:cxn>
                <a:cxn ang="0">
                  <a:pos x="T2" y="T3"/>
                </a:cxn>
                <a:cxn ang="0">
                  <a:pos x="T4" y="T5"/>
                </a:cxn>
                <a:cxn ang="0">
                  <a:pos x="T6" y="T7"/>
                </a:cxn>
              </a:cxnLst>
              <a:rect l="0" t="0" r="r" b="b"/>
              <a:pathLst>
                <a:path w="9" h="15">
                  <a:moveTo>
                    <a:pt x="9" y="8"/>
                  </a:moveTo>
                  <a:cubicBezTo>
                    <a:pt x="8" y="13"/>
                    <a:pt x="5" y="15"/>
                    <a:pt x="2" y="12"/>
                  </a:cubicBezTo>
                  <a:cubicBezTo>
                    <a:pt x="0" y="8"/>
                    <a:pt x="1" y="0"/>
                    <a:pt x="5" y="0"/>
                  </a:cubicBezTo>
                  <a:cubicBezTo>
                    <a:pt x="8" y="1"/>
                    <a:pt x="9"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8" name="Freeform 2617">
              <a:extLst>
                <a:ext uri="{FF2B5EF4-FFF2-40B4-BE49-F238E27FC236}">
                  <a16:creationId xmlns:a16="http://schemas.microsoft.com/office/drawing/2014/main" id="{B5E7FAD6-C0F3-450B-89E9-DA1CB05E6108}"/>
                </a:ext>
              </a:extLst>
            </p:cNvPr>
            <p:cNvSpPr>
              <a:spLocks/>
            </p:cNvSpPr>
            <p:nvPr/>
          </p:nvSpPr>
          <p:spPr bwMode="auto">
            <a:xfrm>
              <a:off x="6824" y="2787"/>
              <a:ext cx="48" cy="68"/>
            </a:xfrm>
            <a:custGeom>
              <a:avLst/>
              <a:gdLst>
                <a:gd name="T0" fmla="*/ 10 w 10"/>
                <a:gd name="T1" fmla="*/ 7 h 14"/>
                <a:gd name="T2" fmla="*/ 2 w 10"/>
                <a:gd name="T3" fmla="*/ 11 h 14"/>
                <a:gd name="T4" fmla="*/ 6 w 10"/>
                <a:gd name="T5" fmla="*/ 0 h 14"/>
                <a:gd name="T6" fmla="*/ 10 w 10"/>
                <a:gd name="T7" fmla="*/ 7 h 14"/>
              </a:gdLst>
              <a:ahLst/>
              <a:cxnLst>
                <a:cxn ang="0">
                  <a:pos x="T0" y="T1"/>
                </a:cxn>
                <a:cxn ang="0">
                  <a:pos x="T2" y="T3"/>
                </a:cxn>
                <a:cxn ang="0">
                  <a:pos x="T4" y="T5"/>
                </a:cxn>
                <a:cxn ang="0">
                  <a:pos x="T6" y="T7"/>
                </a:cxn>
              </a:cxnLst>
              <a:rect l="0" t="0" r="r" b="b"/>
              <a:pathLst>
                <a:path w="10" h="14">
                  <a:moveTo>
                    <a:pt x="10" y="7"/>
                  </a:moveTo>
                  <a:cubicBezTo>
                    <a:pt x="9" y="12"/>
                    <a:pt x="5" y="14"/>
                    <a:pt x="2" y="11"/>
                  </a:cubicBezTo>
                  <a:cubicBezTo>
                    <a:pt x="0" y="7"/>
                    <a:pt x="2" y="0"/>
                    <a:pt x="6" y="0"/>
                  </a:cubicBezTo>
                  <a:cubicBezTo>
                    <a:pt x="9" y="0"/>
                    <a:pt x="10" y="4"/>
                    <a:pt x="10"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79" name="Freeform 2618">
              <a:extLst>
                <a:ext uri="{FF2B5EF4-FFF2-40B4-BE49-F238E27FC236}">
                  <a16:creationId xmlns:a16="http://schemas.microsoft.com/office/drawing/2014/main" id="{483D0FED-6871-4CA5-ACE9-BFDC515F9B18}"/>
                </a:ext>
              </a:extLst>
            </p:cNvPr>
            <p:cNvSpPr>
              <a:spLocks/>
            </p:cNvSpPr>
            <p:nvPr/>
          </p:nvSpPr>
          <p:spPr bwMode="auto">
            <a:xfrm>
              <a:off x="6839" y="2686"/>
              <a:ext cx="48" cy="72"/>
            </a:xfrm>
            <a:custGeom>
              <a:avLst/>
              <a:gdLst>
                <a:gd name="T0" fmla="*/ 10 w 10"/>
                <a:gd name="T1" fmla="*/ 8 h 15"/>
                <a:gd name="T2" fmla="*/ 3 w 10"/>
                <a:gd name="T3" fmla="*/ 12 h 15"/>
                <a:gd name="T4" fmla="*/ 6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2" y="0"/>
                    <a:pt x="6" y="1"/>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0" name="Freeform 2619">
              <a:extLst>
                <a:ext uri="{FF2B5EF4-FFF2-40B4-BE49-F238E27FC236}">
                  <a16:creationId xmlns:a16="http://schemas.microsoft.com/office/drawing/2014/main" id="{E6514D0D-E7CE-4E58-BD20-504C648F24F7}"/>
                </a:ext>
              </a:extLst>
            </p:cNvPr>
            <p:cNvSpPr>
              <a:spLocks/>
            </p:cNvSpPr>
            <p:nvPr/>
          </p:nvSpPr>
          <p:spPr bwMode="auto">
            <a:xfrm>
              <a:off x="6858" y="2589"/>
              <a:ext cx="48" cy="73"/>
            </a:xfrm>
            <a:custGeom>
              <a:avLst/>
              <a:gdLst>
                <a:gd name="T0" fmla="*/ 10 w 10"/>
                <a:gd name="T1" fmla="*/ 8 h 15"/>
                <a:gd name="T2" fmla="*/ 3 w 10"/>
                <a:gd name="T3" fmla="*/ 12 h 15"/>
                <a:gd name="T4" fmla="*/ 6 w 10"/>
                <a:gd name="T5" fmla="*/ 0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9" y="13"/>
                    <a:pt x="5" y="15"/>
                    <a:pt x="3" y="12"/>
                  </a:cubicBezTo>
                  <a:cubicBezTo>
                    <a:pt x="0" y="8"/>
                    <a:pt x="1" y="0"/>
                    <a:pt x="6" y="0"/>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1" name="Freeform 2620">
              <a:extLst>
                <a:ext uri="{FF2B5EF4-FFF2-40B4-BE49-F238E27FC236}">
                  <a16:creationId xmlns:a16="http://schemas.microsoft.com/office/drawing/2014/main" id="{A1182C0D-D772-4A9E-BB32-9203A57D777F}"/>
                </a:ext>
              </a:extLst>
            </p:cNvPr>
            <p:cNvSpPr>
              <a:spLocks/>
            </p:cNvSpPr>
            <p:nvPr/>
          </p:nvSpPr>
          <p:spPr bwMode="auto">
            <a:xfrm>
              <a:off x="6959" y="2691"/>
              <a:ext cx="48" cy="67"/>
            </a:xfrm>
            <a:custGeom>
              <a:avLst/>
              <a:gdLst>
                <a:gd name="T0" fmla="*/ 9 w 10"/>
                <a:gd name="T1" fmla="*/ 7 h 14"/>
                <a:gd name="T2" fmla="*/ 3 w 10"/>
                <a:gd name="T3" fmla="*/ 11 h 14"/>
                <a:gd name="T4" fmla="*/ 6 w 10"/>
                <a:gd name="T5" fmla="*/ 0 h 14"/>
                <a:gd name="T6" fmla="*/ 9 w 10"/>
                <a:gd name="T7" fmla="*/ 7 h 14"/>
              </a:gdLst>
              <a:ahLst/>
              <a:cxnLst>
                <a:cxn ang="0">
                  <a:pos x="T0" y="T1"/>
                </a:cxn>
                <a:cxn ang="0">
                  <a:pos x="T2" y="T3"/>
                </a:cxn>
                <a:cxn ang="0">
                  <a:pos x="T4" y="T5"/>
                </a:cxn>
                <a:cxn ang="0">
                  <a:pos x="T6" y="T7"/>
                </a:cxn>
              </a:cxnLst>
              <a:rect l="0" t="0" r="r" b="b"/>
              <a:pathLst>
                <a:path w="10" h="14">
                  <a:moveTo>
                    <a:pt x="9" y="7"/>
                  </a:moveTo>
                  <a:cubicBezTo>
                    <a:pt x="9" y="12"/>
                    <a:pt x="5" y="14"/>
                    <a:pt x="3" y="11"/>
                  </a:cubicBezTo>
                  <a:cubicBezTo>
                    <a:pt x="0" y="8"/>
                    <a:pt x="2" y="0"/>
                    <a:pt x="6" y="0"/>
                  </a:cubicBezTo>
                  <a:cubicBezTo>
                    <a:pt x="9"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2" name="Freeform 2621">
              <a:extLst>
                <a:ext uri="{FF2B5EF4-FFF2-40B4-BE49-F238E27FC236}">
                  <a16:creationId xmlns:a16="http://schemas.microsoft.com/office/drawing/2014/main" id="{82DA6982-ABB7-4E42-A1CF-40A50B628983}"/>
                </a:ext>
              </a:extLst>
            </p:cNvPr>
            <p:cNvSpPr>
              <a:spLocks/>
            </p:cNvSpPr>
            <p:nvPr/>
          </p:nvSpPr>
          <p:spPr bwMode="auto">
            <a:xfrm>
              <a:off x="6969" y="2594"/>
              <a:ext cx="48" cy="73"/>
            </a:xfrm>
            <a:custGeom>
              <a:avLst/>
              <a:gdLst>
                <a:gd name="T0" fmla="*/ 9 w 10"/>
                <a:gd name="T1" fmla="*/ 8 h 15"/>
                <a:gd name="T2" fmla="*/ 3 w 10"/>
                <a:gd name="T3" fmla="*/ 12 h 15"/>
                <a:gd name="T4" fmla="*/ 6 w 10"/>
                <a:gd name="T5" fmla="*/ 0 h 15"/>
                <a:gd name="T6" fmla="*/ 9 w 10"/>
                <a:gd name="T7" fmla="*/ 8 h 15"/>
              </a:gdLst>
              <a:ahLst/>
              <a:cxnLst>
                <a:cxn ang="0">
                  <a:pos x="T0" y="T1"/>
                </a:cxn>
                <a:cxn ang="0">
                  <a:pos x="T2" y="T3"/>
                </a:cxn>
                <a:cxn ang="0">
                  <a:pos x="T4" y="T5"/>
                </a:cxn>
                <a:cxn ang="0">
                  <a:pos x="T6" y="T7"/>
                </a:cxn>
              </a:cxnLst>
              <a:rect l="0" t="0" r="r" b="b"/>
              <a:pathLst>
                <a:path w="10" h="15">
                  <a:moveTo>
                    <a:pt x="9" y="8"/>
                  </a:moveTo>
                  <a:cubicBezTo>
                    <a:pt x="9" y="13"/>
                    <a:pt x="6" y="15"/>
                    <a:pt x="3" y="12"/>
                  </a:cubicBezTo>
                  <a:cubicBezTo>
                    <a:pt x="0" y="8"/>
                    <a:pt x="2" y="0"/>
                    <a:pt x="6" y="0"/>
                  </a:cubicBezTo>
                  <a:cubicBezTo>
                    <a:pt x="8" y="1"/>
                    <a:pt x="10"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3" name="Freeform 2622">
              <a:extLst>
                <a:ext uri="{FF2B5EF4-FFF2-40B4-BE49-F238E27FC236}">
                  <a16:creationId xmlns:a16="http://schemas.microsoft.com/office/drawing/2014/main" id="{854FA8E3-71B6-4692-9A79-08144002B92F}"/>
                </a:ext>
              </a:extLst>
            </p:cNvPr>
            <p:cNvSpPr>
              <a:spLocks/>
            </p:cNvSpPr>
            <p:nvPr/>
          </p:nvSpPr>
          <p:spPr bwMode="auto">
            <a:xfrm>
              <a:off x="6988" y="2493"/>
              <a:ext cx="43" cy="67"/>
            </a:xfrm>
            <a:custGeom>
              <a:avLst/>
              <a:gdLst>
                <a:gd name="T0" fmla="*/ 9 w 9"/>
                <a:gd name="T1" fmla="*/ 8 h 14"/>
                <a:gd name="T2" fmla="*/ 3 w 9"/>
                <a:gd name="T3" fmla="*/ 12 h 14"/>
                <a:gd name="T4" fmla="*/ 4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8" y="12"/>
                    <a:pt x="5" y="14"/>
                    <a:pt x="3" y="12"/>
                  </a:cubicBezTo>
                  <a:cubicBezTo>
                    <a:pt x="0" y="8"/>
                    <a:pt x="1" y="0"/>
                    <a:pt x="4" y="0"/>
                  </a:cubicBezTo>
                  <a:cubicBezTo>
                    <a:pt x="5" y="0"/>
                    <a:pt x="5" y="0"/>
                    <a:pt x="5" y="0"/>
                  </a:cubicBezTo>
                  <a:cubicBezTo>
                    <a:pt x="7" y="0"/>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4" name="Freeform 2623">
              <a:extLst>
                <a:ext uri="{FF2B5EF4-FFF2-40B4-BE49-F238E27FC236}">
                  <a16:creationId xmlns:a16="http://schemas.microsoft.com/office/drawing/2014/main" id="{3F813BA9-E5A6-421D-973A-79C3A9419920}"/>
                </a:ext>
              </a:extLst>
            </p:cNvPr>
            <p:cNvSpPr>
              <a:spLocks/>
            </p:cNvSpPr>
            <p:nvPr/>
          </p:nvSpPr>
          <p:spPr bwMode="auto">
            <a:xfrm>
              <a:off x="7012" y="2401"/>
              <a:ext cx="39" cy="68"/>
            </a:xfrm>
            <a:custGeom>
              <a:avLst/>
              <a:gdLst>
                <a:gd name="T0" fmla="*/ 8 w 8"/>
                <a:gd name="T1" fmla="*/ 8 h 14"/>
                <a:gd name="T2" fmla="*/ 3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6" y="14"/>
                    <a:pt x="3" y="12"/>
                  </a:cubicBezTo>
                  <a:cubicBezTo>
                    <a:pt x="0" y="8"/>
                    <a:pt x="0" y="0"/>
                    <a:pt x="4" y="0"/>
                  </a:cubicBezTo>
                  <a:cubicBezTo>
                    <a:pt x="4" y="0"/>
                    <a:pt x="4" y="0"/>
                    <a:pt x="4" y="0"/>
                  </a:cubicBezTo>
                  <a:cubicBezTo>
                    <a:pt x="6" y="0"/>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5" name="Freeform 2624">
              <a:extLst>
                <a:ext uri="{FF2B5EF4-FFF2-40B4-BE49-F238E27FC236}">
                  <a16:creationId xmlns:a16="http://schemas.microsoft.com/office/drawing/2014/main" id="{868EC023-5504-4E55-B673-2328F6ABE66A}"/>
                </a:ext>
              </a:extLst>
            </p:cNvPr>
            <p:cNvSpPr>
              <a:spLocks/>
            </p:cNvSpPr>
            <p:nvPr/>
          </p:nvSpPr>
          <p:spPr bwMode="auto">
            <a:xfrm>
              <a:off x="6954" y="2363"/>
              <a:ext cx="44" cy="67"/>
            </a:xfrm>
            <a:custGeom>
              <a:avLst/>
              <a:gdLst>
                <a:gd name="T0" fmla="*/ 9 w 9"/>
                <a:gd name="T1" fmla="*/ 8 h 14"/>
                <a:gd name="T2" fmla="*/ 4 w 9"/>
                <a:gd name="T3" fmla="*/ 12 h 14"/>
                <a:gd name="T4" fmla="*/ 4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9" y="12"/>
                    <a:pt x="6" y="14"/>
                    <a:pt x="4" y="12"/>
                  </a:cubicBezTo>
                  <a:cubicBezTo>
                    <a:pt x="0" y="8"/>
                    <a:pt x="1" y="0"/>
                    <a:pt x="4" y="0"/>
                  </a:cubicBezTo>
                  <a:cubicBezTo>
                    <a:pt x="4" y="0"/>
                    <a:pt x="5" y="0"/>
                    <a:pt x="5" y="0"/>
                  </a:cubicBezTo>
                  <a:cubicBezTo>
                    <a:pt x="7" y="1"/>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6" name="Freeform 2625">
              <a:extLst>
                <a:ext uri="{FF2B5EF4-FFF2-40B4-BE49-F238E27FC236}">
                  <a16:creationId xmlns:a16="http://schemas.microsoft.com/office/drawing/2014/main" id="{2A1A890E-76FA-4A5D-9247-39B5ED3466E6}"/>
                </a:ext>
              </a:extLst>
            </p:cNvPr>
            <p:cNvSpPr>
              <a:spLocks/>
            </p:cNvSpPr>
            <p:nvPr/>
          </p:nvSpPr>
          <p:spPr bwMode="auto">
            <a:xfrm>
              <a:off x="6930" y="2440"/>
              <a:ext cx="44" cy="67"/>
            </a:xfrm>
            <a:custGeom>
              <a:avLst/>
              <a:gdLst>
                <a:gd name="T0" fmla="*/ 9 w 9"/>
                <a:gd name="T1" fmla="*/ 8 h 14"/>
                <a:gd name="T2" fmla="*/ 3 w 9"/>
                <a:gd name="T3" fmla="*/ 12 h 14"/>
                <a:gd name="T4" fmla="*/ 5 w 9"/>
                <a:gd name="T5" fmla="*/ 0 h 14"/>
                <a:gd name="T6" fmla="*/ 5 w 9"/>
                <a:gd name="T7" fmla="*/ 0 h 14"/>
                <a:gd name="T8" fmla="*/ 9 w 9"/>
                <a:gd name="T9" fmla="*/ 8 h 14"/>
              </a:gdLst>
              <a:ahLst/>
              <a:cxnLst>
                <a:cxn ang="0">
                  <a:pos x="T0" y="T1"/>
                </a:cxn>
                <a:cxn ang="0">
                  <a:pos x="T2" y="T3"/>
                </a:cxn>
                <a:cxn ang="0">
                  <a:pos x="T4" y="T5"/>
                </a:cxn>
                <a:cxn ang="0">
                  <a:pos x="T6" y="T7"/>
                </a:cxn>
                <a:cxn ang="0">
                  <a:pos x="T8" y="T9"/>
                </a:cxn>
              </a:cxnLst>
              <a:rect l="0" t="0" r="r" b="b"/>
              <a:pathLst>
                <a:path w="9" h="14">
                  <a:moveTo>
                    <a:pt x="9" y="8"/>
                  </a:moveTo>
                  <a:cubicBezTo>
                    <a:pt x="9" y="12"/>
                    <a:pt x="6" y="14"/>
                    <a:pt x="3" y="12"/>
                  </a:cubicBezTo>
                  <a:cubicBezTo>
                    <a:pt x="0" y="8"/>
                    <a:pt x="1" y="0"/>
                    <a:pt x="5" y="0"/>
                  </a:cubicBezTo>
                  <a:cubicBezTo>
                    <a:pt x="5" y="0"/>
                    <a:pt x="5" y="0"/>
                    <a:pt x="5" y="0"/>
                  </a:cubicBezTo>
                  <a:cubicBezTo>
                    <a:pt x="8" y="0"/>
                    <a:pt x="9"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7" name="Freeform 2626">
              <a:extLst>
                <a:ext uri="{FF2B5EF4-FFF2-40B4-BE49-F238E27FC236}">
                  <a16:creationId xmlns:a16="http://schemas.microsoft.com/office/drawing/2014/main" id="{963A9828-5375-4C51-9B70-1750E35EC4CC}"/>
                </a:ext>
              </a:extLst>
            </p:cNvPr>
            <p:cNvSpPr>
              <a:spLocks/>
            </p:cNvSpPr>
            <p:nvPr/>
          </p:nvSpPr>
          <p:spPr bwMode="auto">
            <a:xfrm>
              <a:off x="6872" y="2406"/>
              <a:ext cx="44" cy="68"/>
            </a:xfrm>
            <a:custGeom>
              <a:avLst/>
              <a:gdLst>
                <a:gd name="T0" fmla="*/ 9 w 9"/>
                <a:gd name="T1" fmla="*/ 7 h 14"/>
                <a:gd name="T2" fmla="*/ 3 w 9"/>
                <a:gd name="T3" fmla="*/ 11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9" y="12"/>
                    <a:pt x="6" y="14"/>
                    <a:pt x="3" y="11"/>
                  </a:cubicBezTo>
                  <a:cubicBezTo>
                    <a:pt x="0" y="8"/>
                    <a:pt x="0" y="0"/>
                    <a:pt x="5"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8" name="Freeform 2627">
              <a:extLst>
                <a:ext uri="{FF2B5EF4-FFF2-40B4-BE49-F238E27FC236}">
                  <a16:creationId xmlns:a16="http://schemas.microsoft.com/office/drawing/2014/main" id="{11DD9284-E98C-415A-AC67-6C1180AD9C48}"/>
                </a:ext>
              </a:extLst>
            </p:cNvPr>
            <p:cNvSpPr>
              <a:spLocks/>
            </p:cNvSpPr>
            <p:nvPr/>
          </p:nvSpPr>
          <p:spPr bwMode="auto">
            <a:xfrm>
              <a:off x="6868" y="2488"/>
              <a:ext cx="48" cy="72"/>
            </a:xfrm>
            <a:custGeom>
              <a:avLst/>
              <a:gdLst>
                <a:gd name="T0" fmla="*/ 10 w 10"/>
                <a:gd name="T1" fmla="*/ 8 h 15"/>
                <a:gd name="T2" fmla="*/ 3 w 10"/>
                <a:gd name="T3" fmla="*/ 12 h 15"/>
                <a:gd name="T4" fmla="*/ 6 w 10"/>
                <a:gd name="T5" fmla="*/ 1 h 15"/>
                <a:gd name="T6" fmla="*/ 10 w 10"/>
                <a:gd name="T7" fmla="*/ 8 h 15"/>
              </a:gdLst>
              <a:ahLst/>
              <a:cxnLst>
                <a:cxn ang="0">
                  <a:pos x="T0" y="T1"/>
                </a:cxn>
                <a:cxn ang="0">
                  <a:pos x="T2" y="T3"/>
                </a:cxn>
                <a:cxn ang="0">
                  <a:pos x="T4" y="T5"/>
                </a:cxn>
                <a:cxn ang="0">
                  <a:pos x="T6" y="T7"/>
                </a:cxn>
              </a:cxnLst>
              <a:rect l="0" t="0" r="r" b="b"/>
              <a:pathLst>
                <a:path w="10" h="15">
                  <a:moveTo>
                    <a:pt x="10" y="8"/>
                  </a:moveTo>
                  <a:cubicBezTo>
                    <a:pt x="10" y="13"/>
                    <a:pt x="6" y="15"/>
                    <a:pt x="3" y="12"/>
                  </a:cubicBezTo>
                  <a:cubicBezTo>
                    <a:pt x="0" y="9"/>
                    <a:pt x="1" y="0"/>
                    <a:pt x="6" y="1"/>
                  </a:cubicBezTo>
                  <a:cubicBezTo>
                    <a:pt x="9" y="1"/>
                    <a:pt x="10" y="5"/>
                    <a:pt x="10"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89" name="Freeform 2628">
              <a:extLst>
                <a:ext uri="{FF2B5EF4-FFF2-40B4-BE49-F238E27FC236}">
                  <a16:creationId xmlns:a16="http://schemas.microsoft.com/office/drawing/2014/main" id="{58BEDA2E-A0A7-4176-9954-7316E6283248}"/>
                </a:ext>
              </a:extLst>
            </p:cNvPr>
            <p:cNvSpPr>
              <a:spLocks/>
            </p:cNvSpPr>
            <p:nvPr/>
          </p:nvSpPr>
          <p:spPr bwMode="auto">
            <a:xfrm>
              <a:off x="6925" y="2527"/>
              <a:ext cx="44" cy="72"/>
            </a:xfrm>
            <a:custGeom>
              <a:avLst/>
              <a:gdLst>
                <a:gd name="T0" fmla="*/ 9 w 9"/>
                <a:gd name="T1" fmla="*/ 8 h 15"/>
                <a:gd name="T2" fmla="*/ 3 w 9"/>
                <a:gd name="T3" fmla="*/ 12 h 15"/>
                <a:gd name="T4" fmla="*/ 5 w 9"/>
                <a:gd name="T5" fmla="*/ 1 h 15"/>
                <a:gd name="T6" fmla="*/ 9 w 9"/>
                <a:gd name="T7" fmla="*/ 8 h 15"/>
              </a:gdLst>
              <a:ahLst/>
              <a:cxnLst>
                <a:cxn ang="0">
                  <a:pos x="T0" y="T1"/>
                </a:cxn>
                <a:cxn ang="0">
                  <a:pos x="T2" y="T3"/>
                </a:cxn>
                <a:cxn ang="0">
                  <a:pos x="T4" y="T5"/>
                </a:cxn>
                <a:cxn ang="0">
                  <a:pos x="T6" y="T7"/>
                </a:cxn>
              </a:cxnLst>
              <a:rect l="0" t="0" r="r" b="b"/>
              <a:pathLst>
                <a:path w="9" h="15">
                  <a:moveTo>
                    <a:pt x="9" y="8"/>
                  </a:moveTo>
                  <a:cubicBezTo>
                    <a:pt x="9" y="13"/>
                    <a:pt x="5" y="15"/>
                    <a:pt x="3" y="12"/>
                  </a:cubicBezTo>
                  <a:cubicBezTo>
                    <a:pt x="0" y="9"/>
                    <a:pt x="1" y="0"/>
                    <a:pt x="5" y="1"/>
                  </a:cubicBezTo>
                  <a:cubicBezTo>
                    <a:pt x="8" y="1"/>
                    <a:pt x="9" y="5"/>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0" name="Freeform 2629">
              <a:extLst>
                <a:ext uri="{FF2B5EF4-FFF2-40B4-BE49-F238E27FC236}">
                  <a16:creationId xmlns:a16="http://schemas.microsoft.com/office/drawing/2014/main" id="{4572420F-5EBA-4D49-A21C-E1C3424D46BD}"/>
                </a:ext>
              </a:extLst>
            </p:cNvPr>
            <p:cNvSpPr>
              <a:spLocks/>
            </p:cNvSpPr>
            <p:nvPr/>
          </p:nvSpPr>
          <p:spPr bwMode="auto">
            <a:xfrm>
              <a:off x="7017" y="2657"/>
              <a:ext cx="39" cy="72"/>
            </a:xfrm>
            <a:custGeom>
              <a:avLst/>
              <a:gdLst>
                <a:gd name="T0" fmla="*/ 8 w 8"/>
                <a:gd name="T1" fmla="*/ 8 h 15"/>
                <a:gd name="T2" fmla="*/ 2 w 8"/>
                <a:gd name="T3" fmla="*/ 12 h 15"/>
                <a:gd name="T4" fmla="*/ 5 w 8"/>
                <a:gd name="T5" fmla="*/ 1 h 15"/>
                <a:gd name="T6" fmla="*/ 8 w 8"/>
                <a:gd name="T7" fmla="*/ 8 h 15"/>
              </a:gdLst>
              <a:ahLst/>
              <a:cxnLst>
                <a:cxn ang="0">
                  <a:pos x="T0" y="T1"/>
                </a:cxn>
                <a:cxn ang="0">
                  <a:pos x="T2" y="T3"/>
                </a:cxn>
                <a:cxn ang="0">
                  <a:pos x="T4" y="T5"/>
                </a:cxn>
                <a:cxn ang="0">
                  <a:pos x="T6" y="T7"/>
                </a:cxn>
              </a:cxnLst>
              <a:rect l="0" t="0" r="r" b="b"/>
              <a:pathLst>
                <a:path w="8" h="15">
                  <a:moveTo>
                    <a:pt x="8" y="8"/>
                  </a:moveTo>
                  <a:cubicBezTo>
                    <a:pt x="7" y="13"/>
                    <a:pt x="4" y="15"/>
                    <a:pt x="2" y="12"/>
                  </a:cubicBezTo>
                  <a:cubicBezTo>
                    <a:pt x="0" y="9"/>
                    <a:pt x="1" y="0"/>
                    <a:pt x="5" y="1"/>
                  </a:cubicBezTo>
                  <a:cubicBezTo>
                    <a:pt x="7"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1" name="Freeform 2630">
              <a:extLst>
                <a:ext uri="{FF2B5EF4-FFF2-40B4-BE49-F238E27FC236}">
                  <a16:creationId xmlns:a16="http://schemas.microsoft.com/office/drawing/2014/main" id="{8F60235D-9183-43BE-9319-0A1AD40E08F3}"/>
                </a:ext>
              </a:extLst>
            </p:cNvPr>
            <p:cNvSpPr>
              <a:spLocks/>
            </p:cNvSpPr>
            <p:nvPr/>
          </p:nvSpPr>
          <p:spPr bwMode="auto">
            <a:xfrm>
              <a:off x="7027" y="2560"/>
              <a:ext cx="43" cy="68"/>
            </a:xfrm>
            <a:custGeom>
              <a:avLst/>
              <a:gdLst>
                <a:gd name="T0" fmla="*/ 9 w 9"/>
                <a:gd name="T1" fmla="*/ 7 h 14"/>
                <a:gd name="T2" fmla="*/ 3 w 9"/>
                <a:gd name="T3" fmla="*/ 12 h 14"/>
                <a:gd name="T4" fmla="*/ 5 w 9"/>
                <a:gd name="T5" fmla="*/ 0 h 14"/>
                <a:gd name="T6" fmla="*/ 9 w 9"/>
                <a:gd name="T7" fmla="*/ 7 h 14"/>
              </a:gdLst>
              <a:ahLst/>
              <a:cxnLst>
                <a:cxn ang="0">
                  <a:pos x="T0" y="T1"/>
                </a:cxn>
                <a:cxn ang="0">
                  <a:pos x="T2" y="T3"/>
                </a:cxn>
                <a:cxn ang="0">
                  <a:pos x="T4" y="T5"/>
                </a:cxn>
                <a:cxn ang="0">
                  <a:pos x="T6" y="T7"/>
                </a:cxn>
              </a:cxnLst>
              <a:rect l="0" t="0" r="r" b="b"/>
              <a:pathLst>
                <a:path w="9" h="14">
                  <a:moveTo>
                    <a:pt x="9" y="7"/>
                  </a:moveTo>
                  <a:cubicBezTo>
                    <a:pt x="8" y="12"/>
                    <a:pt x="6" y="14"/>
                    <a:pt x="3" y="12"/>
                  </a:cubicBezTo>
                  <a:cubicBezTo>
                    <a:pt x="0" y="8"/>
                    <a:pt x="2" y="0"/>
                    <a:pt x="5" y="0"/>
                  </a:cubicBezTo>
                  <a:cubicBezTo>
                    <a:pt x="8" y="0"/>
                    <a:pt x="9"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2" name="Freeform 2631">
              <a:extLst>
                <a:ext uri="{FF2B5EF4-FFF2-40B4-BE49-F238E27FC236}">
                  <a16:creationId xmlns:a16="http://schemas.microsoft.com/office/drawing/2014/main" id="{BBA81CE9-BBA9-4ADB-AE41-BE73E75C714A}"/>
                </a:ext>
              </a:extLst>
            </p:cNvPr>
            <p:cNvSpPr>
              <a:spLocks/>
            </p:cNvSpPr>
            <p:nvPr/>
          </p:nvSpPr>
          <p:spPr bwMode="auto">
            <a:xfrm>
              <a:off x="7051" y="2474"/>
              <a:ext cx="38" cy="67"/>
            </a:xfrm>
            <a:custGeom>
              <a:avLst/>
              <a:gdLst>
                <a:gd name="T0" fmla="*/ 8 w 8"/>
                <a:gd name="T1" fmla="*/ 8 h 14"/>
                <a:gd name="T2" fmla="*/ 3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5" y="14"/>
                    <a:pt x="3" y="12"/>
                  </a:cubicBezTo>
                  <a:cubicBezTo>
                    <a:pt x="0" y="9"/>
                    <a:pt x="0" y="0"/>
                    <a:pt x="4" y="0"/>
                  </a:cubicBezTo>
                  <a:cubicBezTo>
                    <a:pt x="4" y="0"/>
                    <a:pt x="4" y="0"/>
                    <a:pt x="4" y="0"/>
                  </a:cubicBezTo>
                  <a:cubicBezTo>
                    <a:pt x="6" y="0"/>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3" name="Freeform 2632">
              <a:extLst>
                <a:ext uri="{FF2B5EF4-FFF2-40B4-BE49-F238E27FC236}">
                  <a16:creationId xmlns:a16="http://schemas.microsoft.com/office/drawing/2014/main" id="{62DDA7B1-D726-4B30-8400-15A942AEF347}"/>
                </a:ext>
              </a:extLst>
            </p:cNvPr>
            <p:cNvSpPr>
              <a:spLocks/>
            </p:cNvSpPr>
            <p:nvPr/>
          </p:nvSpPr>
          <p:spPr bwMode="auto">
            <a:xfrm>
              <a:off x="7142" y="2416"/>
              <a:ext cx="29" cy="63"/>
            </a:xfrm>
            <a:custGeom>
              <a:avLst/>
              <a:gdLst>
                <a:gd name="T0" fmla="*/ 6 w 6"/>
                <a:gd name="T1" fmla="*/ 7 h 13"/>
                <a:gd name="T2" fmla="*/ 3 w 6"/>
                <a:gd name="T3" fmla="*/ 12 h 13"/>
                <a:gd name="T4" fmla="*/ 2 w 6"/>
                <a:gd name="T5" fmla="*/ 0 h 13"/>
                <a:gd name="T6" fmla="*/ 3 w 6"/>
                <a:gd name="T7" fmla="*/ 0 h 13"/>
                <a:gd name="T8" fmla="*/ 6 w 6"/>
                <a:gd name="T9" fmla="*/ 7 h 13"/>
              </a:gdLst>
              <a:ahLst/>
              <a:cxnLst>
                <a:cxn ang="0">
                  <a:pos x="T0" y="T1"/>
                </a:cxn>
                <a:cxn ang="0">
                  <a:pos x="T2" y="T3"/>
                </a:cxn>
                <a:cxn ang="0">
                  <a:pos x="T4" y="T5"/>
                </a:cxn>
                <a:cxn ang="0">
                  <a:pos x="T6" y="T7"/>
                </a:cxn>
                <a:cxn ang="0">
                  <a:pos x="T8" y="T9"/>
                </a:cxn>
              </a:cxnLst>
              <a:rect l="0" t="0" r="r" b="b"/>
              <a:pathLst>
                <a:path w="6" h="13">
                  <a:moveTo>
                    <a:pt x="6" y="7"/>
                  </a:moveTo>
                  <a:cubicBezTo>
                    <a:pt x="6" y="11"/>
                    <a:pt x="4" y="13"/>
                    <a:pt x="3" y="12"/>
                  </a:cubicBezTo>
                  <a:cubicBezTo>
                    <a:pt x="0" y="9"/>
                    <a:pt x="0" y="0"/>
                    <a:pt x="2" y="0"/>
                  </a:cubicBezTo>
                  <a:cubicBezTo>
                    <a:pt x="2" y="0"/>
                    <a:pt x="3" y="0"/>
                    <a:pt x="3" y="0"/>
                  </a:cubicBezTo>
                  <a:cubicBezTo>
                    <a:pt x="5" y="0"/>
                    <a:pt x="6"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4" name="Freeform 2633">
              <a:extLst>
                <a:ext uri="{FF2B5EF4-FFF2-40B4-BE49-F238E27FC236}">
                  <a16:creationId xmlns:a16="http://schemas.microsoft.com/office/drawing/2014/main" id="{7DB45C2E-2E34-4A3F-871F-8B73CB8CA616}"/>
                </a:ext>
              </a:extLst>
            </p:cNvPr>
            <p:cNvSpPr>
              <a:spLocks/>
            </p:cNvSpPr>
            <p:nvPr/>
          </p:nvSpPr>
          <p:spPr bwMode="auto">
            <a:xfrm>
              <a:off x="7099" y="2450"/>
              <a:ext cx="38" cy="67"/>
            </a:xfrm>
            <a:custGeom>
              <a:avLst/>
              <a:gdLst>
                <a:gd name="T0" fmla="*/ 8 w 8"/>
                <a:gd name="T1" fmla="*/ 8 h 14"/>
                <a:gd name="T2" fmla="*/ 4 w 8"/>
                <a:gd name="T3" fmla="*/ 12 h 14"/>
                <a:gd name="T4" fmla="*/ 4 w 8"/>
                <a:gd name="T5" fmla="*/ 0 h 14"/>
                <a:gd name="T6" fmla="*/ 4 w 8"/>
                <a:gd name="T7" fmla="*/ 0 h 14"/>
                <a:gd name="T8" fmla="*/ 8 w 8"/>
                <a:gd name="T9" fmla="*/ 8 h 14"/>
              </a:gdLst>
              <a:ahLst/>
              <a:cxnLst>
                <a:cxn ang="0">
                  <a:pos x="T0" y="T1"/>
                </a:cxn>
                <a:cxn ang="0">
                  <a:pos x="T2" y="T3"/>
                </a:cxn>
                <a:cxn ang="0">
                  <a:pos x="T4" y="T5"/>
                </a:cxn>
                <a:cxn ang="0">
                  <a:pos x="T6" y="T7"/>
                </a:cxn>
                <a:cxn ang="0">
                  <a:pos x="T8" y="T9"/>
                </a:cxn>
              </a:cxnLst>
              <a:rect l="0" t="0" r="r" b="b"/>
              <a:pathLst>
                <a:path w="8" h="14">
                  <a:moveTo>
                    <a:pt x="8" y="8"/>
                  </a:moveTo>
                  <a:cubicBezTo>
                    <a:pt x="8" y="12"/>
                    <a:pt x="6" y="14"/>
                    <a:pt x="4" y="12"/>
                  </a:cubicBezTo>
                  <a:cubicBezTo>
                    <a:pt x="0" y="9"/>
                    <a:pt x="1" y="0"/>
                    <a:pt x="4" y="0"/>
                  </a:cubicBezTo>
                  <a:cubicBezTo>
                    <a:pt x="4" y="0"/>
                    <a:pt x="4" y="0"/>
                    <a:pt x="4" y="0"/>
                  </a:cubicBezTo>
                  <a:cubicBezTo>
                    <a:pt x="6"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5" name="Freeform 2634">
              <a:extLst>
                <a:ext uri="{FF2B5EF4-FFF2-40B4-BE49-F238E27FC236}">
                  <a16:creationId xmlns:a16="http://schemas.microsoft.com/office/drawing/2014/main" id="{7AABC94D-48E7-46AE-8DF2-6FC05166CDDE}"/>
                </a:ext>
              </a:extLst>
            </p:cNvPr>
            <p:cNvSpPr>
              <a:spLocks/>
            </p:cNvSpPr>
            <p:nvPr/>
          </p:nvSpPr>
          <p:spPr bwMode="auto">
            <a:xfrm>
              <a:off x="6805" y="3298"/>
              <a:ext cx="48" cy="63"/>
            </a:xfrm>
            <a:custGeom>
              <a:avLst/>
              <a:gdLst>
                <a:gd name="T0" fmla="*/ 9 w 10"/>
                <a:gd name="T1" fmla="*/ 7 h 13"/>
                <a:gd name="T2" fmla="*/ 2 w 10"/>
                <a:gd name="T3" fmla="*/ 10 h 13"/>
                <a:gd name="T4" fmla="*/ 8 w 10"/>
                <a:gd name="T5" fmla="*/ 0 h 13"/>
                <a:gd name="T6" fmla="*/ 9 w 10"/>
                <a:gd name="T7" fmla="*/ 7 h 13"/>
              </a:gdLst>
              <a:ahLst/>
              <a:cxnLst>
                <a:cxn ang="0">
                  <a:pos x="T0" y="T1"/>
                </a:cxn>
                <a:cxn ang="0">
                  <a:pos x="T2" y="T3"/>
                </a:cxn>
                <a:cxn ang="0">
                  <a:pos x="T4" y="T5"/>
                </a:cxn>
                <a:cxn ang="0">
                  <a:pos x="T6" y="T7"/>
                </a:cxn>
              </a:cxnLst>
              <a:rect l="0" t="0" r="r" b="b"/>
              <a:pathLst>
                <a:path w="10" h="13">
                  <a:moveTo>
                    <a:pt x="9" y="7"/>
                  </a:moveTo>
                  <a:cubicBezTo>
                    <a:pt x="7" y="11"/>
                    <a:pt x="3" y="13"/>
                    <a:pt x="2" y="10"/>
                  </a:cubicBezTo>
                  <a:cubicBezTo>
                    <a:pt x="0" y="7"/>
                    <a:pt x="4" y="0"/>
                    <a:pt x="8" y="0"/>
                  </a:cubicBezTo>
                  <a:cubicBezTo>
                    <a:pt x="10" y="0"/>
                    <a:pt x="10" y="4"/>
                    <a:pt x="9"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6" name="Freeform 2635">
              <a:extLst>
                <a:ext uri="{FF2B5EF4-FFF2-40B4-BE49-F238E27FC236}">
                  <a16:creationId xmlns:a16="http://schemas.microsoft.com/office/drawing/2014/main" id="{74B7EF86-F93D-40B8-B7C6-8CF1C2C9606C}"/>
                </a:ext>
              </a:extLst>
            </p:cNvPr>
            <p:cNvSpPr>
              <a:spLocks/>
            </p:cNvSpPr>
            <p:nvPr/>
          </p:nvSpPr>
          <p:spPr bwMode="auto">
            <a:xfrm>
              <a:off x="6901" y="3655"/>
              <a:ext cx="44" cy="53"/>
            </a:xfrm>
            <a:custGeom>
              <a:avLst/>
              <a:gdLst>
                <a:gd name="T0" fmla="*/ 6 w 9"/>
                <a:gd name="T1" fmla="*/ 6 h 11"/>
                <a:gd name="T2" fmla="*/ 1 w 9"/>
                <a:gd name="T3" fmla="*/ 10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10"/>
                    <a:pt x="1" y="11"/>
                    <a:pt x="1" y="10"/>
                  </a:cubicBezTo>
                  <a:cubicBezTo>
                    <a:pt x="0" y="8"/>
                    <a:pt x="5" y="0"/>
                    <a:pt x="8" y="0"/>
                  </a:cubicBezTo>
                  <a:cubicBezTo>
                    <a:pt x="9" y="1"/>
                    <a:pt x="7" y="4"/>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7" name="Freeform 2636">
              <a:extLst>
                <a:ext uri="{FF2B5EF4-FFF2-40B4-BE49-F238E27FC236}">
                  <a16:creationId xmlns:a16="http://schemas.microsoft.com/office/drawing/2014/main" id="{5D9F0820-4637-444E-B34E-8DCFEA93FE43}"/>
                </a:ext>
              </a:extLst>
            </p:cNvPr>
            <p:cNvSpPr>
              <a:spLocks/>
            </p:cNvSpPr>
            <p:nvPr/>
          </p:nvSpPr>
          <p:spPr bwMode="auto">
            <a:xfrm>
              <a:off x="6834" y="3732"/>
              <a:ext cx="43" cy="53"/>
            </a:xfrm>
            <a:custGeom>
              <a:avLst/>
              <a:gdLst>
                <a:gd name="T0" fmla="*/ 6 w 9"/>
                <a:gd name="T1" fmla="*/ 6 h 11"/>
                <a:gd name="T2" fmla="*/ 1 w 9"/>
                <a:gd name="T3" fmla="*/ 9 h 11"/>
                <a:gd name="T4" fmla="*/ 8 w 9"/>
                <a:gd name="T5" fmla="*/ 0 h 11"/>
                <a:gd name="T6" fmla="*/ 6 w 9"/>
                <a:gd name="T7" fmla="*/ 6 h 11"/>
              </a:gdLst>
              <a:ahLst/>
              <a:cxnLst>
                <a:cxn ang="0">
                  <a:pos x="T0" y="T1"/>
                </a:cxn>
                <a:cxn ang="0">
                  <a:pos x="T2" y="T3"/>
                </a:cxn>
                <a:cxn ang="0">
                  <a:pos x="T4" y="T5"/>
                </a:cxn>
                <a:cxn ang="0">
                  <a:pos x="T6" y="T7"/>
                </a:cxn>
              </a:cxnLst>
              <a:rect l="0" t="0" r="r" b="b"/>
              <a:pathLst>
                <a:path w="9" h="11">
                  <a:moveTo>
                    <a:pt x="6" y="6"/>
                  </a:moveTo>
                  <a:cubicBezTo>
                    <a:pt x="3" y="9"/>
                    <a:pt x="1" y="11"/>
                    <a:pt x="1" y="9"/>
                  </a:cubicBezTo>
                  <a:cubicBezTo>
                    <a:pt x="0" y="7"/>
                    <a:pt x="6" y="0"/>
                    <a:pt x="8" y="0"/>
                  </a:cubicBezTo>
                  <a:cubicBezTo>
                    <a:pt x="9" y="0"/>
                    <a:pt x="8" y="3"/>
                    <a:pt x="6"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8" name="Freeform 2637">
              <a:extLst>
                <a:ext uri="{FF2B5EF4-FFF2-40B4-BE49-F238E27FC236}">
                  <a16:creationId xmlns:a16="http://schemas.microsoft.com/office/drawing/2014/main" id="{C53BE26E-F102-4CBC-9119-D0E9DCB50C8D}"/>
                </a:ext>
              </a:extLst>
            </p:cNvPr>
            <p:cNvSpPr>
              <a:spLocks/>
            </p:cNvSpPr>
            <p:nvPr/>
          </p:nvSpPr>
          <p:spPr bwMode="auto">
            <a:xfrm>
              <a:off x="6964" y="3583"/>
              <a:ext cx="39" cy="57"/>
            </a:xfrm>
            <a:custGeom>
              <a:avLst/>
              <a:gdLst>
                <a:gd name="T0" fmla="*/ 5 w 8"/>
                <a:gd name="T1" fmla="*/ 7 h 12"/>
                <a:gd name="T2" fmla="*/ 0 w 8"/>
                <a:gd name="T3" fmla="*/ 10 h 12"/>
                <a:gd name="T4" fmla="*/ 7 w 8"/>
                <a:gd name="T5" fmla="*/ 1 h 12"/>
                <a:gd name="T6" fmla="*/ 5 w 8"/>
                <a:gd name="T7" fmla="*/ 7 h 12"/>
              </a:gdLst>
              <a:ahLst/>
              <a:cxnLst>
                <a:cxn ang="0">
                  <a:pos x="T0" y="T1"/>
                </a:cxn>
                <a:cxn ang="0">
                  <a:pos x="T2" y="T3"/>
                </a:cxn>
                <a:cxn ang="0">
                  <a:pos x="T4" y="T5"/>
                </a:cxn>
                <a:cxn ang="0">
                  <a:pos x="T6" y="T7"/>
                </a:cxn>
              </a:cxnLst>
              <a:rect l="0" t="0" r="r" b="b"/>
              <a:pathLst>
                <a:path w="8" h="12">
                  <a:moveTo>
                    <a:pt x="5" y="7"/>
                  </a:moveTo>
                  <a:cubicBezTo>
                    <a:pt x="3" y="10"/>
                    <a:pt x="1" y="12"/>
                    <a:pt x="0" y="10"/>
                  </a:cubicBezTo>
                  <a:cubicBezTo>
                    <a:pt x="0" y="8"/>
                    <a:pt x="5" y="0"/>
                    <a:pt x="7" y="1"/>
                  </a:cubicBezTo>
                  <a:cubicBezTo>
                    <a:pt x="8" y="1"/>
                    <a:pt x="7"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499" name="Freeform 2638">
              <a:extLst>
                <a:ext uri="{FF2B5EF4-FFF2-40B4-BE49-F238E27FC236}">
                  <a16:creationId xmlns:a16="http://schemas.microsoft.com/office/drawing/2014/main" id="{BCB9C71C-4F66-4924-9BEC-715CCE3C8977}"/>
                </a:ext>
              </a:extLst>
            </p:cNvPr>
            <p:cNvSpPr>
              <a:spLocks/>
            </p:cNvSpPr>
            <p:nvPr/>
          </p:nvSpPr>
          <p:spPr bwMode="auto">
            <a:xfrm>
              <a:off x="6988" y="3592"/>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1" y="11"/>
                    <a:pt x="0" y="10"/>
                  </a:cubicBezTo>
                  <a:cubicBezTo>
                    <a:pt x="0" y="8"/>
                    <a:pt x="5" y="0"/>
                    <a:pt x="7" y="0"/>
                  </a:cubicBezTo>
                  <a:cubicBezTo>
                    <a:pt x="8" y="0"/>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0" name="Freeform 2639">
              <a:extLst>
                <a:ext uri="{FF2B5EF4-FFF2-40B4-BE49-F238E27FC236}">
                  <a16:creationId xmlns:a16="http://schemas.microsoft.com/office/drawing/2014/main" id="{D41F1901-27A1-4798-80C2-84C8A61B2E77}"/>
                </a:ext>
              </a:extLst>
            </p:cNvPr>
            <p:cNvSpPr>
              <a:spLocks/>
            </p:cNvSpPr>
            <p:nvPr/>
          </p:nvSpPr>
          <p:spPr bwMode="auto">
            <a:xfrm>
              <a:off x="7017" y="3510"/>
              <a:ext cx="39" cy="53"/>
            </a:xfrm>
            <a:custGeom>
              <a:avLst/>
              <a:gdLst>
                <a:gd name="T0" fmla="*/ 5 w 8"/>
                <a:gd name="T1" fmla="*/ 6 h 11"/>
                <a:gd name="T2" fmla="*/ 1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10"/>
                    <a:pt x="1" y="11"/>
                    <a:pt x="1" y="10"/>
                  </a:cubicBezTo>
                  <a:cubicBezTo>
                    <a:pt x="0" y="8"/>
                    <a:pt x="5" y="0"/>
                    <a:pt x="7" y="0"/>
                  </a:cubicBezTo>
                  <a:cubicBezTo>
                    <a:pt x="8" y="0"/>
                    <a:pt x="7" y="3"/>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1" name="Freeform 2640">
              <a:extLst>
                <a:ext uri="{FF2B5EF4-FFF2-40B4-BE49-F238E27FC236}">
                  <a16:creationId xmlns:a16="http://schemas.microsoft.com/office/drawing/2014/main" id="{C3806F0A-9A56-4D28-BCFE-93096EF32E39}"/>
                </a:ext>
              </a:extLst>
            </p:cNvPr>
            <p:cNvSpPr>
              <a:spLocks/>
            </p:cNvSpPr>
            <p:nvPr/>
          </p:nvSpPr>
          <p:spPr bwMode="auto">
            <a:xfrm>
              <a:off x="7041" y="3423"/>
              <a:ext cx="39" cy="58"/>
            </a:xfrm>
            <a:custGeom>
              <a:avLst/>
              <a:gdLst>
                <a:gd name="T0" fmla="*/ 6 w 8"/>
                <a:gd name="T1" fmla="*/ 7 h 12"/>
                <a:gd name="T2" fmla="*/ 1 w 8"/>
                <a:gd name="T3" fmla="*/ 11 h 12"/>
                <a:gd name="T4" fmla="*/ 7 w 8"/>
                <a:gd name="T5" fmla="*/ 1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1"/>
                    <a:pt x="2" y="12"/>
                    <a:pt x="1" y="11"/>
                  </a:cubicBezTo>
                  <a:cubicBezTo>
                    <a:pt x="0" y="9"/>
                    <a:pt x="5" y="0"/>
                    <a:pt x="7" y="1"/>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2" name="Freeform 2641">
              <a:extLst>
                <a:ext uri="{FF2B5EF4-FFF2-40B4-BE49-F238E27FC236}">
                  <a16:creationId xmlns:a16="http://schemas.microsoft.com/office/drawing/2014/main" id="{F0D6B682-EA12-4551-8B79-3920EAC0A1DF}"/>
                </a:ext>
              </a:extLst>
            </p:cNvPr>
            <p:cNvSpPr>
              <a:spLocks/>
            </p:cNvSpPr>
            <p:nvPr/>
          </p:nvSpPr>
          <p:spPr bwMode="auto">
            <a:xfrm>
              <a:off x="6988" y="3501"/>
              <a:ext cx="39" cy="57"/>
            </a:xfrm>
            <a:custGeom>
              <a:avLst/>
              <a:gdLst>
                <a:gd name="T0" fmla="*/ 6 w 8"/>
                <a:gd name="T1" fmla="*/ 7 h 12"/>
                <a:gd name="T2" fmla="*/ 1 w 8"/>
                <a:gd name="T3" fmla="*/ 11 h 12"/>
                <a:gd name="T4" fmla="*/ 7 w 8"/>
                <a:gd name="T5" fmla="*/ 1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1"/>
                  </a:cubicBezTo>
                  <a:cubicBezTo>
                    <a:pt x="0" y="8"/>
                    <a:pt x="5" y="0"/>
                    <a:pt x="7" y="1"/>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3" name="Freeform 2642">
              <a:extLst>
                <a:ext uri="{FF2B5EF4-FFF2-40B4-BE49-F238E27FC236}">
                  <a16:creationId xmlns:a16="http://schemas.microsoft.com/office/drawing/2014/main" id="{5FFFCEF2-0E4D-436E-BFF8-FB94A56C5E62}"/>
                </a:ext>
              </a:extLst>
            </p:cNvPr>
            <p:cNvSpPr>
              <a:spLocks/>
            </p:cNvSpPr>
            <p:nvPr/>
          </p:nvSpPr>
          <p:spPr bwMode="auto">
            <a:xfrm>
              <a:off x="7060" y="3346"/>
              <a:ext cx="39" cy="63"/>
            </a:xfrm>
            <a:custGeom>
              <a:avLst/>
              <a:gdLst>
                <a:gd name="T0" fmla="*/ 6 w 8"/>
                <a:gd name="T1" fmla="*/ 7 h 13"/>
                <a:gd name="T2" fmla="*/ 1 w 8"/>
                <a:gd name="T3" fmla="*/ 11 h 13"/>
                <a:gd name="T4" fmla="*/ 6 w 8"/>
                <a:gd name="T5" fmla="*/ 1 h 13"/>
                <a:gd name="T6" fmla="*/ 6 w 8"/>
                <a:gd name="T7" fmla="*/ 7 h 13"/>
              </a:gdLst>
              <a:ahLst/>
              <a:cxnLst>
                <a:cxn ang="0">
                  <a:pos x="T0" y="T1"/>
                </a:cxn>
                <a:cxn ang="0">
                  <a:pos x="T2" y="T3"/>
                </a:cxn>
                <a:cxn ang="0">
                  <a:pos x="T4" y="T5"/>
                </a:cxn>
                <a:cxn ang="0">
                  <a:pos x="T6" y="T7"/>
                </a:cxn>
              </a:cxnLst>
              <a:rect l="0" t="0" r="r" b="b"/>
              <a:pathLst>
                <a:path w="8" h="13">
                  <a:moveTo>
                    <a:pt x="6" y="7"/>
                  </a:moveTo>
                  <a:cubicBezTo>
                    <a:pt x="4" y="11"/>
                    <a:pt x="2" y="13"/>
                    <a:pt x="1" y="11"/>
                  </a:cubicBezTo>
                  <a:cubicBezTo>
                    <a:pt x="0" y="9"/>
                    <a:pt x="4" y="0"/>
                    <a:pt x="6" y="1"/>
                  </a:cubicBezTo>
                  <a:cubicBezTo>
                    <a:pt x="8" y="1"/>
                    <a:pt x="7" y="5"/>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4" name="Freeform 2643">
              <a:extLst>
                <a:ext uri="{FF2B5EF4-FFF2-40B4-BE49-F238E27FC236}">
                  <a16:creationId xmlns:a16="http://schemas.microsoft.com/office/drawing/2014/main" id="{36F2BF2B-3F26-4555-9679-30084821BF47}"/>
                </a:ext>
              </a:extLst>
            </p:cNvPr>
            <p:cNvSpPr>
              <a:spLocks/>
            </p:cNvSpPr>
            <p:nvPr/>
          </p:nvSpPr>
          <p:spPr bwMode="auto">
            <a:xfrm>
              <a:off x="7012" y="3414"/>
              <a:ext cx="39" cy="58"/>
            </a:xfrm>
            <a:custGeom>
              <a:avLst/>
              <a:gdLst>
                <a:gd name="T0" fmla="*/ 6 w 8"/>
                <a:gd name="T1" fmla="*/ 7 h 12"/>
                <a:gd name="T2" fmla="*/ 1 w 8"/>
                <a:gd name="T3" fmla="*/ 11 h 12"/>
                <a:gd name="T4" fmla="*/ 6 w 8"/>
                <a:gd name="T5" fmla="*/ 0 h 12"/>
                <a:gd name="T6" fmla="*/ 6 w 8"/>
                <a:gd name="T7" fmla="*/ 7 h 12"/>
              </a:gdLst>
              <a:ahLst/>
              <a:cxnLst>
                <a:cxn ang="0">
                  <a:pos x="T0" y="T1"/>
                </a:cxn>
                <a:cxn ang="0">
                  <a:pos x="T2" y="T3"/>
                </a:cxn>
                <a:cxn ang="0">
                  <a:pos x="T4" y="T5"/>
                </a:cxn>
                <a:cxn ang="0">
                  <a:pos x="T6" y="T7"/>
                </a:cxn>
              </a:cxnLst>
              <a:rect l="0" t="0" r="r" b="b"/>
              <a:pathLst>
                <a:path w="8" h="12">
                  <a:moveTo>
                    <a:pt x="6" y="7"/>
                  </a:moveTo>
                  <a:cubicBezTo>
                    <a:pt x="4" y="10"/>
                    <a:pt x="1" y="12"/>
                    <a:pt x="1" y="11"/>
                  </a:cubicBezTo>
                  <a:cubicBezTo>
                    <a:pt x="0" y="8"/>
                    <a:pt x="4" y="0"/>
                    <a:pt x="6" y="0"/>
                  </a:cubicBezTo>
                  <a:cubicBezTo>
                    <a:pt x="8" y="1"/>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5" name="Freeform 2644">
              <a:extLst>
                <a:ext uri="{FF2B5EF4-FFF2-40B4-BE49-F238E27FC236}">
                  <a16:creationId xmlns:a16="http://schemas.microsoft.com/office/drawing/2014/main" id="{79B4482E-9F44-4190-A9FD-9B553DB50547}"/>
                </a:ext>
              </a:extLst>
            </p:cNvPr>
            <p:cNvSpPr>
              <a:spLocks/>
            </p:cNvSpPr>
            <p:nvPr/>
          </p:nvSpPr>
          <p:spPr bwMode="auto">
            <a:xfrm>
              <a:off x="7041" y="3515"/>
              <a:ext cx="39" cy="58"/>
            </a:xfrm>
            <a:custGeom>
              <a:avLst/>
              <a:gdLst>
                <a:gd name="T0" fmla="*/ 5 w 8"/>
                <a:gd name="T1" fmla="*/ 7 h 12"/>
                <a:gd name="T2" fmla="*/ 1 w 8"/>
                <a:gd name="T3" fmla="*/ 11 h 12"/>
                <a:gd name="T4" fmla="*/ 7 w 8"/>
                <a:gd name="T5" fmla="*/ 1 h 12"/>
                <a:gd name="T6" fmla="*/ 5 w 8"/>
                <a:gd name="T7" fmla="*/ 7 h 12"/>
              </a:gdLst>
              <a:ahLst/>
              <a:cxnLst>
                <a:cxn ang="0">
                  <a:pos x="T0" y="T1"/>
                </a:cxn>
                <a:cxn ang="0">
                  <a:pos x="T2" y="T3"/>
                </a:cxn>
                <a:cxn ang="0">
                  <a:pos x="T4" y="T5"/>
                </a:cxn>
                <a:cxn ang="0">
                  <a:pos x="T6" y="T7"/>
                </a:cxn>
              </a:cxnLst>
              <a:rect l="0" t="0" r="r" b="b"/>
              <a:pathLst>
                <a:path w="8" h="12">
                  <a:moveTo>
                    <a:pt x="5" y="7"/>
                  </a:moveTo>
                  <a:cubicBezTo>
                    <a:pt x="3" y="10"/>
                    <a:pt x="1" y="12"/>
                    <a:pt x="1" y="11"/>
                  </a:cubicBezTo>
                  <a:cubicBezTo>
                    <a:pt x="0" y="9"/>
                    <a:pt x="5" y="0"/>
                    <a:pt x="7" y="1"/>
                  </a:cubicBezTo>
                  <a:cubicBezTo>
                    <a:pt x="8" y="1"/>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6" name="Freeform 2645">
              <a:extLst>
                <a:ext uri="{FF2B5EF4-FFF2-40B4-BE49-F238E27FC236}">
                  <a16:creationId xmlns:a16="http://schemas.microsoft.com/office/drawing/2014/main" id="{18070631-426B-47F7-A6A5-2C14ACFBD427}"/>
                </a:ext>
              </a:extLst>
            </p:cNvPr>
            <p:cNvSpPr>
              <a:spLocks/>
            </p:cNvSpPr>
            <p:nvPr/>
          </p:nvSpPr>
          <p:spPr bwMode="auto">
            <a:xfrm>
              <a:off x="7094" y="3443"/>
              <a:ext cx="34" cy="58"/>
            </a:xfrm>
            <a:custGeom>
              <a:avLst/>
              <a:gdLst>
                <a:gd name="T0" fmla="*/ 4 w 7"/>
                <a:gd name="T1" fmla="*/ 7 h 12"/>
                <a:gd name="T2" fmla="*/ 0 w 7"/>
                <a:gd name="T3" fmla="*/ 11 h 12"/>
                <a:gd name="T4" fmla="*/ 6 w 7"/>
                <a:gd name="T5" fmla="*/ 0 h 12"/>
                <a:gd name="T6" fmla="*/ 4 w 7"/>
                <a:gd name="T7" fmla="*/ 7 h 12"/>
              </a:gdLst>
              <a:ahLst/>
              <a:cxnLst>
                <a:cxn ang="0">
                  <a:pos x="T0" y="T1"/>
                </a:cxn>
                <a:cxn ang="0">
                  <a:pos x="T2" y="T3"/>
                </a:cxn>
                <a:cxn ang="0">
                  <a:pos x="T4" y="T5"/>
                </a:cxn>
                <a:cxn ang="0">
                  <a:pos x="T6" y="T7"/>
                </a:cxn>
              </a:cxnLst>
              <a:rect l="0" t="0" r="r" b="b"/>
              <a:pathLst>
                <a:path w="7" h="12">
                  <a:moveTo>
                    <a:pt x="4" y="7"/>
                  </a:moveTo>
                  <a:cubicBezTo>
                    <a:pt x="2" y="10"/>
                    <a:pt x="0" y="12"/>
                    <a:pt x="0" y="11"/>
                  </a:cubicBezTo>
                  <a:cubicBezTo>
                    <a:pt x="0" y="8"/>
                    <a:pt x="4" y="0"/>
                    <a:pt x="6" y="0"/>
                  </a:cubicBezTo>
                  <a:cubicBezTo>
                    <a:pt x="7" y="0"/>
                    <a:pt x="6"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7" name="Freeform 2646">
              <a:extLst>
                <a:ext uri="{FF2B5EF4-FFF2-40B4-BE49-F238E27FC236}">
                  <a16:creationId xmlns:a16="http://schemas.microsoft.com/office/drawing/2014/main" id="{54316DEC-5B49-4341-A206-899D22D4BF36}"/>
                </a:ext>
              </a:extLst>
            </p:cNvPr>
            <p:cNvSpPr>
              <a:spLocks/>
            </p:cNvSpPr>
            <p:nvPr/>
          </p:nvSpPr>
          <p:spPr bwMode="auto">
            <a:xfrm>
              <a:off x="7123" y="3356"/>
              <a:ext cx="34" cy="58"/>
            </a:xfrm>
            <a:custGeom>
              <a:avLst/>
              <a:gdLst>
                <a:gd name="T0" fmla="*/ 5 w 7"/>
                <a:gd name="T1" fmla="*/ 7 h 12"/>
                <a:gd name="T2" fmla="*/ 1 w 7"/>
                <a:gd name="T3" fmla="*/ 11 h 12"/>
                <a:gd name="T4" fmla="*/ 6 w 7"/>
                <a:gd name="T5" fmla="*/ 0 h 12"/>
                <a:gd name="T6" fmla="*/ 5 w 7"/>
                <a:gd name="T7" fmla="*/ 7 h 12"/>
              </a:gdLst>
              <a:ahLst/>
              <a:cxnLst>
                <a:cxn ang="0">
                  <a:pos x="T0" y="T1"/>
                </a:cxn>
                <a:cxn ang="0">
                  <a:pos x="T2" y="T3"/>
                </a:cxn>
                <a:cxn ang="0">
                  <a:pos x="T4" y="T5"/>
                </a:cxn>
                <a:cxn ang="0">
                  <a:pos x="T6" y="T7"/>
                </a:cxn>
              </a:cxnLst>
              <a:rect l="0" t="0" r="r" b="b"/>
              <a:pathLst>
                <a:path w="7" h="12">
                  <a:moveTo>
                    <a:pt x="5" y="7"/>
                  </a:moveTo>
                  <a:cubicBezTo>
                    <a:pt x="3" y="10"/>
                    <a:pt x="1" y="12"/>
                    <a:pt x="1" y="11"/>
                  </a:cubicBezTo>
                  <a:cubicBezTo>
                    <a:pt x="0" y="9"/>
                    <a:pt x="4" y="0"/>
                    <a:pt x="6" y="0"/>
                  </a:cubicBezTo>
                  <a:cubicBezTo>
                    <a:pt x="7"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8" name="Freeform 2647">
              <a:extLst>
                <a:ext uri="{FF2B5EF4-FFF2-40B4-BE49-F238E27FC236}">
                  <a16:creationId xmlns:a16="http://schemas.microsoft.com/office/drawing/2014/main" id="{CEC8FC49-9B52-4E05-870F-AE4642B2F972}"/>
                </a:ext>
              </a:extLst>
            </p:cNvPr>
            <p:cNvSpPr>
              <a:spLocks/>
            </p:cNvSpPr>
            <p:nvPr/>
          </p:nvSpPr>
          <p:spPr bwMode="auto">
            <a:xfrm>
              <a:off x="7094" y="3361"/>
              <a:ext cx="34" cy="62"/>
            </a:xfrm>
            <a:custGeom>
              <a:avLst/>
              <a:gdLst>
                <a:gd name="T0" fmla="*/ 5 w 7"/>
                <a:gd name="T1" fmla="*/ 7 h 13"/>
                <a:gd name="T2" fmla="*/ 0 w 7"/>
                <a:gd name="T3" fmla="*/ 11 h 13"/>
                <a:gd name="T4" fmla="*/ 6 w 7"/>
                <a:gd name="T5" fmla="*/ 0 h 13"/>
                <a:gd name="T6" fmla="*/ 5 w 7"/>
                <a:gd name="T7" fmla="*/ 7 h 13"/>
              </a:gdLst>
              <a:ahLst/>
              <a:cxnLst>
                <a:cxn ang="0">
                  <a:pos x="T0" y="T1"/>
                </a:cxn>
                <a:cxn ang="0">
                  <a:pos x="T2" y="T3"/>
                </a:cxn>
                <a:cxn ang="0">
                  <a:pos x="T4" y="T5"/>
                </a:cxn>
                <a:cxn ang="0">
                  <a:pos x="T6" y="T7"/>
                </a:cxn>
              </a:cxnLst>
              <a:rect l="0" t="0" r="r" b="b"/>
              <a:pathLst>
                <a:path w="7" h="13">
                  <a:moveTo>
                    <a:pt x="5" y="7"/>
                  </a:moveTo>
                  <a:cubicBezTo>
                    <a:pt x="3" y="11"/>
                    <a:pt x="1" y="13"/>
                    <a:pt x="0" y="11"/>
                  </a:cubicBezTo>
                  <a:cubicBezTo>
                    <a:pt x="0" y="9"/>
                    <a:pt x="4" y="0"/>
                    <a:pt x="6" y="0"/>
                  </a:cubicBezTo>
                  <a:cubicBezTo>
                    <a:pt x="7" y="1"/>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09" name="Freeform 2648">
              <a:extLst>
                <a:ext uri="{FF2B5EF4-FFF2-40B4-BE49-F238E27FC236}">
                  <a16:creationId xmlns:a16="http://schemas.microsoft.com/office/drawing/2014/main" id="{4992FE07-C6B5-4EF2-9BF9-7B1F70FB7EEB}"/>
                </a:ext>
              </a:extLst>
            </p:cNvPr>
            <p:cNvSpPr>
              <a:spLocks/>
            </p:cNvSpPr>
            <p:nvPr/>
          </p:nvSpPr>
          <p:spPr bwMode="auto">
            <a:xfrm>
              <a:off x="7176" y="3235"/>
              <a:ext cx="29" cy="63"/>
            </a:xfrm>
            <a:custGeom>
              <a:avLst/>
              <a:gdLst>
                <a:gd name="T0" fmla="*/ 4 w 6"/>
                <a:gd name="T1" fmla="*/ 8 h 13"/>
                <a:gd name="T2" fmla="*/ 1 w 6"/>
                <a:gd name="T3" fmla="*/ 12 h 13"/>
                <a:gd name="T4" fmla="*/ 5 w 6"/>
                <a:gd name="T5" fmla="*/ 1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1" y="13"/>
                    <a:pt x="1" y="12"/>
                  </a:cubicBezTo>
                  <a:cubicBezTo>
                    <a:pt x="0" y="9"/>
                    <a:pt x="3" y="0"/>
                    <a:pt x="5" y="1"/>
                  </a:cubicBezTo>
                  <a:cubicBezTo>
                    <a:pt x="6" y="1"/>
                    <a:pt x="5"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0" name="Freeform 2649">
              <a:extLst>
                <a:ext uri="{FF2B5EF4-FFF2-40B4-BE49-F238E27FC236}">
                  <a16:creationId xmlns:a16="http://schemas.microsoft.com/office/drawing/2014/main" id="{1E8DB9BA-77AC-4FE0-9B03-DB403755B389}"/>
                </a:ext>
              </a:extLst>
            </p:cNvPr>
            <p:cNvSpPr>
              <a:spLocks/>
            </p:cNvSpPr>
            <p:nvPr/>
          </p:nvSpPr>
          <p:spPr bwMode="auto">
            <a:xfrm>
              <a:off x="7210" y="3187"/>
              <a:ext cx="24" cy="63"/>
            </a:xfrm>
            <a:custGeom>
              <a:avLst/>
              <a:gdLst>
                <a:gd name="T0" fmla="*/ 3 w 5"/>
                <a:gd name="T1" fmla="*/ 8 h 13"/>
                <a:gd name="T2" fmla="*/ 0 w 5"/>
                <a:gd name="T3" fmla="*/ 12 h 13"/>
                <a:gd name="T4" fmla="*/ 4 w 5"/>
                <a:gd name="T5" fmla="*/ 1 h 13"/>
                <a:gd name="T6" fmla="*/ 3 w 5"/>
                <a:gd name="T7" fmla="*/ 8 h 13"/>
              </a:gdLst>
              <a:ahLst/>
              <a:cxnLst>
                <a:cxn ang="0">
                  <a:pos x="T0" y="T1"/>
                </a:cxn>
                <a:cxn ang="0">
                  <a:pos x="T2" y="T3"/>
                </a:cxn>
                <a:cxn ang="0">
                  <a:pos x="T4" y="T5"/>
                </a:cxn>
                <a:cxn ang="0">
                  <a:pos x="T6" y="T7"/>
                </a:cxn>
              </a:cxnLst>
              <a:rect l="0" t="0" r="r" b="b"/>
              <a:pathLst>
                <a:path w="5" h="13">
                  <a:moveTo>
                    <a:pt x="3" y="8"/>
                  </a:moveTo>
                  <a:cubicBezTo>
                    <a:pt x="2" y="11"/>
                    <a:pt x="1" y="13"/>
                    <a:pt x="0" y="12"/>
                  </a:cubicBezTo>
                  <a:cubicBezTo>
                    <a:pt x="0" y="10"/>
                    <a:pt x="3" y="0"/>
                    <a:pt x="4" y="1"/>
                  </a:cubicBezTo>
                  <a:cubicBezTo>
                    <a:pt x="5" y="1"/>
                    <a:pt x="5" y="5"/>
                    <a:pt x="3"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1" name="Freeform 2650">
              <a:extLst>
                <a:ext uri="{FF2B5EF4-FFF2-40B4-BE49-F238E27FC236}">
                  <a16:creationId xmlns:a16="http://schemas.microsoft.com/office/drawing/2014/main" id="{A582525D-24CE-4F39-887B-C9539A36AB99}"/>
                </a:ext>
              </a:extLst>
            </p:cNvPr>
            <p:cNvSpPr>
              <a:spLocks/>
            </p:cNvSpPr>
            <p:nvPr/>
          </p:nvSpPr>
          <p:spPr bwMode="auto">
            <a:xfrm>
              <a:off x="7162" y="3308"/>
              <a:ext cx="33" cy="58"/>
            </a:xfrm>
            <a:custGeom>
              <a:avLst/>
              <a:gdLst>
                <a:gd name="T0" fmla="*/ 5 w 7"/>
                <a:gd name="T1" fmla="*/ 7 h 12"/>
                <a:gd name="T2" fmla="*/ 1 w 7"/>
                <a:gd name="T3" fmla="*/ 11 h 12"/>
                <a:gd name="T4" fmla="*/ 6 w 7"/>
                <a:gd name="T5" fmla="*/ 0 h 12"/>
                <a:gd name="T6" fmla="*/ 5 w 7"/>
                <a:gd name="T7" fmla="*/ 7 h 12"/>
              </a:gdLst>
              <a:ahLst/>
              <a:cxnLst>
                <a:cxn ang="0">
                  <a:pos x="T0" y="T1"/>
                </a:cxn>
                <a:cxn ang="0">
                  <a:pos x="T2" y="T3"/>
                </a:cxn>
                <a:cxn ang="0">
                  <a:pos x="T4" y="T5"/>
                </a:cxn>
                <a:cxn ang="0">
                  <a:pos x="T6" y="T7"/>
                </a:cxn>
              </a:cxnLst>
              <a:rect l="0" t="0" r="r" b="b"/>
              <a:pathLst>
                <a:path w="7" h="12">
                  <a:moveTo>
                    <a:pt x="5" y="7"/>
                  </a:moveTo>
                  <a:cubicBezTo>
                    <a:pt x="3" y="10"/>
                    <a:pt x="2" y="12"/>
                    <a:pt x="1" y="11"/>
                  </a:cubicBezTo>
                  <a:cubicBezTo>
                    <a:pt x="0" y="9"/>
                    <a:pt x="5" y="0"/>
                    <a:pt x="6" y="0"/>
                  </a:cubicBezTo>
                  <a:cubicBezTo>
                    <a:pt x="7"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2" name="Freeform 2651">
              <a:extLst>
                <a:ext uri="{FF2B5EF4-FFF2-40B4-BE49-F238E27FC236}">
                  <a16:creationId xmlns:a16="http://schemas.microsoft.com/office/drawing/2014/main" id="{1F1059C6-A6AD-4F8F-9581-A5B0C48DA60C}"/>
                </a:ext>
              </a:extLst>
            </p:cNvPr>
            <p:cNvSpPr>
              <a:spLocks/>
            </p:cNvSpPr>
            <p:nvPr/>
          </p:nvSpPr>
          <p:spPr bwMode="auto">
            <a:xfrm>
              <a:off x="7200" y="3245"/>
              <a:ext cx="29" cy="63"/>
            </a:xfrm>
            <a:custGeom>
              <a:avLst/>
              <a:gdLst>
                <a:gd name="T0" fmla="*/ 4 w 6"/>
                <a:gd name="T1" fmla="*/ 8 h 13"/>
                <a:gd name="T2" fmla="*/ 1 w 6"/>
                <a:gd name="T3" fmla="*/ 12 h 13"/>
                <a:gd name="T4" fmla="*/ 6 w 6"/>
                <a:gd name="T5" fmla="*/ 1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2" y="13"/>
                    <a:pt x="1" y="12"/>
                  </a:cubicBezTo>
                  <a:cubicBezTo>
                    <a:pt x="0" y="11"/>
                    <a:pt x="4" y="0"/>
                    <a:pt x="6" y="1"/>
                  </a:cubicBezTo>
                  <a:cubicBezTo>
                    <a:pt x="6" y="1"/>
                    <a:pt x="5"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3" name="Freeform 2652">
              <a:extLst>
                <a:ext uri="{FF2B5EF4-FFF2-40B4-BE49-F238E27FC236}">
                  <a16:creationId xmlns:a16="http://schemas.microsoft.com/office/drawing/2014/main" id="{B81D96F1-7AC5-42BC-B33C-169B100EC794}"/>
                </a:ext>
              </a:extLst>
            </p:cNvPr>
            <p:cNvSpPr>
              <a:spLocks/>
            </p:cNvSpPr>
            <p:nvPr/>
          </p:nvSpPr>
          <p:spPr bwMode="auto">
            <a:xfrm>
              <a:off x="7229" y="3216"/>
              <a:ext cx="24" cy="53"/>
            </a:xfrm>
            <a:custGeom>
              <a:avLst/>
              <a:gdLst>
                <a:gd name="T0" fmla="*/ 3 w 5"/>
                <a:gd name="T1" fmla="*/ 7 h 11"/>
                <a:gd name="T2" fmla="*/ 0 w 5"/>
                <a:gd name="T3" fmla="*/ 11 h 11"/>
                <a:gd name="T4" fmla="*/ 2 w 5"/>
                <a:gd name="T5" fmla="*/ 6 h 11"/>
                <a:gd name="T6" fmla="*/ 4 w 5"/>
                <a:gd name="T7" fmla="*/ 0 h 11"/>
                <a:gd name="T8" fmla="*/ 4 w 5"/>
                <a:gd name="T9" fmla="*/ 0 h 11"/>
                <a:gd name="T10" fmla="*/ 3 w 5"/>
                <a:gd name="T11" fmla="*/ 7 h 11"/>
              </a:gdLst>
              <a:ahLst/>
              <a:cxnLst>
                <a:cxn ang="0">
                  <a:pos x="T0" y="T1"/>
                </a:cxn>
                <a:cxn ang="0">
                  <a:pos x="T2" y="T3"/>
                </a:cxn>
                <a:cxn ang="0">
                  <a:pos x="T4" y="T5"/>
                </a:cxn>
                <a:cxn ang="0">
                  <a:pos x="T6" y="T7"/>
                </a:cxn>
                <a:cxn ang="0">
                  <a:pos x="T8" y="T9"/>
                </a:cxn>
                <a:cxn ang="0">
                  <a:pos x="T10" y="T11"/>
                </a:cxn>
              </a:cxnLst>
              <a:rect l="0" t="0" r="r" b="b"/>
              <a:pathLst>
                <a:path w="5" h="11">
                  <a:moveTo>
                    <a:pt x="3" y="7"/>
                  </a:moveTo>
                  <a:cubicBezTo>
                    <a:pt x="3" y="8"/>
                    <a:pt x="1" y="11"/>
                    <a:pt x="0" y="11"/>
                  </a:cubicBezTo>
                  <a:cubicBezTo>
                    <a:pt x="0" y="11"/>
                    <a:pt x="1" y="7"/>
                    <a:pt x="2" y="6"/>
                  </a:cubicBezTo>
                  <a:cubicBezTo>
                    <a:pt x="3" y="2"/>
                    <a:pt x="4" y="0"/>
                    <a:pt x="4" y="0"/>
                  </a:cubicBezTo>
                  <a:cubicBezTo>
                    <a:pt x="4" y="0"/>
                    <a:pt x="4" y="0"/>
                    <a:pt x="4" y="0"/>
                  </a:cubicBezTo>
                  <a:cubicBezTo>
                    <a:pt x="5" y="1"/>
                    <a:pt x="4" y="5"/>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4" name="Freeform 2653">
              <a:extLst>
                <a:ext uri="{FF2B5EF4-FFF2-40B4-BE49-F238E27FC236}">
                  <a16:creationId xmlns:a16="http://schemas.microsoft.com/office/drawing/2014/main" id="{9FDA2341-07C4-4279-93DF-EB97AE8DC5CE}"/>
                </a:ext>
              </a:extLst>
            </p:cNvPr>
            <p:cNvSpPr>
              <a:spLocks/>
            </p:cNvSpPr>
            <p:nvPr/>
          </p:nvSpPr>
          <p:spPr bwMode="auto">
            <a:xfrm>
              <a:off x="7239" y="3144"/>
              <a:ext cx="24" cy="58"/>
            </a:xfrm>
            <a:custGeom>
              <a:avLst/>
              <a:gdLst>
                <a:gd name="T0" fmla="*/ 3 w 5"/>
                <a:gd name="T1" fmla="*/ 7 h 12"/>
                <a:gd name="T2" fmla="*/ 1 w 5"/>
                <a:gd name="T3" fmla="*/ 12 h 12"/>
                <a:gd name="T4" fmla="*/ 4 w 5"/>
                <a:gd name="T5" fmla="*/ 0 h 12"/>
                <a:gd name="T6" fmla="*/ 4 w 5"/>
                <a:gd name="T7" fmla="*/ 0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2" y="10"/>
                    <a:pt x="1" y="12"/>
                    <a:pt x="1" y="12"/>
                  </a:cubicBezTo>
                  <a:cubicBezTo>
                    <a:pt x="0" y="10"/>
                    <a:pt x="3" y="0"/>
                    <a:pt x="4" y="0"/>
                  </a:cubicBezTo>
                  <a:cubicBezTo>
                    <a:pt x="4" y="0"/>
                    <a:pt x="4" y="0"/>
                    <a:pt x="4" y="0"/>
                  </a:cubicBezTo>
                  <a:cubicBezTo>
                    <a:pt x="5"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5" name="Freeform 2654">
              <a:extLst>
                <a:ext uri="{FF2B5EF4-FFF2-40B4-BE49-F238E27FC236}">
                  <a16:creationId xmlns:a16="http://schemas.microsoft.com/office/drawing/2014/main" id="{5A942C0B-F822-4131-B45D-927279CAF79B}"/>
                </a:ext>
              </a:extLst>
            </p:cNvPr>
            <p:cNvSpPr>
              <a:spLocks/>
            </p:cNvSpPr>
            <p:nvPr/>
          </p:nvSpPr>
          <p:spPr bwMode="auto">
            <a:xfrm>
              <a:off x="7268" y="3091"/>
              <a:ext cx="19" cy="58"/>
            </a:xfrm>
            <a:custGeom>
              <a:avLst/>
              <a:gdLst>
                <a:gd name="T0" fmla="*/ 3 w 4"/>
                <a:gd name="T1" fmla="*/ 7 h 12"/>
                <a:gd name="T2" fmla="*/ 1 w 4"/>
                <a:gd name="T3" fmla="*/ 12 h 12"/>
                <a:gd name="T4" fmla="*/ 2 w 4"/>
                <a:gd name="T5" fmla="*/ 6 h 12"/>
                <a:gd name="T6" fmla="*/ 4 w 4"/>
                <a:gd name="T7" fmla="*/ 0 h 12"/>
                <a:gd name="T8" fmla="*/ 4 w 4"/>
                <a:gd name="T9" fmla="*/ 0 h 12"/>
                <a:gd name="T10" fmla="*/ 3 w 4"/>
                <a:gd name="T11" fmla="*/ 7 h 12"/>
              </a:gdLst>
              <a:ahLst/>
              <a:cxnLst>
                <a:cxn ang="0">
                  <a:pos x="T0" y="T1"/>
                </a:cxn>
                <a:cxn ang="0">
                  <a:pos x="T2" y="T3"/>
                </a:cxn>
                <a:cxn ang="0">
                  <a:pos x="T4" y="T5"/>
                </a:cxn>
                <a:cxn ang="0">
                  <a:pos x="T6" y="T7"/>
                </a:cxn>
                <a:cxn ang="0">
                  <a:pos x="T8" y="T9"/>
                </a:cxn>
                <a:cxn ang="0">
                  <a:pos x="T10" y="T11"/>
                </a:cxn>
              </a:cxnLst>
              <a:rect l="0" t="0" r="r" b="b"/>
              <a:pathLst>
                <a:path w="4" h="12">
                  <a:moveTo>
                    <a:pt x="3" y="7"/>
                  </a:moveTo>
                  <a:cubicBezTo>
                    <a:pt x="3" y="8"/>
                    <a:pt x="1" y="12"/>
                    <a:pt x="1" y="12"/>
                  </a:cubicBezTo>
                  <a:cubicBezTo>
                    <a:pt x="0" y="11"/>
                    <a:pt x="1" y="6"/>
                    <a:pt x="2" y="6"/>
                  </a:cubicBezTo>
                  <a:cubicBezTo>
                    <a:pt x="2" y="3"/>
                    <a:pt x="3" y="0"/>
                    <a:pt x="4" y="0"/>
                  </a:cubicBezTo>
                  <a:cubicBezTo>
                    <a:pt x="4" y="0"/>
                    <a:pt x="4" y="0"/>
                    <a:pt x="4" y="0"/>
                  </a:cubicBezTo>
                  <a:cubicBezTo>
                    <a:pt x="4"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6" name="Freeform 2655">
              <a:extLst>
                <a:ext uri="{FF2B5EF4-FFF2-40B4-BE49-F238E27FC236}">
                  <a16:creationId xmlns:a16="http://schemas.microsoft.com/office/drawing/2014/main" id="{7F266EE3-A6FB-458E-824B-BC47FA94D07B}"/>
                </a:ext>
              </a:extLst>
            </p:cNvPr>
            <p:cNvSpPr>
              <a:spLocks/>
            </p:cNvSpPr>
            <p:nvPr/>
          </p:nvSpPr>
          <p:spPr bwMode="auto">
            <a:xfrm>
              <a:off x="7253" y="3163"/>
              <a:ext cx="24" cy="58"/>
            </a:xfrm>
            <a:custGeom>
              <a:avLst/>
              <a:gdLst>
                <a:gd name="T0" fmla="*/ 3 w 5"/>
                <a:gd name="T1" fmla="*/ 7 h 12"/>
                <a:gd name="T2" fmla="*/ 1 w 5"/>
                <a:gd name="T3" fmla="*/ 12 h 12"/>
                <a:gd name="T4" fmla="*/ 4 w 5"/>
                <a:gd name="T5" fmla="*/ 0 h 12"/>
                <a:gd name="T6" fmla="*/ 4 w 5"/>
                <a:gd name="T7" fmla="*/ 0 h 12"/>
                <a:gd name="T8" fmla="*/ 3 w 5"/>
                <a:gd name="T9" fmla="*/ 7 h 12"/>
              </a:gdLst>
              <a:ahLst/>
              <a:cxnLst>
                <a:cxn ang="0">
                  <a:pos x="T0" y="T1"/>
                </a:cxn>
                <a:cxn ang="0">
                  <a:pos x="T2" y="T3"/>
                </a:cxn>
                <a:cxn ang="0">
                  <a:pos x="T4" y="T5"/>
                </a:cxn>
                <a:cxn ang="0">
                  <a:pos x="T6" y="T7"/>
                </a:cxn>
                <a:cxn ang="0">
                  <a:pos x="T8" y="T9"/>
                </a:cxn>
              </a:cxnLst>
              <a:rect l="0" t="0" r="r" b="b"/>
              <a:pathLst>
                <a:path w="5" h="12">
                  <a:moveTo>
                    <a:pt x="3" y="7"/>
                  </a:moveTo>
                  <a:cubicBezTo>
                    <a:pt x="3" y="7"/>
                    <a:pt x="1" y="11"/>
                    <a:pt x="1" y="12"/>
                  </a:cubicBezTo>
                  <a:cubicBezTo>
                    <a:pt x="0" y="11"/>
                    <a:pt x="4" y="0"/>
                    <a:pt x="4" y="0"/>
                  </a:cubicBezTo>
                  <a:cubicBezTo>
                    <a:pt x="4" y="0"/>
                    <a:pt x="4" y="0"/>
                    <a:pt x="4" y="0"/>
                  </a:cubicBezTo>
                  <a:cubicBezTo>
                    <a:pt x="5"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7" name="Freeform 2656">
              <a:extLst>
                <a:ext uri="{FF2B5EF4-FFF2-40B4-BE49-F238E27FC236}">
                  <a16:creationId xmlns:a16="http://schemas.microsoft.com/office/drawing/2014/main" id="{18AAE511-BE45-42CE-A5BB-CED008EF3510}"/>
                </a:ext>
              </a:extLst>
            </p:cNvPr>
            <p:cNvSpPr>
              <a:spLocks/>
            </p:cNvSpPr>
            <p:nvPr/>
          </p:nvSpPr>
          <p:spPr bwMode="auto">
            <a:xfrm>
              <a:off x="7248" y="2990"/>
              <a:ext cx="24" cy="62"/>
            </a:xfrm>
            <a:custGeom>
              <a:avLst/>
              <a:gdLst>
                <a:gd name="T0" fmla="*/ 4 w 5"/>
                <a:gd name="T1" fmla="*/ 8 h 13"/>
                <a:gd name="T2" fmla="*/ 1 w 5"/>
                <a:gd name="T3" fmla="*/ 12 h 13"/>
                <a:gd name="T4" fmla="*/ 4 w 5"/>
                <a:gd name="T5" fmla="*/ 0 h 13"/>
                <a:gd name="T6" fmla="*/ 4 w 5"/>
                <a:gd name="T7" fmla="*/ 8 h 13"/>
              </a:gdLst>
              <a:ahLst/>
              <a:cxnLst>
                <a:cxn ang="0">
                  <a:pos x="T0" y="T1"/>
                </a:cxn>
                <a:cxn ang="0">
                  <a:pos x="T2" y="T3"/>
                </a:cxn>
                <a:cxn ang="0">
                  <a:pos x="T4" y="T5"/>
                </a:cxn>
                <a:cxn ang="0">
                  <a:pos x="T6" y="T7"/>
                </a:cxn>
              </a:cxnLst>
              <a:rect l="0" t="0" r="r" b="b"/>
              <a:pathLst>
                <a:path w="5" h="13">
                  <a:moveTo>
                    <a:pt x="4" y="8"/>
                  </a:moveTo>
                  <a:cubicBezTo>
                    <a:pt x="3" y="11"/>
                    <a:pt x="2" y="13"/>
                    <a:pt x="1" y="12"/>
                  </a:cubicBezTo>
                  <a:cubicBezTo>
                    <a:pt x="0" y="10"/>
                    <a:pt x="3" y="0"/>
                    <a:pt x="4" y="0"/>
                  </a:cubicBezTo>
                  <a:cubicBezTo>
                    <a:pt x="5" y="1"/>
                    <a:pt x="5" y="5"/>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8" name="Freeform 2657">
              <a:extLst>
                <a:ext uri="{FF2B5EF4-FFF2-40B4-BE49-F238E27FC236}">
                  <a16:creationId xmlns:a16="http://schemas.microsoft.com/office/drawing/2014/main" id="{3A08078D-980E-4D74-A035-78DA5801103C}"/>
                </a:ext>
              </a:extLst>
            </p:cNvPr>
            <p:cNvSpPr>
              <a:spLocks/>
            </p:cNvSpPr>
            <p:nvPr/>
          </p:nvSpPr>
          <p:spPr bwMode="auto">
            <a:xfrm>
              <a:off x="7215" y="3062"/>
              <a:ext cx="28" cy="63"/>
            </a:xfrm>
            <a:custGeom>
              <a:avLst/>
              <a:gdLst>
                <a:gd name="T0" fmla="*/ 4 w 6"/>
                <a:gd name="T1" fmla="*/ 8 h 13"/>
                <a:gd name="T2" fmla="*/ 1 w 6"/>
                <a:gd name="T3" fmla="*/ 12 h 13"/>
                <a:gd name="T4" fmla="*/ 4 w 6"/>
                <a:gd name="T5" fmla="*/ 0 h 13"/>
                <a:gd name="T6" fmla="*/ 4 w 6"/>
                <a:gd name="T7" fmla="*/ 8 h 13"/>
              </a:gdLst>
              <a:ahLst/>
              <a:cxnLst>
                <a:cxn ang="0">
                  <a:pos x="T0" y="T1"/>
                </a:cxn>
                <a:cxn ang="0">
                  <a:pos x="T2" y="T3"/>
                </a:cxn>
                <a:cxn ang="0">
                  <a:pos x="T4" y="T5"/>
                </a:cxn>
                <a:cxn ang="0">
                  <a:pos x="T6" y="T7"/>
                </a:cxn>
              </a:cxnLst>
              <a:rect l="0" t="0" r="r" b="b"/>
              <a:pathLst>
                <a:path w="6" h="13">
                  <a:moveTo>
                    <a:pt x="4" y="8"/>
                  </a:moveTo>
                  <a:cubicBezTo>
                    <a:pt x="3" y="11"/>
                    <a:pt x="2" y="13"/>
                    <a:pt x="1" y="12"/>
                  </a:cubicBezTo>
                  <a:cubicBezTo>
                    <a:pt x="0" y="10"/>
                    <a:pt x="3" y="0"/>
                    <a:pt x="4" y="0"/>
                  </a:cubicBezTo>
                  <a:cubicBezTo>
                    <a:pt x="6" y="1"/>
                    <a:pt x="5" y="4"/>
                    <a:pt x="4"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19" name="Freeform 2658">
              <a:extLst>
                <a:ext uri="{FF2B5EF4-FFF2-40B4-BE49-F238E27FC236}">
                  <a16:creationId xmlns:a16="http://schemas.microsoft.com/office/drawing/2014/main" id="{DA383BA1-CFA1-4569-BAFA-D5E782D17F34}"/>
                </a:ext>
              </a:extLst>
            </p:cNvPr>
            <p:cNvSpPr>
              <a:spLocks/>
            </p:cNvSpPr>
            <p:nvPr/>
          </p:nvSpPr>
          <p:spPr bwMode="auto">
            <a:xfrm>
              <a:off x="7162" y="3192"/>
              <a:ext cx="28" cy="63"/>
            </a:xfrm>
            <a:custGeom>
              <a:avLst/>
              <a:gdLst>
                <a:gd name="T0" fmla="*/ 5 w 6"/>
                <a:gd name="T1" fmla="*/ 7 h 13"/>
                <a:gd name="T2" fmla="*/ 1 w 6"/>
                <a:gd name="T3" fmla="*/ 11 h 13"/>
                <a:gd name="T4" fmla="*/ 5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3" y="11"/>
                    <a:pt x="2" y="13"/>
                    <a:pt x="1" y="11"/>
                  </a:cubicBezTo>
                  <a:cubicBezTo>
                    <a:pt x="0" y="8"/>
                    <a:pt x="3" y="0"/>
                    <a:pt x="5" y="0"/>
                  </a:cubicBezTo>
                  <a:cubicBezTo>
                    <a:pt x="6"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0" name="Freeform 2659">
              <a:extLst>
                <a:ext uri="{FF2B5EF4-FFF2-40B4-BE49-F238E27FC236}">
                  <a16:creationId xmlns:a16="http://schemas.microsoft.com/office/drawing/2014/main" id="{0621AB43-A226-47CD-BE0B-87DBA4191BBE}"/>
                </a:ext>
              </a:extLst>
            </p:cNvPr>
            <p:cNvSpPr>
              <a:spLocks/>
            </p:cNvSpPr>
            <p:nvPr/>
          </p:nvSpPr>
          <p:spPr bwMode="auto">
            <a:xfrm>
              <a:off x="7200" y="3149"/>
              <a:ext cx="29" cy="62"/>
            </a:xfrm>
            <a:custGeom>
              <a:avLst/>
              <a:gdLst>
                <a:gd name="T0" fmla="*/ 4 w 6"/>
                <a:gd name="T1" fmla="*/ 7 h 13"/>
                <a:gd name="T2" fmla="*/ 1 w 6"/>
                <a:gd name="T3" fmla="*/ 12 h 13"/>
                <a:gd name="T4" fmla="*/ 5 w 6"/>
                <a:gd name="T5" fmla="*/ 0 h 13"/>
                <a:gd name="T6" fmla="*/ 4 w 6"/>
                <a:gd name="T7" fmla="*/ 7 h 13"/>
              </a:gdLst>
              <a:ahLst/>
              <a:cxnLst>
                <a:cxn ang="0">
                  <a:pos x="T0" y="T1"/>
                </a:cxn>
                <a:cxn ang="0">
                  <a:pos x="T2" y="T3"/>
                </a:cxn>
                <a:cxn ang="0">
                  <a:pos x="T4" y="T5"/>
                </a:cxn>
                <a:cxn ang="0">
                  <a:pos x="T6" y="T7"/>
                </a:cxn>
              </a:cxnLst>
              <a:rect l="0" t="0" r="r" b="b"/>
              <a:pathLst>
                <a:path w="6" h="13">
                  <a:moveTo>
                    <a:pt x="4" y="7"/>
                  </a:moveTo>
                  <a:cubicBezTo>
                    <a:pt x="3" y="11"/>
                    <a:pt x="1" y="13"/>
                    <a:pt x="1" y="12"/>
                  </a:cubicBezTo>
                  <a:cubicBezTo>
                    <a:pt x="0" y="9"/>
                    <a:pt x="3" y="0"/>
                    <a:pt x="5" y="0"/>
                  </a:cubicBezTo>
                  <a:cubicBezTo>
                    <a:pt x="6" y="0"/>
                    <a:pt x="5"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1" name="Freeform 2660">
              <a:extLst>
                <a:ext uri="{FF2B5EF4-FFF2-40B4-BE49-F238E27FC236}">
                  <a16:creationId xmlns:a16="http://schemas.microsoft.com/office/drawing/2014/main" id="{1B921D7A-D750-4224-8DFC-D02E5138A23A}"/>
                </a:ext>
              </a:extLst>
            </p:cNvPr>
            <p:cNvSpPr>
              <a:spLocks/>
            </p:cNvSpPr>
            <p:nvPr/>
          </p:nvSpPr>
          <p:spPr bwMode="auto">
            <a:xfrm>
              <a:off x="7109" y="3284"/>
              <a:ext cx="33" cy="58"/>
            </a:xfrm>
            <a:custGeom>
              <a:avLst/>
              <a:gdLst>
                <a:gd name="T0" fmla="*/ 6 w 7"/>
                <a:gd name="T1" fmla="*/ 7 h 12"/>
                <a:gd name="T2" fmla="*/ 1 w 7"/>
                <a:gd name="T3" fmla="*/ 11 h 12"/>
                <a:gd name="T4" fmla="*/ 6 w 7"/>
                <a:gd name="T5" fmla="*/ 0 h 12"/>
                <a:gd name="T6" fmla="*/ 6 w 7"/>
                <a:gd name="T7" fmla="*/ 7 h 12"/>
              </a:gdLst>
              <a:ahLst/>
              <a:cxnLst>
                <a:cxn ang="0">
                  <a:pos x="T0" y="T1"/>
                </a:cxn>
                <a:cxn ang="0">
                  <a:pos x="T2" y="T3"/>
                </a:cxn>
                <a:cxn ang="0">
                  <a:pos x="T4" y="T5"/>
                </a:cxn>
                <a:cxn ang="0">
                  <a:pos x="T6" y="T7"/>
                </a:cxn>
              </a:cxnLst>
              <a:rect l="0" t="0" r="r" b="b"/>
              <a:pathLst>
                <a:path w="7" h="12">
                  <a:moveTo>
                    <a:pt x="6" y="7"/>
                  </a:moveTo>
                  <a:cubicBezTo>
                    <a:pt x="4" y="10"/>
                    <a:pt x="2" y="12"/>
                    <a:pt x="1" y="11"/>
                  </a:cubicBezTo>
                  <a:cubicBezTo>
                    <a:pt x="0" y="9"/>
                    <a:pt x="4" y="0"/>
                    <a:pt x="6" y="0"/>
                  </a:cubicBezTo>
                  <a:cubicBezTo>
                    <a:pt x="7"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2" name="Freeform 2661">
              <a:extLst>
                <a:ext uri="{FF2B5EF4-FFF2-40B4-BE49-F238E27FC236}">
                  <a16:creationId xmlns:a16="http://schemas.microsoft.com/office/drawing/2014/main" id="{A9EE64F7-4C45-464C-A5CE-8DC5B9D5E97D}"/>
                </a:ext>
              </a:extLst>
            </p:cNvPr>
            <p:cNvSpPr>
              <a:spLocks/>
            </p:cNvSpPr>
            <p:nvPr/>
          </p:nvSpPr>
          <p:spPr bwMode="auto">
            <a:xfrm>
              <a:off x="7137" y="3279"/>
              <a:ext cx="34" cy="63"/>
            </a:xfrm>
            <a:custGeom>
              <a:avLst/>
              <a:gdLst>
                <a:gd name="T0" fmla="*/ 5 w 7"/>
                <a:gd name="T1" fmla="*/ 7 h 13"/>
                <a:gd name="T2" fmla="*/ 1 w 7"/>
                <a:gd name="T3" fmla="*/ 12 h 13"/>
                <a:gd name="T4" fmla="*/ 6 w 7"/>
                <a:gd name="T5" fmla="*/ 1 h 13"/>
                <a:gd name="T6" fmla="*/ 5 w 7"/>
                <a:gd name="T7" fmla="*/ 7 h 13"/>
              </a:gdLst>
              <a:ahLst/>
              <a:cxnLst>
                <a:cxn ang="0">
                  <a:pos x="T0" y="T1"/>
                </a:cxn>
                <a:cxn ang="0">
                  <a:pos x="T2" y="T3"/>
                </a:cxn>
                <a:cxn ang="0">
                  <a:pos x="T4" y="T5"/>
                </a:cxn>
                <a:cxn ang="0">
                  <a:pos x="T6" y="T7"/>
                </a:cxn>
              </a:cxnLst>
              <a:rect l="0" t="0" r="r" b="b"/>
              <a:pathLst>
                <a:path w="7" h="13">
                  <a:moveTo>
                    <a:pt x="5" y="7"/>
                  </a:moveTo>
                  <a:cubicBezTo>
                    <a:pt x="4" y="11"/>
                    <a:pt x="2" y="13"/>
                    <a:pt x="1" y="12"/>
                  </a:cubicBezTo>
                  <a:cubicBezTo>
                    <a:pt x="0" y="9"/>
                    <a:pt x="4" y="0"/>
                    <a:pt x="6" y="1"/>
                  </a:cubicBezTo>
                  <a:cubicBezTo>
                    <a:pt x="7" y="1"/>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3" name="Freeform 2662">
              <a:extLst>
                <a:ext uri="{FF2B5EF4-FFF2-40B4-BE49-F238E27FC236}">
                  <a16:creationId xmlns:a16="http://schemas.microsoft.com/office/drawing/2014/main" id="{5D93F211-D878-4560-9F4C-49E2D6C08783}"/>
                </a:ext>
              </a:extLst>
            </p:cNvPr>
            <p:cNvSpPr>
              <a:spLocks/>
            </p:cNvSpPr>
            <p:nvPr/>
          </p:nvSpPr>
          <p:spPr bwMode="auto">
            <a:xfrm>
              <a:off x="7070" y="3443"/>
              <a:ext cx="34" cy="58"/>
            </a:xfrm>
            <a:custGeom>
              <a:avLst/>
              <a:gdLst>
                <a:gd name="T0" fmla="*/ 4 w 7"/>
                <a:gd name="T1" fmla="*/ 6 h 12"/>
                <a:gd name="T2" fmla="*/ 0 w 7"/>
                <a:gd name="T3" fmla="*/ 10 h 12"/>
                <a:gd name="T4" fmla="*/ 6 w 7"/>
                <a:gd name="T5" fmla="*/ 0 h 12"/>
                <a:gd name="T6" fmla="*/ 4 w 7"/>
                <a:gd name="T7" fmla="*/ 6 h 12"/>
              </a:gdLst>
              <a:ahLst/>
              <a:cxnLst>
                <a:cxn ang="0">
                  <a:pos x="T0" y="T1"/>
                </a:cxn>
                <a:cxn ang="0">
                  <a:pos x="T2" y="T3"/>
                </a:cxn>
                <a:cxn ang="0">
                  <a:pos x="T4" y="T5"/>
                </a:cxn>
                <a:cxn ang="0">
                  <a:pos x="T6" y="T7"/>
                </a:cxn>
              </a:cxnLst>
              <a:rect l="0" t="0" r="r" b="b"/>
              <a:pathLst>
                <a:path w="7" h="12">
                  <a:moveTo>
                    <a:pt x="4" y="6"/>
                  </a:moveTo>
                  <a:cubicBezTo>
                    <a:pt x="2" y="10"/>
                    <a:pt x="0" y="12"/>
                    <a:pt x="0" y="10"/>
                  </a:cubicBezTo>
                  <a:cubicBezTo>
                    <a:pt x="0" y="8"/>
                    <a:pt x="4" y="0"/>
                    <a:pt x="6" y="0"/>
                  </a:cubicBezTo>
                  <a:cubicBezTo>
                    <a:pt x="7" y="0"/>
                    <a:pt x="6"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4" name="Freeform 2663">
              <a:extLst>
                <a:ext uri="{FF2B5EF4-FFF2-40B4-BE49-F238E27FC236}">
                  <a16:creationId xmlns:a16="http://schemas.microsoft.com/office/drawing/2014/main" id="{01A9E9F9-6261-4345-A44F-D7935B8FD900}"/>
                </a:ext>
              </a:extLst>
            </p:cNvPr>
            <p:cNvSpPr>
              <a:spLocks/>
            </p:cNvSpPr>
            <p:nvPr/>
          </p:nvSpPr>
          <p:spPr bwMode="auto">
            <a:xfrm>
              <a:off x="7282" y="3076"/>
              <a:ext cx="19" cy="58"/>
            </a:xfrm>
            <a:custGeom>
              <a:avLst/>
              <a:gdLst>
                <a:gd name="T0" fmla="*/ 2 w 4"/>
                <a:gd name="T1" fmla="*/ 7 h 12"/>
                <a:gd name="T2" fmla="*/ 1 w 4"/>
                <a:gd name="T3" fmla="*/ 12 h 12"/>
                <a:gd name="T4" fmla="*/ 4 w 4"/>
                <a:gd name="T5" fmla="*/ 0 h 12"/>
                <a:gd name="T6" fmla="*/ 4 w 4"/>
                <a:gd name="T7" fmla="*/ 0 h 12"/>
                <a:gd name="T8" fmla="*/ 2 w 4"/>
                <a:gd name="T9" fmla="*/ 7 h 12"/>
              </a:gdLst>
              <a:ahLst/>
              <a:cxnLst>
                <a:cxn ang="0">
                  <a:pos x="T0" y="T1"/>
                </a:cxn>
                <a:cxn ang="0">
                  <a:pos x="T2" y="T3"/>
                </a:cxn>
                <a:cxn ang="0">
                  <a:pos x="T4" y="T5"/>
                </a:cxn>
                <a:cxn ang="0">
                  <a:pos x="T6" y="T7"/>
                </a:cxn>
                <a:cxn ang="0">
                  <a:pos x="T8" y="T9"/>
                </a:cxn>
              </a:cxnLst>
              <a:rect l="0" t="0" r="r" b="b"/>
              <a:pathLst>
                <a:path w="4" h="12">
                  <a:moveTo>
                    <a:pt x="2" y="7"/>
                  </a:moveTo>
                  <a:cubicBezTo>
                    <a:pt x="2" y="8"/>
                    <a:pt x="1" y="12"/>
                    <a:pt x="1" y="12"/>
                  </a:cubicBezTo>
                  <a:cubicBezTo>
                    <a:pt x="0" y="12"/>
                    <a:pt x="3" y="1"/>
                    <a:pt x="4" y="0"/>
                  </a:cubicBezTo>
                  <a:cubicBezTo>
                    <a:pt x="4" y="0"/>
                    <a:pt x="4" y="0"/>
                    <a:pt x="4" y="0"/>
                  </a:cubicBezTo>
                  <a:cubicBezTo>
                    <a:pt x="4" y="1"/>
                    <a:pt x="3" y="5"/>
                    <a:pt x="2"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5" name="Freeform 2664">
              <a:extLst>
                <a:ext uri="{FF2B5EF4-FFF2-40B4-BE49-F238E27FC236}">
                  <a16:creationId xmlns:a16="http://schemas.microsoft.com/office/drawing/2014/main" id="{211BBA22-7015-4A74-8840-87DB98B34808}"/>
                </a:ext>
              </a:extLst>
            </p:cNvPr>
            <p:cNvSpPr>
              <a:spLocks/>
            </p:cNvSpPr>
            <p:nvPr/>
          </p:nvSpPr>
          <p:spPr bwMode="auto">
            <a:xfrm>
              <a:off x="7268" y="2908"/>
              <a:ext cx="19" cy="62"/>
            </a:xfrm>
            <a:custGeom>
              <a:avLst/>
              <a:gdLst>
                <a:gd name="T0" fmla="*/ 4 w 4"/>
                <a:gd name="T1" fmla="*/ 7 h 13"/>
                <a:gd name="T2" fmla="*/ 1 w 4"/>
                <a:gd name="T3" fmla="*/ 12 h 13"/>
                <a:gd name="T4" fmla="*/ 3 w 4"/>
                <a:gd name="T5" fmla="*/ 0 h 13"/>
                <a:gd name="T6" fmla="*/ 3 w 4"/>
                <a:gd name="T7" fmla="*/ 0 h 13"/>
                <a:gd name="T8" fmla="*/ 4 w 4"/>
                <a:gd name="T9" fmla="*/ 7 h 13"/>
              </a:gdLst>
              <a:ahLst/>
              <a:cxnLst>
                <a:cxn ang="0">
                  <a:pos x="T0" y="T1"/>
                </a:cxn>
                <a:cxn ang="0">
                  <a:pos x="T2" y="T3"/>
                </a:cxn>
                <a:cxn ang="0">
                  <a:pos x="T4" y="T5"/>
                </a:cxn>
                <a:cxn ang="0">
                  <a:pos x="T6" y="T7"/>
                </a:cxn>
                <a:cxn ang="0">
                  <a:pos x="T8" y="T9"/>
                </a:cxn>
              </a:cxnLst>
              <a:rect l="0" t="0" r="r" b="b"/>
              <a:pathLst>
                <a:path w="4" h="13">
                  <a:moveTo>
                    <a:pt x="4" y="7"/>
                  </a:moveTo>
                  <a:cubicBezTo>
                    <a:pt x="3" y="11"/>
                    <a:pt x="2" y="13"/>
                    <a:pt x="1" y="12"/>
                  </a:cubicBezTo>
                  <a:cubicBezTo>
                    <a:pt x="0" y="10"/>
                    <a:pt x="2" y="0"/>
                    <a:pt x="3" y="0"/>
                  </a:cubicBezTo>
                  <a:cubicBezTo>
                    <a:pt x="3" y="0"/>
                    <a:pt x="3" y="0"/>
                    <a:pt x="3" y="0"/>
                  </a:cubicBezTo>
                  <a:cubicBezTo>
                    <a:pt x="4" y="0"/>
                    <a:pt x="4" y="4"/>
                    <a:pt x="4"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6" name="Freeform 2665">
              <a:extLst>
                <a:ext uri="{FF2B5EF4-FFF2-40B4-BE49-F238E27FC236}">
                  <a16:creationId xmlns:a16="http://schemas.microsoft.com/office/drawing/2014/main" id="{CEE8C0A7-51B4-405C-AF9B-FE314E12FC40}"/>
                </a:ext>
              </a:extLst>
            </p:cNvPr>
            <p:cNvSpPr>
              <a:spLocks/>
            </p:cNvSpPr>
            <p:nvPr/>
          </p:nvSpPr>
          <p:spPr bwMode="auto">
            <a:xfrm>
              <a:off x="7176" y="3105"/>
              <a:ext cx="29" cy="63"/>
            </a:xfrm>
            <a:custGeom>
              <a:avLst/>
              <a:gdLst>
                <a:gd name="T0" fmla="*/ 5 w 6"/>
                <a:gd name="T1" fmla="*/ 7 h 13"/>
                <a:gd name="T2" fmla="*/ 1 w 6"/>
                <a:gd name="T3" fmla="*/ 11 h 13"/>
                <a:gd name="T4" fmla="*/ 5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4" y="11"/>
                    <a:pt x="2" y="13"/>
                    <a:pt x="1" y="11"/>
                  </a:cubicBezTo>
                  <a:cubicBezTo>
                    <a:pt x="0" y="9"/>
                    <a:pt x="3" y="0"/>
                    <a:pt x="5" y="0"/>
                  </a:cubicBezTo>
                  <a:cubicBezTo>
                    <a:pt x="6" y="0"/>
                    <a:pt x="6"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7" name="Freeform 2666">
              <a:extLst>
                <a:ext uri="{FF2B5EF4-FFF2-40B4-BE49-F238E27FC236}">
                  <a16:creationId xmlns:a16="http://schemas.microsoft.com/office/drawing/2014/main" id="{A290758A-54BE-4675-A653-1A973C4B6EFD}"/>
                </a:ext>
              </a:extLst>
            </p:cNvPr>
            <p:cNvSpPr>
              <a:spLocks/>
            </p:cNvSpPr>
            <p:nvPr/>
          </p:nvSpPr>
          <p:spPr bwMode="auto">
            <a:xfrm>
              <a:off x="7239" y="3096"/>
              <a:ext cx="24" cy="62"/>
            </a:xfrm>
            <a:custGeom>
              <a:avLst/>
              <a:gdLst>
                <a:gd name="T0" fmla="*/ 3 w 5"/>
                <a:gd name="T1" fmla="*/ 7 h 13"/>
                <a:gd name="T2" fmla="*/ 1 w 5"/>
                <a:gd name="T3" fmla="*/ 12 h 13"/>
                <a:gd name="T4" fmla="*/ 4 w 5"/>
                <a:gd name="T5" fmla="*/ 0 h 13"/>
                <a:gd name="T6" fmla="*/ 3 w 5"/>
                <a:gd name="T7" fmla="*/ 7 h 13"/>
              </a:gdLst>
              <a:ahLst/>
              <a:cxnLst>
                <a:cxn ang="0">
                  <a:pos x="T0" y="T1"/>
                </a:cxn>
                <a:cxn ang="0">
                  <a:pos x="T2" y="T3"/>
                </a:cxn>
                <a:cxn ang="0">
                  <a:pos x="T4" y="T5"/>
                </a:cxn>
                <a:cxn ang="0">
                  <a:pos x="T6" y="T7"/>
                </a:cxn>
              </a:cxnLst>
              <a:rect l="0" t="0" r="r" b="b"/>
              <a:pathLst>
                <a:path w="5" h="13">
                  <a:moveTo>
                    <a:pt x="3" y="7"/>
                  </a:moveTo>
                  <a:cubicBezTo>
                    <a:pt x="2" y="11"/>
                    <a:pt x="1" y="13"/>
                    <a:pt x="1" y="12"/>
                  </a:cubicBezTo>
                  <a:cubicBezTo>
                    <a:pt x="0" y="10"/>
                    <a:pt x="3" y="0"/>
                    <a:pt x="4" y="0"/>
                  </a:cubicBezTo>
                  <a:cubicBezTo>
                    <a:pt x="5" y="0"/>
                    <a:pt x="4" y="4"/>
                    <a:pt x="3"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8" name="Freeform 2667">
              <a:extLst>
                <a:ext uri="{FF2B5EF4-FFF2-40B4-BE49-F238E27FC236}">
                  <a16:creationId xmlns:a16="http://schemas.microsoft.com/office/drawing/2014/main" id="{28E405CE-AA15-4ECD-A3C5-94B9FEF817C3}"/>
                </a:ext>
              </a:extLst>
            </p:cNvPr>
            <p:cNvSpPr>
              <a:spLocks/>
            </p:cNvSpPr>
            <p:nvPr/>
          </p:nvSpPr>
          <p:spPr bwMode="auto">
            <a:xfrm>
              <a:off x="7195" y="3014"/>
              <a:ext cx="29" cy="67"/>
            </a:xfrm>
            <a:custGeom>
              <a:avLst/>
              <a:gdLst>
                <a:gd name="T0" fmla="*/ 5 w 6"/>
                <a:gd name="T1" fmla="*/ 8 h 14"/>
                <a:gd name="T2" fmla="*/ 1 w 6"/>
                <a:gd name="T3" fmla="*/ 12 h 14"/>
                <a:gd name="T4" fmla="*/ 5 w 6"/>
                <a:gd name="T5" fmla="*/ 1 h 14"/>
                <a:gd name="T6" fmla="*/ 5 w 6"/>
                <a:gd name="T7" fmla="*/ 8 h 14"/>
              </a:gdLst>
              <a:ahLst/>
              <a:cxnLst>
                <a:cxn ang="0">
                  <a:pos x="T0" y="T1"/>
                </a:cxn>
                <a:cxn ang="0">
                  <a:pos x="T2" y="T3"/>
                </a:cxn>
                <a:cxn ang="0">
                  <a:pos x="T4" y="T5"/>
                </a:cxn>
                <a:cxn ang="0">
                  <a:pos x="T6" y="T7"/>
                </a:cxn>
              </a:cxnLst>
              <a:rect l="0" t="0" r="r" b="b"/>
              <a:pathLst>
                <a:path w="6" h="14">
                  <a:moveTo>
                    <a:pt x="5" y="8"/>
                  </a:moveTo>
                  <a:cubicBezTo>
                    <a:pt x="4" y="12"/>
                    <a:pt x="2" y="14"/>
                    <a:pt x="1" y="12"/>
                  </a:cubicBezTo>
                  <a:cubicBezTo>
                    <a:pt x="0" y="9"/>
                    <a:pt x="2" y="0"/>
                    <a:pt x="5" y="1"/>
                  </a:cubicBezTo>
                  <a:cubicBezTo>
                    <a:pt x="6" y="1"/>
                    <a:pt x="6"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29" name="Freeform 2668">
              <a:extLst>
                <a:ext uri="{FF2B5EF4-FFF2-40B4-BE49-F238E27FC236}">
                  <a16:creationId xmlns:a16="http://schemas.microsoft.com/office/drawing/2014/main" id="{8BF7C1CF-49BA-4581-BBB6-875B27EEBCD0}"/>
                </a:ext>
              </a:extLst>
            </p:cNvPr>
            <p:cNvSpPr>
              <a:spLocks/>
            </p:cNvSpPr>
            <p:nvPr/>
          </p:nvSpPr>
          <p:spPr bwMode="auto">
            <a:xfrm>
              <a:off x="6819" y="3877"/>
              <a:ext cx="39" cy="48"/>
            </a:xfrm>
            <a:custGeom>
              <a:avLst/>
              <a:gdLst>
                <a:gd name="T0" fmla="*/ 4 w 8"/>
                <a:gd name="T1" fmla="*/ 6 h 10"/>
                <a:gd name="T2" fmla="*/ 0 w 8"/>
                <a:gd name="T3" fmla="*/ 9 h 10"/>
                <a:gd name="T4" fmla="*/ 8 w 8"/>
                <a:gd name="T5" fmla="*/ 0 h 10"/>
                <a:gd name="T6" fmla="*/ 4 w 8"/>
                <a:gd name="T7" fmla="*/ 6 h 10"/>
              </a:gdLst>
              <a:ahLst/>
              <a:cxnLst>
                <a:cxn ang="0">
                  <a:pos x="T0" y="T1"/>
                </a:cxn>
                <a:cxn ang="0">
                  <a:pos x="T2" y="T3"/>
                </a:cxn>
                <a:cxn ang="0">
                  <a:pos x="T4" y="T5"/>
                </a:cxn>
                <a:cxn ang="0">
                  <a:pos x="T6" y="T7"/>
                </a:cxn>
              </a:cxnLst>
              <a:rect l="0" t="0" r="r" b="b"/>
              <a:pathLst>
                <a:path w="8" h="10">
                  <a:moveTo>
                    <a:pt x="4" y="6"/>
                  </a:moveTo>
                  <a:cubicBezTo>
                    <a:pt x="3" y="7"/>
                    <a:pt x="0" y="10"/>
                    <a:pt x="0" y="9"/>
                  </a:cubicBezTo>
                  <a:cubicBezTo>
                    <a:pt x="0" y="8"/>
                    <a:pt x="7" y="0"/>
                    <a:pt x="8" y="0"/>
                  </a:cubicBezTo>
                  <a:cubicBezTo>
                    <a:pt x="8" y="1"/>
                    <a:pt x="6"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0" name="Freeform 2669">
              <a:extLst>
                <a:ext uri="{FF2B5EF4-FFF2-40B4-BE49-F238E27FC236}">
                  <a16:creationId xmlns:a16="http://schemas.microsoft.com/office/drawing/2014/main" id="{AE5E140F-3150-4524-9491-D3DC5F5DC4BA}"/>
                </a:ext>
              </a:extLst>
            </p:cNvPr>
            <p:cNvSpPr>
              <a:spLocks/>
            </p:cNvSpPr>
            <p:nvPr/>
          </p:nvSpPr>
          <p:spPr bwMode="auto">
            <a:xfrm>
              <a:off x="6921" y="3751"/>
              <a:ext cx="38" cy="53"/>
            </a:xfrm>
            <a:custGeom>
              <a:avLst/>
              <a:gdLst>
                <a:gd name="T0" fmla="*/ 5 w 8"/>
                <a:gd name="T1" fmla="*/ 6 h 11"/>
                <a:gd name="T2" fmla="*/ 1 w 8"/>
                <a:gd name="T3" fmla="*/ 10 h 11"/>
                <a:gd name="T4" fmla="*/ 8 w 8"/>
                <a:gd name="T5" fmla="*/ 1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1" y="11"/>
                    <a:pt x="1" y="10"/>
                  </a:cubicBezTo>
                  <a:cubicBezTo>
                    <a:pt x="0" y="9"/>
                    <a:pt x="7" y="0"/>
                    <a:pt x="8" y="1"/>
                  </a:cubicBezTo>
                  <a:cubicBezTo>
                    <a:pt x="8" y="1"/>
                    <a:pt x="6"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1" name="Freeform 2670">
              <a:extLst>
                <a:ext uri="{FF2B5EF4-FFF2-40B4-BE49-F238E27FC236}">
                  <a16:creationId xmlns:a16="http://schemas.microsoft.com/office/drawing/2014/main" id="{059B4C42-77D9-43D7-910B-7E72CA79F2F6}"/>
                </a:ext>
              </a:extLst>
            </p:cNvPr>
            <p:cNvSpPr>
              <a:spLocks/>
            </p:cNvSpPr>
            <p:nvPr/>
          </p:nvSpPr>
          <p:spPr bwMode="auto">
            <a:xfrm>
              <a:off x="6872" y="3814"/>
              <a:ext cx="44" cy="48"/>
            </a:xfrm>
            <a:custGeom>
              <a:avLst/>
              <a:gdLst>
                <a:gd name="T0" fmla="*/ 4 w 9"/>
                <a:gd name="T1" fmla="*/ 6 h 10"/>
                <a:gd name="T2" fmla="*/ 0 w 9"/>
                <a:gd name="T3" fmla="*/ 10 h 10"/>
                <a:gd name="T4" fmla="*/ 8 w 9"/>
                <a:gd name="T5" fmla="*/ 1 h 10"/>
                <a:gd name="T6" fmla="*/ 4 w 9"/>
                <a:gd name="T7" fmla="*/ 6 h 10"/>
              </a:gdLst>
              <a:ahLst/>
              <a:cxnLst>
                <a:cxn ang="0">
                  <a:pos x="T0" y="T1"/>
                </a:cxn>
                <a:cxn ang="0">
                  <a:pos x="T2" y="T3"/>
                </a:cxn>
                <a:cxn ang="0">
                  <a:pos x="T4" y="T5"/>
                </a:cxn>
                <a:cxn ang="0">
                  <a:pos x="T6" y="T7"/>
                </a:cxn>
              </a:cxnLst>
              <a:rect l="0" t="0" r="r" b="b"/>
              <a:pathLst>
                <a:path w="9" h="10">
                  <a:moveTo>
                    <a:pt x="4" y="6"/>
                  </a:moveTo>
                  <a:cubicBezTo>
                    <a:pt x="2" y="9"/>
                    <a:pt x="0" y="10"/>
                    <a:pt x="0" y="10"/>
                  </a:cubicBezTo>
                  <a:cubicBezTo>
                    <a:pt x="0" y="9"/>
                    <a:pt x="7" y="0"/>
                    <a:pt x="8" y="1"/>
                  </a:cubicBezTo>
                  <a:cubicBezTo>
                    <a:pt x="9" y="1"/>
                    <a:pt x="7" y="4"/>
                    <a:pt x="4"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2" name="Freeform 2671">
              <a:extLst>
                <a:ext uri="{FF2B5EF4-FFF2-40B4-BE49-F238E27FC236}">
                  <a16:creationId xmlns:a16="http://schemas.microsoft.com/office/drawing/2014/main" id="{4D516DA8-B789-4831-A27F-289A53021034}"/>
                </a:ext>
              </a:extLst>
            </p:cNvPr>
            <p:cNvSpPr>
              <a:spLocks/>
            </p:cNvSpPr>
            <p:nvPr/>
          </p:nvSpPr>
          <p:spPr bwMode="auto">
            <a:xfrm>
              <a:off x="6954" y="3669"/>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2" y="9"/>
                    <a:pt x="0" y="11"/>
                    <a:pt x="0" y="10"/>
                  </a:cubicBezTo>
                  <a:cubicBezTo>
                    <a:pt x="0" y="8"/>
                    <a:pt x="6" y="0"/>
                    <a:pt x="7" y="0"/>
                  </a:cubicBezTo>
                  <a:cubicBezTo>
                    <a:pt x="8" y="1"/>
                    <a:pt x="6"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3" name="Freeform 2672">
              <a:extLst>
                <a:ext uri="{FF2B5EF4-FFF2-40B4-BE49-F238E27FC236}">
                  <a16:creationId xmlns:a16="http://schemas.microsoft.com/office/drawing/2014/main" id="{6F8463D1-48F4-4739-A312-A275B0C19950}"/>
                </a:ext>
              </a:extLst>
            </p:cNvPr>
            <p:cNvSpPr>
              <a:spLocks/>
            </p:cNvSpPr>
            <p:nvPr/>
          </p:nvSpPr>
          <p:spPr bwMode="auto">
            <a:xfrm>
              <a:off x="6935" y="3660"/>
              <a:ext cx="39" cy="53"/>
            </a:xfrm>
            <a:custGeom>
              <a:avLst/>
              <a:gdLst>
                <a:gd name="T0" fmla="*/ 5 w 8"/>
                <a:gd name="T1" fmla="*/ 6 h 11"/>
                <a:gd name="T2" fmla="*/ 0 w 8"/>
                <a:gd name="T3" fmla="*/ 10 h 11"/>
                <a:gd name="T4" fmla="*/ 7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2" y="9"/>
                    <a:pt x="0" y="11"/>
                    <a:pt x="0" y="10"/>
                  </a:cubicBezTo>
                  <a:cubicBezTo>
                    <a:pt x="0" y="8"/>
                    <a:pt x="5" y="0"/>
                    <a:pt x="7" y="0"/>
                  </a:cubicBezTo>
                  <a:cubicBezTo>
                    <a:pt x="8" y="1"/>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4" name="Freeform 2673">
              <a:extLst>
                <a:ext uri="{FF2B5EF4-FFF2-40B4-BE49-F238E27FC236}">
                  <a16:creationId xmlns:a16="http://schemas.microsoft.com/office/drawing/2014/main" id="{02FA014A-BF32-49A0-A382-FF70EED778E0}"/>
                </a:ext>
              </a:extLst>
            </p:cNvPr>
            <p:cNvSpPr>
              <a:spLocks/>
            </p:cNvSpPr>
            <p:nvPr/>
          </p:nvSpPr>
          <p:spPr bwMode="auto">
            <a:xfrm>
              <a:off x="6897" y="3732"/>
              <a:ext cx="38" cy="53"/>
            </a:xfrm>
            <a:custGeom>
              <a:avLst/>
              <a:gdLst>
                <a:gd name="T0" fmla="*/ 5 w 8"/>
                <a:gd name="T1" fmla="*/ 6 h 11"/>
                <a:gd name="T2" fmla="*/ 0 w 8"/>
                <a:gd name="T3" fmla="*/ 10 h 11"/>
                <a:gd name="T4" fmla="*/ 8 w 8"/>
                <a:gd name="T5" fmla="*/ 0 h 11"/>
                <a:gd name="T6" fmla="*/ 5 w 8"/>
                <a:gd name="T7" fmla="*/ 6 h 11"/>
              </a:gdLst>
              <a:ahLst/>
              <a:cxnLst>
                <a:cxn ang="0">
                  <a:pos x="T0" y="T1"/>
                </a:cxn>
                <a:cxn ang="0">
                  <a:pos x="T2" y="T3"/>
                </a:cxn>
                <a:cxn ang="0">
                  <a:pos x="T4" y="T5"/>
                </a:cxn>
                <a:cxn ang="0">
                  <a:pos x="T6" y="T7"/>
                </a:cxn>
              </a:cxnLst>
              <a:rect l="0" t="0" r="r" b="b"/>
              <a:pathLst>
                <a:path w="8" h="11">
                  <a:moveTo>
                    <a:pt x="5" y="6"/>
                  </a:moveTo>
                  <a:cubicBezTo>
                    <a:pt x="3" y="9"/>
                    <a:pt x="0" y="11"/>
                    <a:pt x="0" y="10"/>
                  </a:cubicBezTo>
                  <a:cubicBezTo>
                    <a:pt x="0" y="8"/>
                    <a:pt x="6" y="0"/>
                    <a:pt x="8" y="0"/>
                  </a:cubicBezTo>
                  <a:cubicBezTo>
                    <a:pt x="8" y="1"/>
                    <a:pt x="7" y="4"/>
                    <a:pt x="5" y="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5" name="Freeform 2674">
              <a:extLst>
                <a:ext uri="{FF2B5EF4-FFF2-40B4-BE49-F238E27FC236}">
                  <a16:creationId xmlns:a16="http://schemas.microsoft.com/office/drawing/2014/main" id="{1067BC7B-672D-40F7-BA64-834370A7A37F}"/>
                </a:ext>
              </a:extLst>
            </p:cNvPr>
            <p:cNvSpPr>
              <a:spLocks/>
            </p:cNvSpPr>
            <p:nvPr/>
          </p:nvSpPr>
          <p:spPr bwMode="auto">
            <a:xfrm>
              <a:off x="7133" y="3182"/>
              <a:ext cx="33" cy="63"/>
            </a:xfrm>
            <a:custGeom>
              <a:avLst/>
              <a:gdLst>
                <a:gd name="T0" fmla="*/ 5 w 7"/>
                <a:gd name="T1" fmla="*/ 8 h 13"/>
                <a:gd name="T2" fmla="*/ 1 w 7"/>
                <a:gd name="T3" fmla="*/ 12 h 13"/>
                <a:gd name="T4" fmla="*/ 6 w 7"/>
                <a:gd name="T5" fmla="*/ 1 h 13"/>
                <a:gd name="T6" fmla="*/ 5 w 7"/>
                <a:gd name="T7" fmla="*/ 8 h 13"/>
              </a:gdLst>
              <a:ahLst/>
              <a:cxnLst>
                <a:cxn ang="0">
                  <a:pos x="T0" y="T1"/>
                </a:cxn>
                <a:cxn ang="0">
                  <a:pos x="T2" y="T3"/>
                </a:cxn>
                <a:cxn ang="0">
                  <a:pos x="T4" y="T5"/>
                </a:cxn>
                <a:cxn ang="0">
                  <a:pos x="T6" y="T7"/>
                </a:cxn>
              </a:cxnLst>
              <a:rect l="0" t="0" r="r" b="b"/>
              <a:pathLst>
                <a:path w="7" h="13">
                  <a:moveTo>
                    <a:pt x="5" y="8"/>
                  </a:moveTo>
                  <a:cubicBezTo>
                    <a:pt x="4" y="11"/>
                    <a:pt x="2" y="13"/>
                    <a:pt x="1" y="12"/>
                  </a:cubicBezTo>
                  <a:cubicBezTo>
                    <a:pt x="0" y="9"/>
                    <a:pt x="3" y="0"/>
                    <a:pt x="6" y="1"/>
                  </a:cubicBezTo>
                  <a:cubicBezTo>
                    <a:pt x="7" y="1"/>
                    <a:pt x="7" y="5"/>
                    <a:pt x="5"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6" name="Freeform 2675">
              <a:extLst>
                <a:ext uri="{FF2B5EF4-FFF2-40B4-BE49-F238E27FC236}">
                  <a16:creationId xmlns:a16="http://schemas.microsoft.com/office/drawing/2014/main" id="{9D108A89-B75C-47FA-9214-5401B1C547F4}"/>
                </a:ext>
              </a:extLst>
            </p:cNvPr>
            <p:cNvSpPr>
              <a:spLocks/>
            </p:cNvSpPr>
            <p:nvPr/>
          </p:nvSpPr>
          <p:spPr bwMode="auto">
            <a:xfrm>
              <a:off x="7229" y="2965"/>
              <a:ext cx="29" cy="63"/>
            </a:xfrm>
            <a:custGeom>
              <a:avLst/>
              <a:gdLst>
                <a:gd name="T0" fmla="*/ 5 w 6"/>
                <a:gd name="T1" fmla="*/ 7 h 13"/>
                <a:gd name="T2" fmla="*/ 2 w 6"/>
                <a:gd name="T3" fmla="*/ 12 h 13"/>
                <a:gd name="T4" fmla="*/ 4 w 6"/>
                <a:gd name="T5" fmla="*/ 0 h 13"/>
                <a:gd name="T6" fmla="*/ 5 w 6"/>
                <a:gd name="T7" fmla="*/ 7 h 13"/>
              </a:gdLst>
              <a:ahLst/>
              <a:cxnLst>
                <a:cxn ang="0">
                  <a:pos x="T0" y="T1"/>
                </a:cxn>
                <a:cxn ang="0">
                  <a:pos x="T2" y="T3"/>
                </a:cxn>
                <a:cxn ang="0">
                  <a:pos x="T4" y="T5"/>
                </a:cxn>
                <a:cxn ang="0">
                  <a:pos x="T6" y="T7"/>
                </a:cxn>
              </a:cxnLst>
              <a:rect l="0" t="0" r="r" b="b"/>
              <a:pathLst>
                <a:path w="6" h="13">
                  <a:moveTo>
                    <a:pt x="5" y="7"/>
                  </a:moveTo>
                  <a:cubicBezTo>
                    <a:pt x="4" y="11"/>
                    <a:pt x="2" y="13"/>
                    <a:pt x="2" y="12"/>
                  </a:cubicBezTo>
                  <a:cubicBezTo>
                    <a:pt x="0" y="9"/>
                    <a:pt x="2" y="0"/>
                    <a:pt x="4" y="0"/>
                  </a:cubicBezTo>
                  <a:cubicBezTo>
                    <a:pt x="6" y="0"/>
                    <a:pt x="5" y="4"/>
                    <a:pt x="5"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7" name="Freeform 2676">
              <a:extLst>
                <a:ext uri="{FF2B5EF4-FFF2-40B4-BE49-F238E27FC236}">
                  <a16:creationId xmlns:a16="http://schemas.microsoft.com/office/drawing/2014/main" id="{641B8125-E9A8-4432-B6FD-E5351D559842}"/>
                </a:ext>
              </a:extLst>
            </p:cNvPr>
            <p:cNvSpPr>
              <a:spLocks/>
            </p:cNvSpPr>
            <p:nvPr/>
          </p:nvSpPr>
          <p:spPr bwMode="auto">
            <a:xfrm>
              <a:off x="7099" y="2720"/>
              <a:ext cx="38" cy="67"/>
            </a:xfrm>
            <a:custGeom>
              <a:avLst/>
              <a:gdLst>
                <a:gd name="T0" fmla="*/ 8 w 8"/>
                <a:gd name="T1" fmla="*/ 8 h 14"/>
                <a:gd name="T2" fmla="*/ 3 w 8"/>
                <a:gd name="T3" fmla="*/ 12 h 14"/>
                <a:gd name="T4" fmla="*/ 5 w 8"/>
                <a:gd name="T5" fmla="*/ 0 h 14"/>
                <a:gd name="T6" fmla="*/ 8 w 8"/>
                <a:gd name="T7" fmla="*/ 8 h 14"/>
              </a:gdLst>
              <a:ahLst/>
              <a:cxnLst>
                <a:cxn ang="0">
                  <a:pos x="T0" y="T1"/>
                </a:cxn>
                <a:cxn ang="0">
                  <a:pos x="T2" y="T3"/>
                </a:cxn>
                <a:cxn ang="0">
                  <a:pos x="T4" y="T5"/>
                </a:cxn>
                <a:cxn ang="0">
                  <a:pos x="T6" y="T7"/>
                </a:cxn>
              </a:cxnLst>
              <a:rect l="0" t="0" r="r" b="b"/>
              <a:pathLst>
                <a:path w="8" h="14">
                  <a:moveTo>
                    <a:pt x="8" y="8"/>
                  </a:moveTo>
                  <a:cubicBezTo>
                    <a:pt x="7" y="12"/>
                    <a:pt x="5" y="14"/>
                    <a:pt x="3" y="12"/>
                  </a:cubicBezTo>
                  <a:cubicBezTo>
                    <a:pt x="0" y="9"/>
                    <a:pt x="2" y="0"/>
                    <a:pt x="5" y="0"/>
                  </a:cubicBezTo>
                  <a:cubicBezTo>
                    <a:pt x="7" y="1"/>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8" name="Freeform 2677">
              <a:extLst>
                <a:ext uri="{FF2B5EF4-FFF2-40B4-BE49-F238E27FC236}">
                  <a16:creationId xmlns:a16="http://schemas.microsoft.com/office/drawing/2014/main" id="{DEB98614-5237-4DB2-A804-1CA4D35B2245}"/>
                </a:ext>
              </a:extLst>
            </p:cNvPr>
            <p:cNvSpPr>
              <a:spLocks/>
            </p:cNvSpPr>
            <p:nvPr/>
          </p:nvSpPr>
          <p:spPr bwMode="auto">
            <a:xfrm>
              <a:off x="7113" y="2633"/>
              <a:ext cx="39" cy="67"/>
            </a:xfrm>
            <a:custGeom>
              <a:avLst/>
              <a:gdLst>
                <a:gd name="T0" fmla="*/ 7 w 8"/>
                <a:gd name="T1" fmla="*/ 8 h 14"/>
                <a:gd name="T2" fmla="*/ 3 w 8"/>
                <a:gd name="T3" fmla="*/ 12 h 14"/>
                <a:gd name="T4" fmla="*/ 5 w 8"/>
                <a:gd name="T5" fmla="*/ 0 h 14"/>
                <a:gd name="T6" fmla="*/ 7 w 8"/>
                <a:gd name="T7" fmla="*/ 8 h 14"/>
              </a:gdLst>
              <a:ahLst/>
              <a:cxnLst>
                <a:cxn ang="0">
                  <a:pos x="T0" y="T1"/>
                </a:cxn>
                <a:cxn ang="0">
                  <a:pos x="T2" y="T3"/>
                </a:cxn>
                <a:cxn ang="0">
                  <a:pos x="T4" y="T5"/>
                </a:cxn>
                <a:cxn ang="0">
                  <a:pos x="T6" y="T7"/>
                </a:cxn>
              </a:cxnLst>
              <a:rect l="0" t="0" r="r" b="b"/>
              <a:pathLst>
                <a:path w="8" h="14">
                  <a:moveTo>
                    <a:pt x="7" y="8"/>
                  </a:moveTo>
                  <a:cubicBezTo>
                    <a:pt x="7" y="12"/>
                    <a:pt x="5" y="14"/>
                    <a:pt x="3" y="12"/>
                  </a:cubicBezTo>
                  <a:cubicBezTo>
                    <a:pt x="0" y="9"/>
                    <a:pt x="1" y="0"/>
                    <a:pt x="5" y="0"/>
                  </a:cubicBezTo>
                  <a:cubicBezTo>
                    <a:pt x="7"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39" name="Freeform 2678">
              <a:extLst>
                <a:ext uri="{FF2B5EF4-FFF2-40B4-BE49-F238E27FC236}">
                  <a16:creationId xmlns:a16="http://schemas.microsoft.com/office/drawing/2014/main" id="{FCC263A5-ADAB-41BB-B9FD-97C92B5790C4}"/>
                </a:ext>
              </a:extLst>
            </p:cNvPr>
            <p:cNvSpPr>
              <a:spLocks/>
            </p:cNvSpPr>
            <p:nvPr/>
          </p:nvSpPr>
          <p:spPr bwMode="auto">
            <a:xfrm>
              <a:off x="7195" y="2840"/>
              <a:ext cx="34" cy="68"/>
            </a:xfrm>
            <a:custGeom>
              <a:avLst/>
              <a:gdLst>
                <a:gd name="T0" fmla="*/ 6 w 7"/>
                <a:gd name="T1" fmla="*/ 7 h 14"/>
                <a:gd name="T2" fmla="*/ 2 w 7"/>
                <a:gd name="T3" fmla="*/ 12 h 14"/>
                <a:gd name="T4" fmla="*/ 5 w 7"/>
                <a:gd name="T5" fmla="*/ 0 h 14"/>
                <a:gd name="T6" fmla="*/ 6 w 7"/>
                <a:gd name="T7" fmla="*/ 7 h 14"/>
              </a:gdLst>
              <a:ahLst/>
              <a:cxnLst>
                <a:cxn ang="0">
                  <a:pos x="T0" y="T1"/>
                </a:cxn>
                <a:cxn ang="0">
                  <a:pos x="T2" y="T3"/>
                </a:cxn>
                <a:cxn ang="0">
                  <a:pos x="T4" y="T5"/>
                </a:cxn>
                <a:cxn ang="0">
                  <a:pos x="T6" y="T7"/>
                </a:cxn>
              </a:cxnLst>
              <a:rect l="0" t="0" r="r" b="b"/>
              <a:pathLst>
                <a:path w="7" h="14">
                  <a:moveTo>
                    <a:pt x="6" y="7"/>
                  </a:moveTo>
                  <a:cubicBezTo>
                    <a:pt x="5" y="11"/>
                    <a:pt x="4" y="14"/>
                    <a:pt x="2" y="12"/>
                  </a:cubicBezTo>
                  <a:cubicBezTo>
                    <a:pt x="0" y="9"/>
                    <a:pt x="2" y="0"/>
                    <a:pt x="5" y="0"/>
                  </a:cubicBezTo>
                  <a:cubicBezTo>
                    <a:pt x="6" y="0"/>
                    <a:pt x="7" y="4"/>
                    <a:pt x="6"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0" name="Freeform 2679">
              <a:extLst>
                <a:ext uri="{FF2B5EF4-FFF2-40B4-BE49-F238E27FC236}">
                  <a16:creationId xmlns:a16="http://schemas.microsoft.com/office/drawing/2014/main" id="{A36AE561-A103-4095-B13C-3E23C98AB9B7}"/>
                </a:ext>
              </a:extLst>
            </p:cNvPr>
            <p:cNvSpPr>
              <a:spLocks/>
            </p:cNvSpPr>
            <p:nvPr/>
          </p:nvSpPr>
          <p:spPr bwMode="auto">
            <a:xfrm>
              <a:off x="7181" y="2763"/>
              <a:ext cx="34" cy="67"/>
            </a:xfrm>
            <a:custGeom>
              <a:avLst/>
              <a:gdLst>
                <a:gd name="T0" fmla="*/ 6 w 7"/>
                <a:gd name="T1" fmla="*/ 8 h 14"/>
                <a:gd name="T2" fmla="*/ 2 w 7"/>
                <a:gd name="T3" fmla="*/ 12 h 14"/>
                <a:gd name="T4" fmla="*/ 4 w 7"/>
                <a:gd name="T5" fmla="*/ 0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4" y="14"/>
                    <a:pt x="2" y="12"/>
                  </a:cubicBezTo>
                  <a:cubicBezTo>
                    <a:pt x="0" y="9"/>
                    <a:pt x="2" y="0"/>
                    <a:pt x="4" y="0"/>
                  </a:cubicBezTo>
                  <a:cubicBezTo>
                    <a:pt x="6"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1" name="Freeform 2680">
              <a:extLst>
                <a:ext uri="{FF2B5EF4-FFF2-40B4-BE49-F238E27FC236}">
                  <a16:creationId xmlns:a16="http://schemas.microsoft.com/office/drawing/2014/main" id="{6303BC72-4DD8-4360-9220-E7A6C8F3637E}"/>
                </a:ext>
              </a:extLst>
            </p:cNvPr>
            <p:cNvSpPr>
              <a:spLocks/>
            </p:cNvSpPr>
            <p:nvPr/>
          </p:nvSpPr>
          <p:spPr bwMode="auto">
            <a:xfrm>
              <a:off x="7157" y="2859"/>
              <a:ext cx="33" cy="68"/>
            </a:xfrm>
            <a:custGeom>
              <a:avLst/>
              <a:gdLst>
                <a:gd name="T0" fmla="*/ 6 w 7"/>
                <a:gd name="T1" fmla="*/ 8 h 14"/>
                <a:gd name="T2" fmla="*/ 2 w 7"/>
                <a:gd name="T3" fmla="*/ 12 h 14"/>
                <a:gd name="T4" fmla="*/ 5 w 7"/>
                <a:gd name="T5" fmla="*/ 1 h 14"/>
                <a:gd name="T6" fmla="*/ 6 w 7"/>
                <a:gd name="T7" fmla="*/ 8 h 14"/>
              </a:gdLst>
              <a:ahLst/>
              <a:cxnLst>
                <a:cxn ang="0">
                  <a:pos x="T0" y="T1"/>
                </a:cxn>
                <a:cxn ang="0">
                  <a:pos x="T2" y="T3"/>
                </a:cxn>
                <a:cxn ang="0">
                  <a:pos x="T4" y="T5"/>
                </a:cxn>
                <a:cxn ang="0">
                  <a:pos x="T6" y="T7"/>
                </a:cxn>
              </a:cxnLst>
              <a:rect l="0" t="0" r="r" b="b"/>
              <a:pathLst>
                <a:path w="7" h="14">
                  <a:moveTo>
                    <a:pt x="6" y="8"/>
                  </a:moveTo>
                  <a:cubicBezTo>
                    <a:pt x="5" y="12"/>
                    <a:pt x="3" y="14"/>
                    <a:pt x="2" y="12"/>
                  </a:cubicBezTo>
                  <a:cubicBezTo>
                    <a:pt x="0" y="9"/>
                    <a:pt x="2" y="0"/>
                    <a:pt x="5" y="1"/>
                  </a:cubicBezTo>
                  <a:cubicBezTo>
                    <a:pt x="7" y="1"/>
                    <a:pt x="7" y="5"/>
                    <a:pt x="6"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2" name="Freeform 2681">
              <a:extLst>
                <a:ext uri="{FF2B5EF4-FFF2-40B4-BE49-F238E27FC236}">
                  <a16:creationId xmlns:a16="http://schemas.microsoft.com/office/drawing/2014/main" id="{6553A5ED-6FF7-412F-BED0-F2C471DF1355}"/>
                </a:ext>
              </a:extLst>
            </p:cNvPr>
            <p:cNvSpPr>
              <a:spLocks/>
            </p:cNvSpPr>
            <p:nvPr/>
          </p:nvSpPr>
          <p:spPr bwMode="auto">
            <a:xfrm>
              <a:off x="7113" y="2883"/>
              <a:ext cx="39" cy="68"/>
            </a:xfrm>
            <a:custGeom>
              <a:avLst/>
              <a:gdLst>
                <a:gd name="T0" fmla="*/ 7 w 8"/>
                <a:gd name="T1" fmla="*/ 8 h 14"/>
                <a:gd name="T2" fmla="*/ 2 w 8"/>
                <a:gd name="T3" fmla="*/ 12 h 14"/>
                <a:gd name="T4" fmla="*/ 6 w 8"/>
                <a:gd name="T5" fmla="*/ 1 h 14"/>
                <a:gd name="T6" fmla="*/ 7 w 8"/>
                <a:gd name="T7" fmla="*/ 8 h 14"/>
              </a:gdLst>
              <a:ahLst/>
              <a:cxnLst>
                <a:cxn ang="0">
                  <a:pos x="T0" y="T1"/>
                </a:cxn>
                <a:cxn ang="0">
                  <a:pos x="T2" y="T3"/>
                </a:cxn>
                <a:cxn ang="0">
                  <a:pos x="T4" y="T5"/>
                </a:cxn>
                <a:cxn ang="0">
                  <a:pos x="T6" y="T7"/>
                </a:cxn>
              </a:cxnLst>
              <a:rect l="0" t="0" r="r" b="b"/>
              <a:pathLst>
                <a:path w="8" h="14">
                  <a:moveTo>
                    <a:pt x="7" y="8"/>
                  </a:moveTo>
                  <a:cubicBezTo>
                    <a:pt x="6" y="12"/>
                    <a:pt x="4" y="14"/>
                    <a:pt x="2" y="12"/>
                  </a:cubicBezTo>
                  <a:cubicBezTo>
                    <a:pt x="0" y="9"/>
                    <a:pt x="3" y="0"/>
                    <a:pt x="6" y="1"/>
                  </a:cubicBezTo>
                  <a:cubicBezTo>
                    <a:pt x="7" y="1"/>
                    <a:pt x="8" y="5"/>
                    <a:pt x="7"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3" name="Freeform 2682">
              <a:extLst>
                <a:ext uri="{FF2B5EF4-FFF2-40B4-BE49-F238E27FC236}">
                  <a16:creationId xmlns:a16="http://schemas.microsoft.com/office/drawing/2014/main" id="{B25E7D5A-BC55-4413-9192-91EC1426CD07}"/>
                </a:ext>
              </a:extLst>
            </p:cNvPr>
            <p:cNvSpPr>
              <a:spLocks/>
            </p:cNvSpPr>
            <p:nvPr/>
          </p:nvSpPr>
          <p:spPr bwMode="auto">
            <a:xfrm>
              <a:off x="7137" y="2787"/>
              <a:ext cx="34" cy="68"/>
            </a:xfrm>
            <a:custGeom>
              <a:avLst/>
              <a:gdLst>
                <a:gd name="T0" fmla="*/ 7 w 7"/>
                <a:gd name="T1" fmla="*/ 7 h 14"/>
                <a:gd name="T2" fmla="*/ 2 w 7"/>
                <a:gd name="T3" fmla="*/ 12 h 14"/>
                <a:gd name="T4" fmla="*/ 5 w 7"/>
                <a:gd name="T5" fmla="*/ 0 h 14"/>
                <a:gd name="T6" fmla="*/ 7 w 7"/>
                <a:gd name="T7" fmla="*/ 7 h 14"/>
              </a:gdLst>
              <a:ahLst/>
              <a:cxnLst>
                <a:cxn ang="0">
                  <a:pos x="T0" y="T1"/>
                </a:cxn>
                <a:cxn ang="0">
                  <a:pos x="T2" y="T3"/>
                </a:cxn>
                <a:cxn ang="0">
                  <a:pos x="T4" y="T5"/>
                </a:cxn>
                <a:cxn ang="0">
                  <a:pos x="T6" y="T7"/>
                </a:cxn>
              </a:cxnLst>
              <a:rect l="0" t="0" r="r" b="b"/>
              <a:pathLst>
                <a:path w="7" h="14">
                  <a:moveTo>
                    <a:pt x="7" y="7"/>
                  </a:moveTo>
                  <a:cubicBezTo>
                    <a:pt x="6" y="11"/>
                    <a:pt x="4" y="14"/>
                    <a:pt x="2" y="12"/>
                  </a:cubicBezTo>
                  <a:cubicBezTo>
                    <a:pt x="0" y="9"/>
                    <a:pt x="2" y="0"/>
                    <a:pt x="5" y="0"/>
                  </a:cubicBezTo>
                  <a:cubicBezTo>
                    <a:pt x="7" y="0"/>
                    <a:pt x="7"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4" name="Freeform 2683">
              <a:extLst>
                <a:ext uri="{FF2B5EF4-FFF2-40B4-BE49-F238E27FC236}">
                  <a16:creationId xmlns:a16="http://schemas.microsoft.com/office/drawing/2014/main" id="{C74F5BF9-09B8-4DD4-9EA2-580E1E78CBDA}"/>
                </a:ext>
              </a:extLst>
            </p:cNvPr>
            <p:cNvSpPr>
              <a:spLocks/>
            </p:cNvSpPr>
            <p:nvPr/>
          </p:nvSpPr>
          <p:spPr bwMode="auto">
            <a:xfrm>
              <a:off x="7065" y="2898"/>
              <a:ext cx="39" cy="67"/>
            </a:xfrm>
            <a:custGeom>
              <a:avLst/>
              <a:gdLst>
                <a:gd name="T0" fmla="*/ 8 w 8"/>
                <a:gd name="T1" fmla="*/ 8 h 14"/>
                <a:gd name="T2" fmla="*/ 2 w 8"/>
                <a:gd name="T3" fmla="*/ 11 h 14"/>
                <a:gd name="T4" fmla="*/ 6 w 8"/>
                <a:gd name="T5" fmla="*/ 0 h 14"/>
                <a:gd name="T6" fmla="*/ 8 w 8"/>
                <a:gd name="T7" fmla="*/ 8 h 14"/>
              </a:gdLst>
              <a:ahLst/>
              <a:cxnLst>
                <a:cxn ang="0">
                  <a:pos x="T0" y="T1"/>
                </a:cxn>
                <a:cxn ang="0">
                  <a:pos x="T2" y="T3"/>
                </a:cxn>
                <a:cxn ang="0">
                  <a:pos x="T4" y="T5"/>
                </a:cxn>
                <a:cxn ang="0">
                  <a:pos x="T6" y="T7"/>
                </a:cxn>
              </a:cxnLst>
              <a:rect l="0" t="0" r="r" b="b"/>
              <a:pathLst>
                <a:path w="8" h="14">
                  <a:moveTo>
                    <a:pt x="8" y="8"/>
                  </a:moveTo>
                  <a:cubicBezTo>
                    <a:pt x="7" y="12"/>
                    <a:pt x="4" y="14"/>
                    <a:pt x="2" y="11"/>
                  </a:cubicBezTo>
                  <a:cubicBezTo>
                    <a:pt x="0" y="8"/>
                    <a:pt x="2" y="0"/>
                    <a:pt x="6" y="0"/>
                  </a:cubicBezTo>
                  <a:cubicBezTo>
                    <a:pt x="8" y="1"/>
                    <a:pt x="8" y="4"/>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5" name="Freeform 2684">
              <a:extLst>
                <a:ext uri="{FF2B5EF4-FFF2-40B4-BE49-F238E27FC236}">
                  <a16:creationId xmlns:a16="http://schemas.microsoft.com/office/drawing/2014/main" id="{71ECFE37-8FF7-4CAF-8D79-3A7A9BA18149}"/>
                </a:ext>
              </a:extLst>
            </p:cNvPr>
            <p:cNvSpPr>
              <a:spLocks/>
            </p:cNvSpPr>
            <p:nvPr/>
          </p:nvSpPr>
          <p:spPr bwMode="auto">
            <a:xfrm>
              <a:off x="7012" y="2937"/>
              <a:ext cx="39" cy="67"/>
            </a:xfrm>
            <a:custGeom>
              <a:avLst/>
              <a:gdLst>
                <a:gd name="T0" fmla="*/ 8 w 8"/>
                <a:gd name="T1" fmla="*/ 7 h 14"/>
                <a:gd name="T2" fmla="*/ 2 w 8"/>
                <a:gd name="T3" fmla="*/ 11 h 14"/>
                <a:gd name="T4" fmla="*/ 5 w 8"/>
                <a:gd name="T5" fmla="*/ 0 h 14"/>
                <a:gd name="T6" fmla="*/ 8 w 8"/>
                <a:gd name="T7" fmla="*/ 7 h 14"/>
              </a:gdLst>
              <a:ahLst/>
              <a:cxnLst>
                <a:cxn ang="0">
                  <a:pos x="T0" y="T1"/>
                </a:cxn>
                <a:cxn ang="0">
                  <a:pos x="T2" y="T3"/>
                </a:cxn>
                <a:cxn ang="0">
                  <a:pos x="T4" y="T5"/>
                </a:cxn>
                <a:cxn ang="0">
                  <a:pos x="T6" y="T7"/>
                </a:cxn>
              </a:cxnLst>
              <a:rect l="0" t="0" r="r" b="b"/>
              <a:pathLst>
                <a:path w="8" h="14">
                  <a:moveTo>
                    <a:pt x="8" y="7"/>
                  </a:moveTo>
                  <a:cubicBezTo>
                    <a:pt x="6" y="12"/>
                    <a:pt x="3" y="14"/>
                    <a:pt x="2" y="11"/>
                  </a:cubicBezTo>
                  <a:cubicBezTo>
                    <a:pt x="0" y="8"/>
                    <a:pt x="2" y="0"/>
                    <a:pt x="5" y="0"/>
                  </a:cubicBezTo>
                  <a:cubicBezTo>
                    <a:pt x="8" y="0"/>
                    <a:pt x="8"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6" name="Freeform 2685">
              <a:extLst>
                <a:ext uri="{FF2B5EF4-FFF2-40B4-BE49-F238E27FC236}">
                  <a16:creationId xmlns:a16="http://schemas.microsoft.com/office/drawing/2014/main" id="{0F206792-5BB4-497A-B3C1-5FC73DF6BDDF}"/>
                </a:ext>
              </a:extLst>
            </p:cNvPr>
            <p:cNvSpPr>
              <a:spLocks/>
            </p:cNvSpPr>
            <p:nvPr/>
          </p:nvSpPr>
          <p:spPr bwMode="auto">
            <a:xfrm>
              <a:off x="6954" y="2937"/>
              <a:ext cx="49" cy="67"/>
            </a:xfrm>
            <a:custGeom>
              <a:avLst/>
              <a:gdLst>
                <a:gd name="T0" fmla="*/ 9 w 10"/>
                <a:gd name="T1" fmla="*/ 8 h 14"/>
                <a:gd name="T2" fmla="*/ 2 w 10"/>
                <a:gd name="T3" fmla="*/ 11 h 14"/>
                <a:gd name="T4" fmla="*/ 6 w 10"/>
                <a:gd name="T5" fmla="*/ 0 h 14"/>
                <a:gd name="T6" fmla="*/ 9 w 10"/>
                <a:gd name="T7" fmla="*/ 8 h 14"/>
              </a:gdLst>
              <a:ahLst/>
              <a:cxnLst>
                <a:cxn ang="0">
                  <a:pos x="T0" y="T1"/>
                </a:cxn>
                <a:cxn ang="0">
                  <a:pos x="T2" y="T3"/>
                </a:cxn>
                <a:cxn ang="0">
                  <a:pos x="T4" y="T5"/>
                </a:cxn>
                <a:cxn ang="0">
                  <a:pos x="T6" y="T7"/>
                </a:cxn>
              </a:cxnLst>
              <a:rect l="0" t="0" r="r" b="b"/>
              <a:pathLst>
                <a:path w="10" h="14">
                  <a:moveTo>
                    <a:pt x="9" y="8"/>
                  </a:moveTo>
                  <a:cubicBezTo>
                    <a:pt x="8" y="12"/>
                    <a:pt x="4" y="14"/>
                    <a:pt x="2" y="11"/>
                  </a:cubicBezTo>
                  <a:cubicBezTo>
                    <a:pt x="0" y="8"/>
                    <a:pt x="2" y="0"/>
                    <a:pt x="6" y="0"/>
                  </a:cubicBezTo>
                  <a:cubicBezTo>
                    <a:pt x="9" y="1"/>
                    <a:pt x="10" y="4"/>
                    <a:pt x="9"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7" name="Freeform 2686">
              <a:extLst>
                <a:ext uri="{FF2B5EF4-FFF2-40B4-BE49-F238E27FC236}">
                  <a16:creationId xmlns:a16="http://schemas.microsoft.com/office/drawing/2014/main" id="{FAEF4D46-8A8B-49AD-9D45-AF0F46147293}"/>
                </a:ext>
              </a:extLst>
            </p:cNvPr>
            <p:cNvSpPr>
              <a:spLocks/>
            </p:cNvSpPr>
            <p:nvPr/>
          </p:nvSpPr>
          <p:spPr bwMode="auto">
            <a:xfrm>
              <a:off x="7041" y="2821"/>
              <a:ext cx="39" cy="67"/>
            </a:xfrm>
            <a:custGeom>
              <a:avLst/>
              <a:gdLst>
                <a:gd name="T0" fmla="*/ 7 w 8"/>
                <a:gd name="T1" fmla="*/ 7 h 14"/>
                <a:gd name="T2" fmla="*/ 2 w 8"/>
                <a:gd name="T3" fmla="*/ 11 h 14"/>
                <a:gd name="T4" fmla="*/ 5 w 8"/>
                <a:gd name="T5" fmla="*/ 0 h 14"/>
                <a:gd name="T6" fmla="*/ 7 w 8"/>
                <a:gd name="T7" fmla="*/ 7 h 14"/>
              </a:gdLst>
              <a:ahLst/>
              <a:cxnLst>
                <a:cxn ang="0">
                  <a:pos x="T0" y="T1"/>
                </a:cxn>
                <a:cxn ang="0">
                  <a:pos x="T2" y="T3"/>
                </a:cxn>
                <a:cxn ang="0">
                  <a:pos x="T4" y="T5"/>
                </a:cxn>
                <a:cxn ang="0">
                  <a:pos x="T6" y="T7"/>
                </a:cxn>
              </a:cxnLst>
              <a:rect l="0" t="0" r="r" b="b"/>
              <a:pathLst>
                <a:path w="8" h="14">
                  <a:moveTo>
                    <a:pt x="7" y="7"/>
                  </a:moveTo>
                  <a:cubicBezTo>
                    <a:pt x="7" y="12"/>
                    <a:pt x="4" y="14"/>
                    <a:pt x="2" y="11"/>
                  </a:cubicBezTo>
                  <a:cubicBezTo>
                    <a:pt x="0" y="8"/>
                    <a:pt x="1" y="0"/>
                    <a:pt x="5" y="0"/>
                  </a:cubicBezTo>
                  <a:cubicBezTo>
                    <a:pt x="7" y="0"/>
                    <a:pt x="8" y="4"/>
                    <a:pt x="7"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8" name="Freeform 2687">
              <a:extLst>
                <a:ext uri="{FF2B5EF4-FFF2-40B4-BE49-F238E27FC236}">
                  <a16:creationId xmlns:a16="http://schemas.microsoft.com/office/drawing/2014/main" id="{5B9C6CE4-266B-44F0-9B7C-7812BFEFA592}"/>
                </a:ext>
              </a:extLst>
            </p:cNvPr>
            <p:cNvSpPr>
              <a:spLocks/>
            </p:cNvSpPr>
            <p:nvPr/>
          </p:nvSpPr>
          <p:spPr bwMode="auto">
            <a:xfrm>
              <a:off x="6988" y="2859"/>
              <a:ext cx="43" cy="68"/>
            </a:xfrm>
            <a:custGeom>
              <a:avLst/>
              <a:gdLst>
                <a:gd name="T0" fmla="*/ 8 w 9"/>
                <a:gd name="T1" fmla="*/ 7 h 14"/>
                <a:gd name="T2" fmla="*/ 2 w 9"/>
                <a:gd name="T3" fmla="*/ 11 h 14"/>
                <a:gd name="T4" fmla="*/ 5 w 9"/>
                <a:gd name="T5" fmla="*/ 0 h 14"/>
                <a:gd name="T6" fmla="*/ 8 w 9"/>
                <a:gd name="T7" fmla="*/ 7 h 14"/>
              </a:gdLst>
              <a:ahLst/>
              <a:cxnLst>
                <a:cxn ang="0">
                  <a:pos x="T0" y="T1"/>
                </a:cxn>
                <a:cxn ang="0">
                  <a:pos x="T2" y="T3"/>
                </a:cxn>
                <a:cxn ang="0">
                  <a:pos x="T4" y="T5"/>
                </a:cxn>
                <a:cxn ang="0">
                  <a:pos x="T6" y="T7"/>
                </a:cxn>
              </a:cxnLst>
              <a:rect l="0" t="0" r="r" b="b"/>
              <a:pathLst>
                <a:path w="9" h="14">
                  <a:moveTo>
                    <a:pt x="8" y="7"/>
                  </a:moveTo>
                  <a:cubicBezTo>
                    <a:pt x="7" y="12"/>
                    <a:pt x="4" y="14"/>
                    <a:pt x="2" y="11"/>
                  </a:cubicBezTo>
                  <a:cubicBezTo>
                    <a:pt x="0" y="7"/>
                    <a:pt x="2" y="0"/>
                    <a:pt x="5" y="0"/>
                  </a:cubicBezTo>
                  <a:cubicBezTo>
                    <a:pt x="8" y="0"/>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49" name="Freeform 2688">
              <a:extLst>
                <a:ext uri="{FF2B5EF4-FFF2-40B4-BE49-F238E27FC236}">
                  <a16:creationId xmlns:a16="http://schemas.microsoft.com/office/drawing/2014/main" id="{1E2AB8CB-BA5A-461C-8DC8-1B447DBBF218}"/>
                </a:ext>
              </a:extLst>
            </p:cNvPr>
            <p:cNvSpPr>
              <a:spLocks/>
            </p:cNvSpPr>
            <p:nvPr/>
          </p:nvSpPr>
          <p:spPr bwMode="auto">
            <a:xfrm>
              <a:off x="7089" y="2806"/>
              <a:ext cx="39" cy="73"/>
            </a:xfrm>
            <a:custGeom>
              <a:avLst/>
              <a:gdLst>
                <a:gd name="T0" fmla="*/ 8 w 8"/>
                <a:gd name="T1" fmla="*/ 8 h 15"/>
                <a:gd name="T2" fmla="*/ 3 w 8"/>
                <a:gd name="T3" fmla="*/ 12 h 15"/>
                <a:gd name="T4" fmla="*/ 5 w 8"/>
                <a:gd name="T5" fmla="*/ 1 h 15"/>
                <a:gd name="T6" fmla="*/ 8 w 8"/>
                <a:gd name="T7" fmla="*/ 8 h 15"/>
              </a:gdLst>
              <a:ahLst/>
              <a:cxnLst>
                <a:cxn ang="0">
                  <a:pos x="T0" y="T1"/>
                </a:cxn>
                <a:cxn ang="0">
                  <a:pos x="T2" y="T3"/>
                </a:cxn>
                <a:cxn ang="0">
                  <a:pos x="T4" y="T5"/>
                </a:cxn>
                <a:cxn ang="0">
                  <a:pos x="T6" y="T7"/>
                </a:cxn>
              </a:cxnLst>
              <a:rect l="0" t="0" r="r" b="b"/>
              <a:pathLst>
                <a:path w="8" h="15">
                  <a:moveTo>
                    <a:pt x="8" y="8"/>
                  </a:moveTo>
                  <a:cubicBezTo>
                    <a:pt x="7" y="12"/>
                    <a:pt x="4" y="15"/>
                    <a:pt x="3" y="12"/>
                  </a:cubicBezTo>
                  <a:cubicBezTo>
                    <a:pt x="0" y="9"/>
                    <a:pt x="2" y="0"/>
                    <a:pt x="5" y="1"/>
                  </a:cubicBezTo>
                  <a:cubicBezTo>
                    <a:pt x="7" y="1"/>
                    <a:pt x="8" y="5"/>
                    <a:pt x="8" y="8"/>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sp>
          <p:nvSpPr>
            <p:cNvPr id="3550" name="Freeform 2689">
              <a:extLst>
                <a:ext uri="{FF2B5EF4-FFF2-40B4-BE49-F238E27FC236}">
                  <a16:creationId xmlns:a16="http://schemas.microsoft.com/office/drawing/2014/main" id="{5E4203A3-62D4-4CFF-ABD5-428FE92F67EA}"/>
                </a:ext>
              </a:extLst>
            </p:cNvPr>
            <p:cNvSpPr>
              <a:spLocks/>
            </p:cNvSpPr>
            <p:nvPr/>
          </p:nvSpPr>
          <p:spPr bwMode="auto">
            <a:xfrm>
              <a:off x="6916" y="3293"/>
              <a:ext cx="43" cy="63"/>
            </a:xfrm>
            <a:custGeom>
              <a:avLst/>
              <a:gdLst>
                <a:gd name="T0" fmla="*/ 8 w 9"/>
                <a:gd name="T1" fmla="*/ 7 h 13"/>
                <a:gd name="T2" fmla="*/ 2 w 9"/>
                <a:gd name="T3" fmla="*/ 10 h 13"/>
                <a:gd name="T4" fmla="*/ 7 w 9"/>
                <a:gd name="T5" fmla="*/ 0 h 13"/>
                <a:gd name="T6" fmla="*/ 8 w 9"/>
                <a:gd name="T7" fmla="*/ 7 h 13"/>
              </a:gdLst>
              <a:ahLst/>
              <a:cxnLst>
                <a:cxn ang="0">
                  <a:pos x="T0" y="T1"/>
                </a:cxn>
                <a:cxn ang="0">
                  <a:pos x="T2" y="T3"/>
                </a:cxn>
                <a:cxn ang="0">
                  <a:pos x="T4" y="T5"/>
                </a:cxn>
                <a:cxn ang="0">
                  <a:pos x="T6" y="T7"/>
                </a:cxn>
              </a:cxnLst>
              <a:rect l="0" t="0" r="r" b="b"/>
              <a:pathLst>
                <a:path w="9" h="13">
                  <a:moveTo>
                    <a:pt x="8" y="7"/>
                  </a:moveTo>
                  <a:cubicBezTo>
                    <a:pt x="6" y="11"/>
                    <a:pt x="3" y="13"/>
                    <a:pt x="2" y="10"/>
                  </a:cubicBezTo>
                  <a:cubicBezTo>
                    <a:pt x="0" y="7"/>
                    <a:pt x="4" y="0"/>
                    <a:pt x="7" y="0"/>
                  </a:cubicBezTo>
                  <a:cubicBezTo>
                    <a:pt x="9" y="1"/>
                    <a:pt x="9" y="4"/>
                    <a:pt x="8" y="7"/>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sp>
        <p:nvSpPr>
          <p:cNvPr id="3439" name="TextBox 3438">
            <a:extLst>
              <a:ext uri="{FF2B5EF4-FFF2-40B4-BE49-F238E27FC236}">
                <a16:creationId xmlns:a16="http://schemas.microsoft.com/office/drawing/2014/main" id="{27369D46-F1F9-4699-A425-44F353FB5F1B}"/>
              </a:ext>
            </a:extLst>
          </p:cNvPr>
          <p:cNvSpPr txBox="1"/>
          <p:nvPr/>
        </p:nvSpPr>
        <p:spPr>
          <a:xfrm>
            <a:off x="514988" y="2827435"/>
            <a:ext cx="2939417" cy="94138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a:gradFill>
                  <a:gsLst>
                    <a:gs pos="0">
                      <a:schemeClr val="tx1"/>
                    </a:gs>
                    <a:gs pos="99000">
                      <a:schemeClr val="tx1"/>
                    </a:gs>
                  </a:gsLst>
                  <a:lin ang="5400000" scaled="1"/>
                </a:gradFill>
              </a:rPr>
              <a:t>Each </a:t>
            </a:r>
            <a:r>
              <a:rPr lang="en-US" sz="1568" kern="0">
                <a:gradFill>
                  <a:gsLst>
                    <a:gs pos="0">
                      <a:schemeClr val="accent1"/>
                    </a:gs>
                    <a:gs pos="99000">
                      <a:schemeClr val="accent1"/>
                    </a:gs>
                  </a:gsLst>
                  <a:lin ang="5400000" scaled="1"/>
                </a:gradFill>
                <a:latin typeface="+mj-lt"/>
              </a:rPr>
              <a:t>physical datacenter </a:t>
            </a:r>
            <a:r>
              <a:rPr lang="en-US" sz="1568" kern="0">
                <a:gradFill>
                  <a:gsLst>
                    <a:gs pos="0">
                      <a:schemeClr val="tx1"/>
                    </a:gs>
                    <a:gs pos="99000">
                      <a:schemeClr val="tx1"/>
                    </a:gs>
                  </a:gsLst>
                  <a:lin ang="5400000" scaled="1"/>
                </a:gradFill>
              </a:rPr>
              <a:t>protected with world-class, multi-layered protection</a:t>
            </a:r>
          </a:p>
        </p:txBody>
      </p:sp>
      <p:sp>
        <p:nvSpPr>
          <p:cNvPr id="3440" name="TextBox 3439">
            <a:extLst>
              <a:ext uri="{FF2B5EF4-FFF2-40B4-BE49-F238E27FC236}">
                <a16:creationId xmlns:a16="http://schemas.microsoft.com/office/drawing/2014/main" id="{6A28DB52-5188-4A3F-A3D8-3B3D74883371}"/>
              </a:ext>
            </a:extLst>
          </p:cNvPr>
          <p:cNvSpPr txBox="1"/>
          <p:nvPr/>
        </p:nvSpPr>
        <p:spPr>
          <a:xfrm>
            <a:off x="9269067" y="2825887"/>
            <a:ext cx="2650489" cy="1823539"/>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dirty="0">
                <a:gradFill>
                  <a:gsLst>
                    <a:gs pos="0">
                      <a:schemeClr val="tx1"/>
                    </a:gs>
                    <a:gs pos="99000">
                      <a:schemeClr val="tx1"/>
                    </a:gs>
                  </a:gsLst>
                  <a:lin ang="5400000" scaled="1"/>
                </a:gradFill>
              </a:rPr>
              <a:t>Secured with cutting-edge </a:t>
            </a:r>
            <a:r>
              <a:rPr lang="en-US" sz="1568" kern="0" dirty="0">
                <a:gradFill>
                  <a:gsLst>
                    <a:gs pos="0">
                      <a:schemeClr val="accent1"/>
                    </a:gs>
                    <a:gs pos="99000">
                      <a:schemeClr val="accent1"/>
                    </a:gs>
                  </a:gsLst>
                  <a:lin ang="5400000" scaled="1"/>
                </a:gradFill>
                <a:latin typeface="+mj-lt"/>
              </a:rPr>
              <a:t>operational security</a:t>
            </a:r>
          </a:p>
          <a:p>
            <a:pPr marL="169863" indent="-169863" defTabSz="896386">
              <a:lnSpc>
                <a:spcPct val="90000"/>
              </a:lnSpc>
              <a:spcAft>
                <a:spcPts val="588"/>
              </a:spcAft>
              <a:buClr>
                <a:schemeClr val="accent3"/>
              </a:buClr>
              <a:buFont typeface="Wingdings" panose="05000000000000000000" pitchFamily="2" charset="2"/>
              <a:buChar char=""/>
              <a:defRPr/>
            </a:pPr>
            <a:r>
              <a:rPr lang="en-US" sz="1568" kern="0" dirty="0">
                <a:gradFill>
                  <a:gsLst>
                    <a:gs pos="0">
                      <a:schemeClr val="tx1"/>
                    </a:gs>
                    <a:gs pos="99000">
                      <a:schemeClr val="tx1"/>
                    </a:gs>
                  </a:gsLst>
                  <a:lin ang="5400000" scaled="1"/>
                </a:gradFill>
              </a:rPr>
              <a:t>Restricted access</a:t>
            </a:r>
          </a:p>
          <a:p>
            <a:pPr marL="169863" indent="-169863" defTabSz="896386">
              <a:lnSpc>
                <a:spcPct val="90000"/>
              </a:lnSpc>
              <a:spcAft>
                <a:spcPts val="588"/>
              </a:spcAft>
              <a:buClr>
                <a:schemeClr val="accent3"/>
              </a:buClr>
              <a:buFont typeface="Wingdings" panose="05000000000000000000" pitchFamily="2" charset="2"/>
              <a:buChar char=""/>
              <a:defRPr/>
            </a:pPr>
            <a:r>
              <a:rPr lang="en-US" sz="1568" kern="0" dirty="0">
                <a:gradFill>
                  <a:gsLst>
                    <a:gs pos="0">
                      <a:schemeClr val="tx1"/>
                    </a:gs>
                    <a:gs pos="99000">
                      <a:schemeClr val="tx1"/>
                    </a:gs>
                  </a:gsLst>
                  <a:lin ang="5400000" scaled="1"/>
                </a:gradFill>
              </a:rPr>
              <a:t>24x7 monitoring</a:t>
            </a:r>
          </a:p>
          <a:p>
            <a:pPr marL="169863" indent="-169863" defTabSz="896386">
              <a:lnSpc>
                <a:spcPct val="90000"/>
              </a:lnSpc>
              <a:spcAft>
                <a:spcPts val="588"/>
              </a:spcAft>
              <a:buClr>
                <a:schemeClr val="accent3"/>
              </a:buClr>
              <a:buFont typeface="Wingdings" panose="05000000000000000000" pitchFamily="2" charset="2"/>
              <a:buChar char=""/>
              <a:defRPr/>
            </a:pPr>
            <a:r>
              <a:rPr lang="en-US" sz="1568" kern="0" dirty="0">
                <a:gradFill>
                  <a:gsLst>
                    <a:gs pos="0">
                      <a:schemeClr val="tx1"/>
                    </a:gs>
                    <a:gs pos="99000">
                      <a:schemeClr val="tx1"/>
                    </a:gs>
                  </a:gsLst>
                  <a:lin ang="5400000" scaled="1"/>
                </a:gradFill>
              </a:rPr>
              <a:t>3500+ global security experts</a:t>
            </a:r>
          </a:p>
        </p:txBody>
      </p:sp>
      <p:cxnSp>
        <p:nvCxnSpPr>
          <p:cNvPr id="3443" name="Straight Connector 3442">
            <a:extLst>
              <a:ext uri="{FF2B5EF4-FFF2-40B4-BE49-F238E27FC236}">
                <a16:creationId xmlns:a16="http://schemas.microsoft.com/office/drawing/2014/main" id="{D38E4A65-5B2B-4C27-81E0-966FD23B60F0}"/>
              </a:ext>
            </a:extLst>
          </p:cNvPr>
          <p:cNvCxnSpPr>
            <a:cxnSpLocks/>
          </p:cNvCxnSpPr>
          <p:nvPr/>
        </p:nvCxnSpPr>
        <p:spPr>
          <a:xfrm flipH="1">
            <a:off x="4722195" y="4562908"/>
            <a:ext cx="1019708" cy="950545"/>
          </a:xfrm>
          <a:prstGeom prst="line">
            <a:avLst/>
          </a:prstGeom>
          <a:solidFill>
            <a:srgbClr val="BDBDBD"/>
          </a:solidFill>
          <a:ln>
            <a:noFill/>
          </a:ln>
        </p:spPr>
      </p:cxnSp>
      <p:grpSp>
        <p:nvGrpSpPr>
          <p:cNvPr id="3450" name="Group 3449">
            <a:extLst>
              <a:ext uri="{FF2B5EF4-FFF2-40B4-BE49-F238E27FC236}">
                <a16:creationId xmlns:a16="http://schemas.microsoft.com/office/drawing/2014/main" id="{4BAC9C6C-2E0D-4A03-B934-A1B2BFB167EC}"/>
              </a:ext>
            </a:extLst>
          </p:cNvPr>
          <p:cNvGrpSpPr/>
          <p:nvPr/>
        </p:nvGrpSpPr>
        <p:grpSpPr>
          <a:xfrm>
            <a:off x="3975781" y="3361585"/>
            <a:ext cx="801039" cy="801040"/>
            <a:chOff x="7040108" y="2615008"/>
            <a:chExt cx="781282" cy="781282"/>
          </a:xfrm>
        </p:grpSpPr>
        <p:sp>
          <p:nvSpPr>
            <p:cNvPr id="3455" name="Oval 3454">
              <a:extLst>
                <a:ext uri="{FF2B5EF4-FFF2-40B4-BE49-F238E27FC236}">
                  <a16:creationId xmlns:a16="http://schemas.microsoft.com/office/drawing/2014/main" id="{10620DCA-3877-42A3-9771-E372950F7680}"/>
                </a:ext>
              </a:extLst>
            </p:cNvPr>
            <p:cNvSpPr/>
            <p:nvPr/>
          </p:nvSpPr>
          <p:spPr bwMode="auto">
            <a:xfrm>
              <a:off x="7040108" y="2615008"/>
              <a:ext cx="781282" cy="781282"/>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56" name="Fingerprint_E928">
              <a:extLst>
                <a:ext uri="{FF2B5EF4-FFF2-40B4-BE49-F238E27FC236}">
                  <a16:creationId xmlns:a16="http://schemas.microsoft.com/office/drawing/2014/main" id="{B6434963-D308-48B7-8CEB-6F07FB7776C3}"/>
                </a:ext>
              </a:extLst>
            </p:cNvPr>
            <p:cNvSpPr>
              <a:spLocks noChangeAspect="1" noEditPoints="1"/>
            </p:cNvSpPr>
            <p:nvPr/>
          </p:nvSpPr>
          <p:spPr bwMode="auto">
            <a:xfrm>
              <a:off x="7304765" y="280714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r>
                <a:rPr lang="en-US" sz="1372" kern="0">
                  <a:gradFill>
                    <a:gsLst>
                      <a:gs pos="0">
                        <a:srgbClr val="505050"/>
                      </a:gs>
                      <a:gs pos="100000">
                        <a:srgbClr val="505050"/>
                      </a:gs>
                    </a:gsLst>
                  </a:gradFill>
                </a:rPr>
                <a:t> </a:t>
              </a:r>
            </a:p>
          </p:txBody>
        </p:sp>
      </p:grpSp>
      <p:sp>
        <p:nvSpPr>
          <p:cNvPr id="3452" name="TextBox 3451">
            <a:extLst>
              <a:ext uri="{FF2B5EF4-FFF2-40B4-BE49-F238E27FC236}">
                <a16:creationId xmlns:a16="http://schemas.microsoft.com/office/drawing/2014/main" id="{8CA2DC38-AF90-4CDA-9000-CDE5D3625F6A}"/>
              </a:ext>
            </a:extLst>
          </p:cNvPr>
          <p:cNvSpPr txBox="1"/>
          <p:nvPr/>
        </p:nvSpPr>
        <p:spPr>
          <a:xfrm>
            <a:off x="512417" y="4793997"/>
            <a:ext cx="2962927" cy="94118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568" kern="0">
                <a:gradFill>
                  <a:gsLst>
                    <a:gs pos="0">
                      <a:schemeClr val="accent1"/>
                    </a:gs>
                    <a:gs pos="99000">
                      <a:schemeClr val="accent1"/>
                    </a:gs>
                  </a:gsLst>
                  <a:lin ang="5400000" scaled="1"/>
                </a:gradFill>
                <a:latin typeface="+mj-lt"/>
              </a:rPr>
              <a:t>Global cloud infrastructure    </a:t>
            </a:r>
            <a:r>
              <a:rPr lang="en-US" sz="1568" kern="0">
                <a:gradFill>
                  <a:gsLst>
                    <a:gs pos="0">
                      <a:schemeClr val="tx1"/>
                    </a:gs>
                    <a:gs pos="99000">
                      <a:schemeClr val="tx1"/>
                    </a:gs>
                  </a:gsLst>
                  <a:lin ang="5400000" scaled="1"/>
                </a:gradFill>
              </a:rPr>
              <a:t>with secure hardware and data segregation</a:t>
            </a:r>
          </a:p>
        </p:txBody>
      </p:sp>
      <p:cxnSp>
        <p:nvCxnSpPr>
          <p:cNvPr id="1176" name="Straight Connector 1175">
            <a:extLst>
              <a:ext uri="{FF2B5EF4-FFF2-40B4-BE49-F238E27FC236}">
                <a16:creationId xmlns:a16="http://schemas.microsoft.com/office/drawing/2014/main" id="{A83B8F99-9EC1-40C4-94E9-F9D600EB4534}"/>
              </a:ext>
            </a:extLst>
          </p:cNvPr>
          <p:cNvCxnSpPr>
            <a:cxnSpLocks/>
          </p:cNvCxnSpPr>
          <p:nvPr/>
        </p:nvCxnSpPr>
        <p:spPr>
          <a:xfrm flipH="1">
            <a:off x="689917" y="3766915"/>
            <a:ext cx="3242127" cy="0"/>
          </a:xfrm>
          <a:prstGeom prst="line">
            <a:avLst/>
          </a:prstGeom>
          <a:noFill/>
          <a:ln w="25400" cap="rnd" cmpd="sng" algn="ctr">
            <a:solidFill>
              <a:schemeClr val="accent5"/>
            </a:solidFill>
            <a:prstDash val="sysDot"/>
            <a:headEnd type="none"/>
            <a:tailEnd type="none"/>
          </a:ln>
          <a:effectLst/>
        </p:spPr>
      </p:cxnSp>
      <p:cxnSp>
        <p:nvCxnSpPr>
          <p:cNvPr id="1200" name="Straight Connector 1199">
            <a:extLst>
              <a:ext uri="{FF2B5EF4-FFF2-40B4-BE49-F238E27FC236}">
                <a16:creationId xmlns:a16="http://schemas.microsoft.com/office/drawing/2014/main" id="{AFBF7D78-F4F2-432C-ABA3-630568C36656}"/>
              </a:ext>
            </a:extLst>
          </p:cNvPr>
          <p:cNvCxnSpPr>
            <a:cxnSpLocks/>
          </p:cNvCxnSpPr>
          <p:nvPr/>
        </p:nvCxnSpPr>
        <p:spPr>
          <a:xfrm flipH="1">
            <a:off x="689915" y="5735383"/>
            <a:ext cx="4948866" cy="0"/>
          </a:xfrm>
          <a:prstGeom prst="line">
            <a:avLst/>
          </a:prstGeom>
          <a:noFill/>
          <a:ln w="25400" cap="rnd" cmpd="sng" algn="ctr">
            <a:solidFill>
              <a:schemeClr val="accent5"/>
            </a:solidFill>
            <a:prstDash val="sysDot"/>
            <a:headEnd type="none"/>
            <a:tailEnd type="none"/>
          </a:ln>
          <a:effectLst/>
        </p:spPr>
      </p:cxnSp>
      <p:cxnSp>
        <p:nvCxnSpPr>
          <p:cNvPr id="1217" name="Straight Connector 1216">
            <a:extLst>
              <a:ext uri="{FF2B5EF4-FFF2-40B4-BE49-F238E27FC236}">
                <a16:creationId xmlns:a16="http://schemas.microsoft.com/office/drawing/2014/main" id="{0193A1F0-9116-4AB3-9574-860A469D2130}"/>
              </a:ext>
            </a:extLst>
          </p:cNvPr>
          <p:cNvCxnSpPr>
            <a:cxnSpLocks/>
          </p:cNvCxnSpPr>
          <p:nvPr/>
        </p:nvCxnSpPr>
        <p:spPr>
          <a:xfrm flipH="1">
            <a:off x="8380023" y="4657815"/>
            <a:ext cx="3335977" cy="0"/>
          </a:xfrm>
          <a:prstGeom prst="line">
            <a:avLst/>
          </a:prstGeom>
          <a:noFill/>
          <a:ln w="25400" cap="rnd" cmpd="sng" algn="ctr">
            <a:solidFill>
              <a:schemeClr val="accent5"/>
            </a:solidFill>
            <a:prstDash val="sysDot"/>
            <a:headEnd type="none"/>
            <a:tailEnd type="none"/>
          </a:ln>
          <a:effectLst/>
        </p:spPr>
      </p:cxnSp>
      <p:grpSp>
        <p:nvGrpSpPr>
          <p:cNvPr id="10" name="Group 9">
            <a:extLst>
              <a:ext uri="{FF2B5EF4-FFF2-40B4-BE49-F238E27FC236}">
                <a16:creationId xmlns:a16="http://schemas.microsoft.com/office/drawing/2014/main" id="{672406E5-42C5-461F-B983-14C7EA7254F6}"/>
              </a:ext>
            </a:extLst>
          </p:cNvPr>
          <p:cNvGrpSpPr/>
          <p:nvPr/>
        </p:nvGrpSpPr>
        <p:grpSpPr>
          <a:xfrm>
            <a:off x="5392436" y="5266381"/>
            <a:ext cx="810419" cy="810419"/>
            <a:chOff x="1322275" y="5433010"/>
            <a:chExt cx="826670" cy="826670"/>
          </a:xfrm>
        </p:grpSpPr>
        <p:grpSp>
          <p:nvGrpSpPr>
            <p:cNvPr id="4552" name="Group 4551">
              <a:extLst>
                <a:ext uri="{FF2B5EF4-FFF2-40B4-BE49-F238E27FC236}">
                  <a16:creationId xmlns:a16="http://schemas.microsoft.com/office/drawing/2014/main" id="{15D19B50-7DDD-4A8A-9C82-643CCF7AD6AC}"/>
                </a:ext>
              </a:extLst>
            </p:cNvPr>
            <p:cNvGrpSpPr/>
            <p:nvPr/>
          </p:nvGrpSpPr>
          <p:grpSpPr>
            <a:xfrm>
              <a:off x="1322275" y="5433010"/>
              <a:ext cx="826670" cy="826670"/>
              <a:chOff x="-272083" y="3756337"/>
              <a:chExt cx="561510" cy="561510"/>
            </a:xfrm>
          </p:grpSpPr>
          <p:sp>
            <p:nvSpPr>
              <p:cNvPr id="4554" name="Oval 4553">
                <a:extLst>
                  <a:ext uri="{FF2B5EF4-FFF2-40B4-BE49-F238E27FC236}">
                    <a16:creationId xmlns:a16="http://schemas.microsoft.com/office/drawing/2014/main" id="{7A3FE3B8-5690-4751-810B-D14E91418761}"/>
                  </a:ext>
                </a:extLst>
              </p:cNvPr>
              <p:cNvSpPr/>
              <p:nvPr/>
            </p:nvSpPr>
            <p:spPr bwMode="auto">
              <a:xfrm rot="18900000">
                <a:off x="-272083" y="3756337"/>
                <a:ext cx="561510" cy="561510"/>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555" name="network_3" title="Icon of a server connected to a network">
                <a:extLst>
                  <a:ext uri="{FF2B5EF4-FFF2-40B4-BE49-F238E27FC236}">
                    <a16:creationId xmlns:a16="http://schemas.microsoft.com/office/drawing/2014/main" id="{5C779B91-1897-4BA7-AEE7-4901C7B446E7}"/>
                  </a:ext>
                </a:extLst>
              </p:cNvPr>
              <p:cNvSpPr>
                <a:spLocks noChangeAspect="1" noEditPoints="1"/>
              </p:cNvSpPr>
              <p:nvPr/>
            </p:nvSpPr>
            <p:spPr bwMode="auto">
              <a:xfrm>
                <a:off x="-170204" y="3840311"/>
                <a:ext cx="352820" cy="366133"/>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372" kern="0">
                  <a:solidFill>
                    <a:srgbClr val="353535"/>
                  </a:solidFill>
                  <a:latin typeface="Segoe UI Semilight"/>
                </a:endParaRPr>
              </a:p>
            </p:txBody>
          </p:sp>
        </p:grpSp>
        <p:sp>
          <p:nvSpPr>
            <p:cNvPr id="4553" name="cloud" title="Icon of a cloud">
              <a:extLst>
                <a:ext uri="{FF2B5EF4-FFF2-40B4-BE49-F238E27FC236}">
                  <a16:creationId xmlns:a16="http://schemas.microsoft.com/office/drawing/2014/main" id="{1E4D63FE-3B36-4FF9-9531-D05C731BB177}"/>
                </a:ext>
              </a:extLst>
            </p:cNvPr>
            <p:cNvSpPr>
              <a:spLocks noChangeAspect="1"/>
            </p:cNvSpPr>
            <p:nvPr/>
          </p:nvSpPr>
          <p:spPr bwMode="auto">
            <a:xfrm>
              <a:off x="1529459" y="5664499"/>
              <a:ext cx="405039" cy="2563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7"/>
            </a:solidFill>
            <a:ln w="15875"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686" kern="0">
                <a:gradFill>
                  <a:gsLst>
                    <a:gs pos="0">
                      <a:srgbClr val="505050"/>
                    </a:gs>
                    <a:gs pos="100000">
                      <a:srgbClr val="505050"/>
                    </a:gs>
                  </a:gsLst>
                  <a:lin ang="5400000" scaled="1"/>
                </a:gradFill>
                <a:latin typeface="Segoe UI Semilight"/>
              </a:endParaRPr>
            </a:p>
          </p:txBody>
        </p:sp>
      </p:grpSp>
      <p:sp>
        <p:nvSpPr>
          <p:cNvPr id="1169" name="Rectangle 1168">
            <a:extLst>
              <a:ext uri="{FF2B5EF4-FFF2-40B4-BE49-F238E27FC236}">
                <a16:creationId xmlns:a16="http://schemas.microsoft.com/office/drawing/2014/main" id="{20E2D351-D6D5-45D9-BE40-B13B4DF3F4DA}"/>
              </a:ext>
            </a:extLst>
          </p:cNvPr>
          <p:cNvSpPr/>
          <p:nvPr/>
        </p:nvSpPr>
        <p:spPr bwMode="auto">
          <a:xfrm>
            <a:off x="5296304" y="2463970"/>
            <a:ext cx="2428621" cy="2519771"/>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627497" tIns="45713" rIns="179285" bIns="45713" numCol="1" rtlCol="0" anchor="ctr" anchorCtr="0" compatLnSpc="1">
            <a:prstTxWarp prst="textNoShape">
              <a:avLst/>
            </a:prstTxWarp>
          </a:bodyPr>
          <a:lstStyle/>
          <a:p>
            <a:pPr algn="ctr">
              <a:lnSpc>
                <a:spcPct val="90000"/>
              </a:lnSpc>
            </a:pPr>
            <a:r>
              <a:rPr lang="en-US" sz="2400" kern="0">
                <a:gradFill>
                  <a:gsLst>
                    <a:gs pos="2917">
                      <a:schemeClr val="tx1"/>
                    </a:gs>
                    <a:gs pos="30000">
                      <a:schemeClr val="tx1"/>
                    </a:gs>
                  </a:gsLst>
                  <a:lin ang="5400000" scaled="0"/>
                </a:gradFill>
              </a:rPr>
              <a:t>Over </a:t>
            </a:r>
            <a:r>
              <a:rPr lang="en-US" sz="2400" kern="0">
                <a:gradFill>
                  <a:gsLst>
                    <a:gs pos="2917">
                      <a:schemeClr val="accent1"/>
                    </a:gs>
                    <a:gs pos="30000">
                      <a:schemeClr val="accent1"/>
                    </a:gs>
                  </a:gsLst>
                  <a:lin ang="5400000" scaled="0"/>
                </a:gradFill>
                <a:latin typeface="+mj-lt"/>
              </a:rPr>
              <a:t>100 </a:t>
            </a:r>
            <a:r>
              <a:rPr lang="en-US" sz="2400" kern="0">
                <a:gradFill>
                  <a:gsLst>
                    <a:gs pos="2917">
                      <a:schemeClr val="tx1"/>
                    </a:gs>
                    <a:gs pos="30000">
                      <a:schemeClr val="tx1"/>
                    </a:gs>
                  </a:gsLst>
                  <a:lin ang="5400000" scaled="0"/>
                </a:gradFill>
              </a:rPr>
              <a:t>datacenters across the planet</a:t>
            </a:r>
          </a:p>
        </p:txBody>
      </p:sp>
      <p:grpSp>
        <p:nvGrpSpPr>
          <p:cNvPr id="3451" name="Group 3450">
            <a:extLst>
              <a:ext uri="{FF2B5EF4-FFF2-40B4-BE49-F238E27FC236}">
                <a16:creationId xmlns:a16="http://schemas.microsoft.com/office/drawing/2014/main" id="{ACB67566-E4A5-4C9B-A8D4-C9C2BDF576CF}"/>
              </a:ext>
            </a:extLst>
          </p:cNvPr>
          <p:cNvGrpSpPr/>
          <p:nvPr/>
        </p:nvGrpSpPr>
        <p:grpSpPr>
          <a:xfrm>
            <a:off x="7827940" y="4251569"/>
            <a:ext cx="801039" cy="801039"/>
            <a:chOff x="11361326" y="2657257"/>
            <a:chExt cx="781282" cy="781282"/>
          </a:xfrm>
        </p:grpSpPr>
        <p:sp>
          <p:nvSpPr>
            <p:cNvPr id="3453" name="Oval 3452">
              <a:extLst>
                <a:ext uri="{FF2B5EF4-FFF2-40B4-BE49-F238E27FC236}">
                  <a16:creationId xmlns:a16="http://schemas.microsoft.com/office/drawing/2014/main" id="{E26FC91D-F041-4416-9CB3-6E76DE3DE36E}"/>
                </a:ext>
              </a:extLst>
            </p:cNvPr>
            <p:cNvSpPr/>
            <p:nvPr/>
          </p:nvSpPr>
          <p:spPr bwMode="auto">
            <a:xfrm rot="18900000">
              <a:off x="11361326" y="2657257"/>
              <a:ext cx="781282" cy="781282"/>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54" name="Lock">
              <a:extLst>
                <a:ext uri="{FF2B5EF4-FFF2-40B4-BE49-F238E27FC236}">
                  <a16:creationId xmlns:a16="http://schemas.microsoft.com/office/drawing/2014/main" id="{1CF71428-1A74-4195-B2D7-582DD522317A}"/>
                </a:ext>
              </a:extLst>
            </p:cNvPr>
            <p:cNvSpPr>
              <a:spLocks noChangeAspect="1" noEditPoints="1"/>
            </p:cNvSpPr>
            <p:nvPr/>
          </p:nvSpPr>
          <p:spPr bwMode="auto">
            <a:xfrm>
              <a:off x="11604144" y="2823708"/>
              <a:ext cx="295646" cy="41320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372" kern="0">
                <a:solidFill>
                  <a:srgbClr val="505050"/>
                </a:solidFill>
              </a:endParaRPr>
            </a:p>
          </p:txBody>
        </p:sp>
      </p:grpSp>
      <p:sp>
        <p:nvSpPr>
          <p:cNvPr id="3" name="Title 2">
            <a:extLst>
              <a:ext uri="{FF2B5EF4-FFF2-40B4-BE49-F238E27FC236}">
                <a16:creationId xmlns:a16="http://schemas.microsoft.com/office/drawing/2014/main" id="{D71BE144-5995-42BD-8DDB-07308D0B27E4}"/>
              </a:ext>
            </a:extLst>
          </p:cNvPr>
          <p:cNvSpPr>
            <a:spLocks noGrp="1"/>
          </p:cNvSpPr>
          <p:nvPr>
            <p:ph type="title"/>
          </p:nvPr>
        </p:nvSpPr>
        <p:spPr/>
        <p:txBody>
          <a:bodyPr/>
          <a:lstStyle/>
          <a:p>
            <a:r>
              <a:rPr lang="en-US">
                <a:gradFill>
                  <a:gsLst>
                    <a:gs pos="0">
                      <a:schemeClr val="tx2"/>
                    </a:gs>
                    <a:gs pos="100000">
                      <a:schemeClr val="tx1"/>
                    </a:gs>
                  </a:gsLst>
                  <a:lin ang="5400000" scaled="0"/>
                </a:gradFill>
              </a:rPr>
              <a:t>The most trusted platform</a:t>
            </a:r>
            <a:br>
              <a:rPr lang="en-US">
                <a:gradFill>
                  <a:gsLst>
                    <a:gs pos="0">
                      <a:schemeClr val="tx2"/>
                    </a:gs>
                    <a:gs pos="100000">
                      <a:schemeClr val="tx1"/>
                    </a:gs>
                  </a:gsLst>
                  <a:lin ang="5400000" scaled="0"/>
                </a:gradFill>
              </a:rPr>
            </a:br>
            <a:endParaRPr lang="en-US">
              <a:gradFill>
                <a:gsLst>
                  <a:gs pos="0">
                    <a:schemeClr val="tx2"/>
                  </a:gs>
                  <a:gs pos="100000">
                    <a:schemeClr val="tx1"/>
                  </a:gs>
                </a:gsLst>
                <a:lin ang="5400000" scaled="0"/>
              </a:gradFill>
            </a:endParaRPr>
          </a:p>
        </p:txBody>
      </p:sp>
    </p:spTree>
    <p:extLst>
      <p:ext uri="{BB962C8B-B14F-4D97-AF65-F5344CB8AC3E}">
        <p14:creationId xmlns:p14="http://schemas.microsoft.com/office/powerpoint/2010/main" val="141032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Product-specific overview including description, differentiation factors, performance, cost effectiveness, etc.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Maynes</DisplayName>
        <AccountId>32320</AccountId>
        <AccountType/>
      </UserInfo>
    </Owner>
    <PublishDate xmlns="230E9DF3-BE65-4C73-A93B-D1236EBD677E">2019-02-22T08:00:00+00:00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2020-03-31T07:00:00+00:00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Enterprise Mobility + Security Domain</TermName>
          <TermId xmlns="http://schemas.microsoft.com/office/infopath/2007/PartnerControls">e426ff81-f26e-43b6-9e25-3364a3c27ca4</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i:0#.f|membership|sawild@microsoft.com</DisplayName>
        <AccountId>97</AccountId>
        <AccountType/>
      </UserInfo>
      <UserInfo>
        <DisplayName>i:0#.f|membership|mattwea@microsoft.com</DisplayName>
        <AccountId>57</AccountId>
        <AccountType/>
      </UserInfo>
      <UserInfo>
        <DisplayName>i:0#.f|membership|atkladak@microsoft.com</DisplayName>
        <AccountId>150</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Active Directory</TermName>
          <TermId xmlns="http://schemas.microsoft.com/office/infopath/2007/PartnerControls">fb8fdb9a-c49d-44cf-9863-7f7e5356dff8</TermId>
        </TermInfo>
        <TermInfo xmlns="http://schemas.microsoft.com/office/infopath/2007/PartnerControls">
          <TermName xmlns="http://schemas.microsoft.com/office/infopath/2007/PartnerControls">Enterprise Mobility + Security</TermName>
          <TermId xmlns="http://schemas.microsoft.com/office/infopath/2007/PartnerControls">6c8571aa-4aec-45ea-b08c-efee21dcaa6e</TermId>
        </TermInfo>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https://microsoft.sharepoint.com/sites/Infopedia_G01KC/Media/Thumbnails/G01KC-1-14857/identityaccessmgmt.PNG</Url>
      <Description>/sites/Infopedia_G01KC/Media/Thumbnails/G01KC-1-14857/identityaccessmgmt.PNG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Modern Workplace</TermName>
          <TermId xmlns="http://schemas.microsoft.com/office/infopath/2007/PartnerControls">39df01a3-82cd-47ef-b6b1-408d453c91ef</TermId>
        </TermInfo>
        <TermInfo xmlns="http://schemas.microsoft.com/office/infopath/2007/PartnerControls">
          <TermName xmlns="http://schemas.microsoft.com/office/infopath/2007/PartnerControls">Hybrid Identity</TermName>
          <TermId xmlns="http://schemas.microsoft.com/office/infopath/2007/PartnerControls">064380fe-64a8-4964-9f01-ffe63c8c1954</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Enterprise Mobility + Security - FY17</TermName>
          <TermId xmlns="http://schemas.microsoft.com/office/infopath/2007/PartnerControls">71974d04-ab2d-4e84-803e-ab4ff34e1576</TermId>
        </TermInfo>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34</Value>
      <Value>31</Value>
      <Value>29</Value>
      <Value>2152</Value>
      <Value>14</Value>
      <Value>1911</Value>
      <Value>1947</Value>
      <Value>21</Value>
      <Value>20</Value>
      <Value>315</Value>
      <Value>351</Value>
      <Value>1904</Value>
      <Value>16</Value>
      <Value>347</Value>
      <Value>418</Value>
      <Value>515</Value>
      <Value>747</Value>
      <Value>80</Value>
      <Value>42</Value>
      <Value>352</Value>
      <Value>2275</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G01KC-1-20055</ParentID1>
    <MediaServiceKeyPoints xmlns="b3bc04a5-d503-43b1-b98c-a8cf663329d9" xsi:nil="true"/>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solutions</TermName>
          <TermId xmlns="http://schemas.microsoft.com/office/infopath/2007/PartnerControls">8edef101-9936-4179-aaeb-f4349f975729</TermId>
        </TermInfo>
        <TermInfo xmlns="http://schemas.microsoft.com/office/infopath/2007/PartnerControls">
          <TermName xmlns="http://schemas.microsoft.com/office/infopath/2007/PartnerControls">Fiscal Year 2017</TermName>
          <TermId xmlns="http://schemas.microsoft.com/office/infopath/2007/PartnerControls">0333f36a-de9c-455f-9424-98bd460c0b2e</TermId>
        </TermInfo>
        <TermInfo xmlns="http://schemas.microsoft.com/office/infopath/2007/PartnerControls">
          <TermName xmlns="http://schemas.microsoft.com/office/infopath/2007/PartnerControls">Fiscal Year 2018</TermName>
          <TermId xmlns="http://schemas.microsoft.com/office/infopath/2007/PartnerControls">eaece650-4f74-4ab8-b8d8-86a31d038c4e</TermId>
        </TermInfo>
      </Terms>
    </m6c7b4717b6346e6a075a59dd47eac69>
    <_dlc_DocId xmlns="230e9df3-be65-4c73-a93b-d1236ebd677e">G01KC-99682991-14857</_dlc_DocId>
    <_dlc_ExpireDateSaved xmlns="http://schemas.microsoft.com/sharepoint/v3" xsi:nil="true"/>
    <_dlc_ExpireDate xmlns="http://schemas.microsoft.com/sharepoint/v3">2020-03-31T07:00:00+00:00</_dlc_ExpireDate>
    <AverageRating xmlns="http://schemas.microsoft.com/sharepoint/v3" xsi:nil="true"/>
    <RatingCount xmlns="http://schemas.microsoft.com/sharepoint/v3" xsi:nil="true"/>
    <_dlc_DocIdUrl xmlns="230e9df3-be65-4c73-a93b-d1236ebd677e">
      <Url>https://microsoft.sharepoint.com/sites/Infopedia_G01KC/_layouts/15/DocIdRedir.aspx?ID=G01KC-99682991-14857</Url>
      <Description>G01KC-99682991-14857</Description>
    </_dlc_DocIdUrl>
    <OwnersManager xmlns="230e9df3-be65-4c73-a93b-d1236ebd677e">
      <UserInfo>
        <DisplayName/>
        <AccountId/>
        <AccountType/>
      </UserInfo>
    </OwnersManager>
    <i7ea4c13ddfd467b9bb281d44c777b52 xmlns="230e9df3-be65-4c73-a93b-d1236ebd677e">
      <Terms xmlns="http://schemas.microsoft.com/office/infopath/2007/PartnerControls"/>
    </i7ea4c13ddfd467b9bb281d44c777b52>
    <mafbf0bb15774bf782b6f7937f17c8ce xmlns="230e9df3-be65-4c73-a93b-d1236ebd677e">
      <Terms xmlns="http://schemas.microsoft.com/office/infopath/2007/PartnerControls"/>
    </mafbf0bb15774bf782b6f7937f17c8ce>
    <k8073fd852084ec1ba6e2c8d5ade6bf8 xmlns="230e9df3-be65-4c73-a93b-d1236ebd677e">
      <Terms xmlns="http://schemas.microsoft.com/office/infopath/2007/PartnerControls"/>
    </k8073fd852084ec1ba6e2c8d5ade6bf8>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3" ma:contentTypeDescription="" ma:contentTypeScope="" ma:versionID="eb4af57b054c1de348517e196fac54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b12ba5e113ebef15756c28067d0aa8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91D728F8-4327-4FFE-A553-CE67A47C2C87}">
  <ds:schemaRefs>
    <ds:schemaRef ds:uri="b3bc04a5-d503-43b1-b98c-a8cf663329d9"/>
    <ds:schemaRef ds:uri="230e9df3-be65-4c73-a93b-d1236ebd677e"/>
    <ds:schemaRef ds:uri="http://www.w3.org/XML/1998/namespace"/>
    <ds:schemaRef ds:uri="http://schemas.microsoft.com/sharepoint/v3"/>
    <ds:schemaRef ds:uri="http://schemas.microsoft.com/office/2006/documentManagement/types"/>
    <ds:schemaRef ds:uri="http://purl.org/dc/terms/"/>
    <ds:schemaRef ds:uri="http://schemas.microsoft.com/office/infopath/2007/PartnerControls"/>
    <ds:schemaRef ds:uri="http://purl.org/dc/dcmitype/"/>
    <ds:schemaRef ds:uri="http://schemas.openxmlformats.org/package/2006/metadata/core-properties"/>
    <ds:schemaRef ds:uri="230E9DF3-BE65-4C73-A93B-D1236EBD677E"/>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28558638-4150-4C73-9C52-1290A355E6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067455-AC9E-4498-94AC-AB6FFC1A779D}">
  <ds:schemaRefs>
    <ds:schemaRef ds:uri="office.server.policy"/>
  </ds:schemaRefs>
</ds:datastoreItem>
</file>

<file path=customXml/itemProps4.xml><?xml version="1.0" encoding="utf-8"?>
<ds:datastoreItem xmlns:ds="http://schemas.openxmlformats.org/officeDocument/2006/customXml" ds:itemID="{54C8DDC8-E26B-40F4-BC12-71DB48961EA7}">
  <ds:schemaRefs>
    <ds:schemaRef ds:uri="Microsoft.SharePoint.Taxonomy.ContentTypeSync"/>
  </ds:schemaRefs>
</ds:datastoreItem>
</file>

<file path=customXml/itemProps5.xml><?xml version="1.0" encoding="utf-8"?>
<ds:datastoreItem xmlns:ds="http://schemas.openxmlformats.org/officeDocument/2006/customXml" ds:itemID="{0D7D1878-A418-4D7E-A7E0-38C6D718898A}">
  <ds:schemaRefs>
    <ds:schemaRef ds:uri="http://schemas.microsoft.com/sharepoint/v3/contenttype/forms"/>
  </ds:schemaRefs>
</ds:datastoreItem>
</file>

<file path=customXml/itemProps6.xml><?xml version="1.0" encoding="utf-8"?>
<ds:datastoreItem xmlns:ds="http://schemas.openxmlformats.org/officeDocument/2006/customXml" ds:itemID="{CF47E997-88B8-4383-89E3-936D2005FEA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Microsoft_365_Powerpoint_template</Template>
  <TotalTime>160</TotalTime>
  <Words>7383</Words>
  <Application>Microsoft Office PowerPoint</Application>
  <PresentationFormat>Custom</PresentationFormat>
  <Paragraphs>771</Paragraphs>
  <Slides>43</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Arial Black</vt:lpstr>
      <vt:lpstr>Calibri</vt:lpstr>
      <vt:lpstr>Georgia</vt:lpstr>
      <vt:lpstr>Segoe Print</vt:lpstr>
      <vt:lpstr>Segoe UI</vt:lpstr>
      <vt:lpstr>Segoe UI Black</vt:lpstr>
      <vt:lpstr>Segoe UI Light</vt:lpstr>
      <vt:lpstr>Segoe UI Semibold</vt:lpstr>
      <vt:lpstr>Segoe UI Semilight</vt:lpstr>
      <vt:lpstr>Wingdings</vt:lpstr>
      <vt:lpstr>Microsoft 365 PPT Template - 2018</vt:lpstr>
      <vt:lpstr>Leading with Identity:  Azure Active Directory</vt:lpstr>
      <vt:lpstr>Microsoft 365 Security</vt:lpstr>
      <vt:lpstr>User credentials are constantly at risk of a breach </vt:lpstr>
      <vt:lpstr>Identity challenges for today’s organizations</vt:lpstr>
      <vt:lpstr>Identity is the new control plane</vt:lpstr>
      <vt:lpstr>Microsoft Azure Active Directory </vt:lpstr>
      <vt:lpstr>Why Microsoft</vt:lpstr>
      <vt:lpstr>The world’s #1 enterprise identity service</vt:lpstr>
      <vt:lpstr>The most trusted platform </vt:lpstr>
      <vt:lpstr>The most compliant platform</vt:lpstr>
      <vt:lpstr>6.5 trillion correlated signals per day</vt:lpstr>
      <vt:lpstr>Customer stories</vt:lpstr>
      <vt:lpstr>Azure Active Directory Modernize Access</vt:lpstr>
      <vt:lpstr>Start with an identity foundation from the cloud  </vt:lpstr>
      <vt:lpstr>Seamless access to apps</vt:lpstr>
      <vt:lpstr>Azure Active Directory 3rd party applications</vt:lpstr>
      <vt:lpstr>Automated user lifecycle</vt:lpstr>
      <vt:lpstr>Empower user self-service to save time and money</vt:lpstr>
      <vt:lpstr>Azure Active Directory Protect &amp; Govern</vt:lpstr>
      <vt:lpstr>Safeguard user credentials with a Zero Trust approach </vt:lpstr>
      <vt:lpstr>Secure authentication using MFA</vt:lpstr>
      <vt:lpstr>Secure authentication with password-less credentials</vt:lpstr>
      <vt:lpstr>PowerPoint Presentation</vt:lpstr>
      <vt:lpstr>PowerPoint Presentation</vt:lpstr>
      <vt:lpstr>Azure AD Identity Protection</vt:lpstr>
      <vt:lpstr>Azure AD Identity Governance</vt:lpstr>
      <vt:lpstr>Azure Active Directory Connect &amp; Collaborate</vt:lpstr>
      <vt:lpstr>PowerPoint Presentation</vt:lpstr>
      <vt:lpstr>Seamless partner collaboration</vt:lpstr>
      <vt:lpstr>Azure Active Directory B2C</vt:lpstr>
      <vt:lpstr>Identity Scenarios</vt:lpstr>
      <vt:lpstr>Azure Active Directory Develop &amp; Integrate </vt:lpstr>
      <vt:lpstr>Microsoft identity platform for developers</vt:lpstr>
      <vt:lpstr>Add sign in with Microsoft</vt:lpstr>
      <vt:lpstr>PowerPoint Presentation</vt:lpstr>
      <vt:lpstr>Build smarter apps by connecting to Microsoft Graph</vt:lpstr>
      <vt:lpstr>Integration Scenarios</vt:lpstr>
      <vt:lpstr>Secure your cloud infrastructure (IaaS) with Azure AD</vt:lpstr>
      <vt:lpstr>PowerPoint Presentation</vt:lpstr>
      <vt:lpstr>PowerPoint Presentation</vt:lpstr>
      <vt:lpstr>Next steps</vt:lpstr>
      <vt:lpstr>Five Steps to Protect Against Threats with Azure AD</vt:lpstr>
      <vt:lpstr>Microsoft is a leader in Access Management for Vision &amp; Execution</vt:lpstr>
    </vt:vector>
  </TitlesOfParts>
  <Company>Microsoft 365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with Identity: Azure Active Directory</dc:title>
  <dc:creator>Melanie Maynes</dc:creator>
  <dc:description>Template by: Zoey Vong; ZUM Communications
Formatted by:</dc:description>
  <cp:lastModifiedBy>Kris Swanson</cp:lastModifiedBy>
  <cp:revision>15</cp:revision>
  <dcterms:created xsi:type="dcterms:W3CDTF">2018-12-13T17:08:25Z</dcterms:created>
  <dcterms:modified xsi:type="dcterms:W3CDTF">2019-04-16T04:26:44Z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v-ellars@microsoft.com</vt:lpwstr>
  </property>
  <property fmtid="{D5CDD505-2E9C-101B-9397-08002B2CF9AE}" pid="5" name="MSIP_Label_f42aa342-8706-4288-bd11-ebb85995028c_SetDate">
    <vt:lpwstr>2017-12-15T19:02:32.0807259Z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TaxKeyword">
    <vt:lpwstr/>
  </property>
  <property fmtid="{D5CDD505-2E9C-101B-9397-08002B2CF9AE}" pid="11" name="NewsType">
    <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LastSharedByUser">
    <vt:lpwstr>orih@microsoft.com</vt:lpwstr>
  </property>
  <property fmtid="{D5CDD505-2E9C-101B-9397-08002B2CF9AE}" pid="14" name="Region">
    <vt:lpwstr/>
  </property>
  <property fmtid="{D5CDD505-2E9C-101B-9397-08002B2CF9AE}" pid="15" name="Confidentiality">
    <vt:lpwstr>14;#customer ready|8986c41d-21c5-4f8f-8a12-ea4625b46858</vt:lpwstr>
  </property>
  <property fmtid="{D5CDD505-2E9C-101B-9397-08002B2CF9AE}" pid="16" name="MSIP_Label_f42aa342-8706-4288-bd11-ebb85995028c_DateCreated">
    <vt:lpwstr>2016-11-14T10:48:15.4746513-08:00</vt:lpwstr>
  </property>
  <property fmtid="{D5CDD505-2E9C-101B-9397-08002B2CF9AE}" pid="17" name="ContentTypeId">
    <vt:lpwstr>0x0101000E4CB7077FEE4FF7AE86D4A500EEC780030016C849C62B10EB41ACA8C7EEDEF40BB20099ECF64382448D48A56095091C66B1A9</vt:lpwstr>
  </property>
  <property fmtid="{D5CDD505-2E9C-101B-9397-08002B2CF9AE}" pid="18" name="ODSWF(1)0">
    <vt:lpwstr>, </vt:lpwstr>
  </property>
  <property fmtid="{D5CDD505-2E9C-101B-9397-08002B2CF9AE}" pid="19" name="MSIP_Label_f42aa342-8706-4288-bd11-ebb85995028c_AssignedBy">
    <vt:lpwstr>atkladak@microsoft.com</vt:lpwstr>
  </property>
  <property fmtid="{D5CDD505-2E9C-101B-9397-08002B2CF9AE}" pid="20" name="MSProducts">
    <vt:lpwstr/>
  </property>
  <property fmtid="{D5CDD505-2E9C-101B-9397-08002B2CF9AE}" pid="21" name="Industries">
    <vt:lpwstr/>
  </property>
  <property fmtid="{D5CDD505-2E9C-101B-9397-08002B2CF9AE}" pid="22" name="ExperienceContentType">
    <vt:lpwstr/>
  </property>
  <property fmtid="{D5CDD505-2E9C-101B-9397-08002B2CF9AE}" pid="23" name="Audience">
    <vt:lpwstr/>
  </property>
  <property fmtid="{D5CDD505-2E9C-101B-9397-08002B2CF9AE}" pid="24" name="Competitors">
    <vt:lpwstr/>
  </property>
  <property fmtid="{D5CDD505-2E9C-101B-9397-08002B2CF9AE}" pid="25" name="SMSGDomain">
    <vt:lpwstr>20;#Microsoft Azure Domain|d600a391-d529-4311-892b-2c05c1ab2538;#352;#Enterprise Mobility + Security Domain|e426ff81-f26e-43b6-9e25-3364a3c27ca4;#21;#Intelligent Cloud|adc2fe87-c79a-4ded-a449-3f86b954069d</vt:lpwstr>
  </property>
  <property fmtid="{D5CDD505-2E9C-101B-9397-08002B2CF9AE}" pid="26" name="Update Parent Child Relation(1)1">
    <vt:lpwstr>, </vt:lpwstr>
  </property>
  <property fmtid="{D5CDD505-2E9C-101B-9397-08002B2CF9AE}" pid="27" name="LastSharedByTime">
    <vt:filetime>2018-05-29T17:44:43Z</vt:filetime>
  </property>
  <property fmtid="{D5CDD505-2E9C-101B-9397-08002B2CF9AE}" pid="28" name="BusinessArchitecture">
    <vt:lpwstr>2275;#Modern Workplace|39df01a3-82cd-47ef-b6b1-408d453c91ef;#515;#Hybrid Identity|064380fe-64a8-4964-9f01-ffe63c8c1954</vt:lpwstr>
  </property>
  <property fmtid="{D5CDD505-2E9C-101B-9397-08002B2CF9AE}" pid="29" name="Products">
    <vt:lpwstr>418;#Azure Active Directory|fb8fdb9a-c49d-44cf-9863-7f7e5356dff8;#315;#Enterprise Mobility + Security|6c8571aa-4aec-45ea-b08c-efee21dcaa6e;#80;#Azure platform|df6aaec2-d07c-4319-b510-15a691aea35b</vt:lpwstr>
  </property>
  <property fmtid="{D5CDD505-2E9C-101B-9397-08002B2CF9AE}" pid="30" name="ODSWF(1)1">
    <vt:lpwstr>, </vt:lpwstr>
  </property>
  <property fmtid="{D5CDD505-2E9C-101B-9397-08002B2CF9AE}" pid="31" name="ODSWF2">
    <vt:lpwstr>, </vt:lpwstr>
  </property>
  <property fmtid="{D5CDD505-2E9C-101B-9397-08002B2CF9AE}" pid="32" name="l6f004f21209409da86a713c0f24627d">
    <vt:lpwstr/>
  </property>
  <property fmtid="{D5CDD505-2E9C-101B-9397-08002B2CF9AE}" pid="33" name="MSProductsTaxHTField0">
    <vt:lpwstr/>
  </property>
  <property fmtid="{D5CDD505-2E9C-101B-9397-08002B2CF9AE}" pid="34" name="e8080b0481964c759b2c36ae49591b31">
    <vt:lpwstr/>
  </property>
  <property fmtid="{D5CDD505-2E9C-101B-9397-08002B2CF9AE}" pid="35" name="_docset_NoMedatataSyncRequired">
    <vt:lpwstr>False</vt:lpwstr>
  </property>
  <property fmtid="{D5CDD505-2E9C-101B-9397-08002B2CF9AE}" pid="36" name="TechnicalLevel">
    <vt:lpwstr>747;#200|855c9113-a119-44e7-b3de-bccffe25ed46</vt:lpwstr>
  </property>
  <property fmtid="{D5CDD505-2E9C-101B-9397-08002B2CF9AE}" pid="37" name="Audiences">
    <vt:lpwstr/>
  </property>
  <property fmtid="{D5CDD505-2E9C-101B-9397-08002B2CF9AE}" pid="38" name="IsMyDocuments">
    <vt:bool>true</vt:bool>
  </property>
  <property fmtid="{D5CDD505-2E9C-101B-9397-08002B2CF9AE}" pid="39" name="Audience1">
    <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SharedWithUsers">
    <vt:lpwstr>62428;#Izak Laubscher;#93383;#Deepak Rout;#13210;#Thomas Lykke Mølmer;#29272;#Tarah Johnston-Holz;#148889;#Adwoa Boateng-Kwakye;#14505;#Mike Hobbs;#145381;#Sapir Darvish;#79440;#Jay Cherrabi El Alaoui;#146840;#Hunter Lengel Isgrig (Swift Group Inc);#67230</vt:lpwstr>
  </property>
  <property fmtid="{D5CDD505-2E9C-101B-9397-08002B2CF9AE}" pid="44" name="MSIP_Label_f42aa342-8706-4288-bd11-ebb85995028c_Ref">
    <vt:lpwstr>https://api.informationprotection.azure.com/api/72f988bf-86f1-41af-91ab-2d7cd011db47</vt:lpwstr>
  </property>
  <property fmtid="{D5CDD505-2E9C-101B-9397-08002B2CF9AE}" pid="45" name="Event Name">
    <vt:lpwstr>83;#Microsoft Ready|3ca26e5f-dc1b-4496-bbb3-9dc6901a235f</vt:lpwstr>
  </property>
  <property fmtid="{D5CDD505-2E9C-101B-9397-08002B2CF9AE}" pid="46" name="Product">
    <vt:lpwstr/>
  </property>
  <property fmtid="{D5CDD505-2E9C-101B-9397-08002B2CF9AE}" pid="47" name="Roles">
    <vt:lpwstr/>
  </property>
  <property fmtid="{D5CDD505-2E9C-101B-9397-08002B2CF9AE}" pid="48" name="ODSWF2(1)">
    <vt:lpwstr>, </vt:lpwstr>
  </property>
  <property fmtid="{D5CDD505-2E9C-101B-9397-08002B2CF9AE}" pid="49" name="Event Location">
    <vt:lpwstr>14;#Seattle|54f46ed2-c77e-4a59-b182-a4171fdb0d11</vt:lpwstr>
  </property>
  <property fmtid="{D5CDD505-2E9C-101B-9397-08002B2CF9AE}" pid="50"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1" name="NewsSource">
    <vt:lpwstr/>
  </property>
  <property fmtid="{D5CDD505-2E9C-101B-9397-08002B2CF9AE}" pid="52" name="Event1">
    <vt:lpwstr>622;#Unassigned|2c8af875-f38a-40b8-a0a9-056aed3fc8c0</vt:lpwstr>
  </property>
  <property fmtid="{D5CDD505-2E9C-101B-9397-08002B2CF9AE}" pid="53" name="SMSGTags">
    <vt:lpwstr/>
  </property>
  <property fmtid="{D5CDD505-2E9C-101B-9397-08002B2CF9AE}" pid="54" name="ODSWF2(1)0">
    <vt:lpwstr>, </vt:lpwstr>
  </property>
  <property fmtid="{D5CDD505-2E9C-101B-9397-08002B2CF9AE}" pid="55" name="_dlc_DocIdItemGuid">
    <vt:lpwstr>6d4fb5bc-2e30-44c7-8050-85f66ef66008</vt:lpwstr>
  </property>
  <property fmtid="{D5CDD505-2E9C-101B-9397-08002B2CF9AE}" pid="56" name="MSPhysicalGeography">
    <vt:lpwstr/>
  </property>
  <property fmtid="{D5CDD505-2E9C-101B-9397-08002B2CF9AE}" pid="57" name="j3562c58ee414e028925bc902cfc01a1">
    <vt:lpwstr/>
  </property>
  <property fmtid="{D5CDD505-2E9C-101B-9397-08002B2CF9AE}" pid="58" name="EnterpriseDomainTags">
    <vt:lpwstr/>
  </property>
  <property fmtid="{D5CDD505-2E9C-101B-9397-08002B2CF9AE}" pid="59" name="Campaign">
    <vt:lpwstr/>
  </property>
  <property fmtid="{D5CDD505-2E9C-101B-9397-08002B2CF9AE}" pid="60" name="ActivitiesAndPrograms">
    <vt:lpwstr>1904;#Enterprise Mobility + Security - FY17|71974d04-ab2d-4e84-803e-ab4ff34e1576;#1947;#Priority Solution Areas|c23d8183-ce20-44cd-b13b-640d45c2d6c2</vt:lpwstr>
  </property>
  <property fmtid="{D5CDD505-2E9C-101B-9397-08002B2CF9AE}" pid="61" name="Segments">
    <vt:lpwstr/>
  </property>
  <property fmtid="{D5CDD505-2E9C-101B-9397-08002B2CF9AE}" pid="62" name="Partners">
    <vt:lpwstr/>
  </property>
  <property fmtid="{D5CDD505-2E9C-101B-9397-08002B2CF9AE}" pid="63" name="la4444b61d19467597d63190b69ac227">
    <vt:lpwstr/>
  </property>
  <property fmtid="{D5CDD505-2E9C-101B-9397-08002B2CF9AE}" pid="64" name="ODSWF(1)">
    <vt:lpwstr>, </vt:lpwstr>
  </property>
  <property fmtid="{D5CDD505-2E9C-101B-9397-08002B2CF9AE}" pid="65" name="Topics">
    <vt:lpwstr>29;#features|94b87768-f145-4764-adbd-fec700e47348;#347;#solutions|8edef101-9936-4179-aaeb-f4349f975729;#1911;#Fiscal Year 2017|0333f36a-de9c-455f-9424-98bd460c0b2e;#2152;#Fiscal Year 2018|eaece650-4f74-4ab8-b8d8-86a31d038c4e</vt:lpwstr>
  </property>
  <property fmtid="{D5CDD505-2E9C-101B-9397-08002B2CF9AE}" pid="66" name="Groups">
    <vt:lpwstr>31;#Microsoft Azure Marketing|0958c357-5252-473f-8b4e-42f27525a99d;#42;#Intelligent Cloud Marketing Group|4f75e184-e5aa-4234-a07f-b032d60df254;#34;#Worldwide Readiness|c6595b84-b463-470a-bb46-2a47364645be</vt:lpwstr>
  </property>
  <property fmtid="{D5CDD505-2E9C-101B-9397-08002B2CF9AE}" pid="67" name="Languages">
    <vt:lpwstr/>
  </property>
  <property fmtid="{D5CDD505-2E9C-101B-9397-08002B2CF9AE}" pid="68" name="Event Venue">
    <vt:lpwstr>15;#Washington State Convention and Trade Center|2ebf141d-f871-4cc9-bf08-f87f112ab464</vt:lpwstr>
  </property>
  <property fmtid="{D5CDD505-2E9C-101B-9397-08002B2CF9AE}" pid="69" name="Track">
    <vt:lpwstr/>
  </property>
  <property fmtid="{D5CDD505-2E9C-101B-9397-08002B2CF9AE}" pid="70" name="of67e5d4b76f4a9db8769983fda9cec0">
    <vt:lpwstr/>
  </property>
  <property fmtid="{D5CDD505-2E9C-101B-9397-08002B2CF9AE}" pid="71" name="Update Parent Child Relation(1)0">
    <vt:lpwstr>, </vt:lpwstr>
  </property>
  <property fmtid="{D5CDD505-2E9C-101B-9397-08002B2CF9AE}" pid="72" name="ItemType">
    <vt:lpwstr>16;#customer presentations|18e9ae94-e321-4eea-82d2-ad5b2f470f3c;#351;#feedback requests|00ce1828-98a3-430e-af54-eda270e1be04</vt:lpwstr>
  </property>
  <property fmtid="{D5CDD505-2E9C-101B-9397-08002B2CF9AE}" pid="73" name="ODSWF1">
    <vt:lpwstr>, </vt:lpwstr>
  </property>
</Properties>
</file>